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9144000"/>
  <p:notesSz cx="7315200" cy="96012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e567c2d157_0_21:notes"/>
          <p:cNvSpPr/>
          <p:nvPr>
            <p:ph idx="2" type="sldImg"/>
          </p:nvPr>
        </p:nvSpPr>
        <p:spPr>
          <a:xfrm>
            <a:off x="1257319" y="720725"/>
            <a:ext cx="4800600" cy="3601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8" name="Google Shape;48;ge567c2d157_0_21:notes"/>
          <p:cNvSpPr txBox="1"/>
          <p:nvPr>
            <p:ph idx="1" type="body"/>
          </p:nvPr>
        </p:nvSpPr>
        <p:spPr>
          <a:xfrm>
            <a:off x="974725" y="4560888"/>
            <a:ext cx="5366100" cy="4319700"/>
          </a:xfrm>
          <a:prstGeom prst="rect">
            <a:avLst/>
          </a:prstGeom>
          <a:noFill/>
          <a:ln>
            <a:noFill/>
          </a:ln>
        </p:spPr>
        <p:txBody>
          <a:bodyPr anchorCtr="0" anchor="t" bIns="51275" lIns="102550" spcFirstLastPara="1" rIns="102550" wrap="square" tIns="51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ge567c2d157_0_21:notes"/>
          <p:cNvSpPr txBox="1"/>
          <p:nvPr>
            <p:ph idx="12" type="sldNum"/>
          </p:nvPr>
        </p:nvSpPr>
        <p:spPr>
          <a:xfrm>
            <a:off x="4144963" y="9121775"/>
            <a:ext cx="3170100" cy="479100"/>
          </a:xfrm>
          <a:prstGeom prst="rect">
            <a:avLst/>
          </a:prstGeom>
          <a:noFill/>
          <a:ln>
            <a:noFill/>
          </a:ln>
        </p:spPr>
        <p:txBody>
          <a:bodyPr anchorCtr="0" anchor="b" bIns="51275" lIns="102550" spcFirstLastPara="1" rIns="102550" wrap="square" tIns="51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41922f986d_0_25:notes"/>
          <p:cNvSpPr/>
          <p:nvPr>
            <p:ph idx="2" type="sldImg"/>
          </p:nvPr>
        </p:nvSpPr>
        <p:spPr>
          <a:xfrm>
            <a:off x="1257300" y="720725"/>
            <a:ext cx="4800600" cy="360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41922f986d_0_25:notes"/>
          <p:cNvSpPr txBox="1"/>
          <p:nvPr>
            <p:ph idx="1" type="body"/>
          </p:nvPr>
        </p:nvSpPr>
        <p:spPr>
          <a:xfrm>
            <a:off x="974725" y="4560888"/>
            <a:ext cx="5365800" cy="43197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g341922f986d_0_25:notes"/>
          <p:cNvSpPr txBox="1"/>
          <p:nvPr>
            <p:ph idx="12" type="sldNum"/>
          </p:nvPr>
        </p:nvSpPr>
        <p:spPr>
          <a:xfrm>
            <a:off x="4144963" y="9121775"/>
            <a:ext cx="3170100" cy="479400"/>
          </a:xfrm>
          <a:prstGeom prst="rect">
            <a:avLst/>
          </a:prstGeom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1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2" name="Google Shape;122;p11:notes"/>
          <p:cNvSpPr txBox="1"/>
          <p:nvPr>
            <p:ph idx="1" type="body"/>
          </p:nvPr>
        </p:nvSpPr>
        <p:spPr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1:notes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41922f986d_0_32:notes"/>
          <p:cNvSpPr/>
          <p:nvPr>
            <p:ph idx="2" type="sldImg"/>
          </p:nvPr>
        </p:nvSpPr>
        <p:spPr>
          <a:xfrm>
            <a:off x="1257300" y="720725"/>
            <a:ext cx="4800600" cy="360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41922f986d_0_32:notes"/>
          <p:cNvSpPr txBox="1"/>
          <p:nvPr>
            <p:ph idx="1" type="body"/>
          </p:nvPr>
        </p:nvSpPr>
        <p:spPr>
          <a:xfrm>
            <a:off x="974725" y="4560888"/>
            <a:ext cx="5365800" cy="43197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g341922f986d_0_32:notes"/>
          <p:cNvSpPr txBox="1"/>
          <p:nvPr>
            <p:ph idx="12" type="sldNum"/>
          </p:nvPr>
        </p:nvSpPr>
        <p:spPr>
          <a:xfrm>
            <a:off x="4144963" y="9121775"/>
            <a:ext cx="3170100" cy="479400"/>
          </a:xfrm>
          <a:prstGeom prst="rect">
            <a:avLst/>
          </a:prstGeom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0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7" name="Google Shape;137;p10:notes"/>
          <p:cNvSpPr txBox="1"/>
          <p:nvPr>
            <p:ph idx="1" type="body"/>
          </p:nvPr>
        </p:nvSpPr>
        <p:spPr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0:notes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5" name="Google Shape;55;p5:notes"/>
          <p:cNvSpPr txBox="1"/>
          <p:nvPr>
            <p:ph idx="1" type="body"/>
          </p:nvPr>
        </p:nvSpPr>
        <p:spPr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5:notes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41922f986d_0_0:notes"/>
          <p:cNvSpPr/>
          <p:nvPr>
            <p:ph idx="2" type="sldImg"/>
          </p:nvPr>
        </p:nvSpPr>
        <p:spPr>
          <a:xfrm>
            <a:off x="1257300" y="720725"/>
            <a:ext cx="4800600" cy="360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41922f986d_0_0:notes"/>
          <p:cNvSpPr txBox="1"/>
          <p:nvPr>
            <p:ph idx="1" type="body"/>
          </p:nvPr>
        </p:nvSpPr>
        <p:spPr>
          <a:xfrm>
            <a:off x="974725" y="4560888"/>
            <a:ext cx="5365800" cy="43197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g341922f986d_0_0:notes"/>
          <p:cNvSpPr txBox="1"/>
          <p:nvPr>
            <p:ph idx="12" type="sldNum"/>
          </p:nvPr>
        </p:nvSpPr>
        <p:spPr>
          <a:xfrm>
            <a:off x="4144963" y="9121775"/>
            <a:ext cx="3170100" cy="479400"/>
          </a:xfrm>
          <a:prstGeom prst="rect">
            <a:avLst/>
          </a:prstGeom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41922f986d_0_9:notes"/>
          <p:cNvSpPr/>
          <p:nvPr>
            <p:ph idx="2" type="sldImg"/>
          </p:nvPr>
        </p:nvSpPr>
        <p:spPr>
          <a:xfrm>
            <a:off x="1257300" y="720725"/>
            <a:ext cx="4800600" cy="360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41922f986d_0_9:notes"/>
          <p:cNvSpPr txBox="1"/>
          <p:nvPr>
            <p:ph idx="1" type="body"/>
          </p:nvPr>
        </p:nvSpPr>
        <p:spPr>
          <a:xfrm>
            <a:off x="974725" y="4560888"/>
            <a:ext cx="5365800" cy="43197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g341922f986d_0_9:notes"/>
          <p:cNvSpPr txBox="1"/>
          <p:nvPr>
            <p:ph idx="12" type="sldNum"/>
          </p:nvPr>
        </p:nvSpPr>
        <p:spPr>
          <a:xfrm>
            <a:off x="4144963" y="9121775"/>
            <a:ext cx="3170100" cy="479400"/>
          </a:xfrm>
          <a:prstGeom prst="rect">
            <a:avLst/>
          </a:prstGeom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e567c2d157_0_83:notes"/>
          <p:cNvSpPr/>
          <p:nvPr>
            <p:ph idx="2" type="sldImg"/>
          </p:nvPr>
        </p:nvSpPr>
        <p:spPr>
          <a:xfrm>
            <a:off x="1257300" y="720725"/>
            <a:ext cx="4800600" cy="360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e567c2d157_0_83:notes"/>
          <p:cNvSpPr txBox="1"/>
          <p:nvPr>
            <p:ph idx="1" type="body"/>
          </p:nvPr>
        </p:nvSpPr>
        <p:spPr>
          <a:xfrm>
            <a:off x="974725" y="4560888"/>
            <a:ext cx="5365800" cy="43197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ge567c2d157_0_83:notes"/>
          <p:cNvSpPr txBox="1"/>
          <p:nvPr>
            <p:ph idx="12" type="sldNum"/>
          </p:nvPr>
        </p:nvSpPr>
        <p:spPr>
          <a:xfrm>
            <a:off x="4144963" y="9121775"/>
            <a:ext cx="3170100" cy="479400"/>
          </a:xfrm>
          <a:prstGeom prst="rect">
            <a:avLst/>
          </a:prstGeom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e567c2d157_0_89:notes"/>
          <p:cNvSpPr/>
          <p:nvPr>
            <p:ph idx="2" type="sldImg"/>
          </p:nvPr>
        </p:nvSpPr>
        <p:spPr>
          <a:xfrm>
            <a:off x="1257300" y="720725"/>
            <a:ext cx="4800600" cy="360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e567c2d157_0_89:notes"/>
          <p:cNvSpPr txBox="1"/>
          <p:nvPr>
            <p:ph idx="1" type="body"/>
          </p:nvPr>
        </p:nvSpPr>
        <p:spPr>
          <a:xfrm>
            <a:off x="974725" y="4560888"/>
            <a:ext cx="5365800" cy="43197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ge567c2d157_0_89:notes"/>
          <p:cNvSpPr txBox="1"/>
          <p:nvPr>
            <p:ph idx="12" type="sldNum"/>
          </p:nvPr>
        </p:nvSpPr>
        <p:spPr>
          <a:xfrm>
            <a:off x="4144963" y="9121775"/>
            <a:ext cx="3170100" cy="479400"/>
          </a:xfrm>
          <a:prstGeom prst="rect">
            <a:avLst/>
          </a:prstGeom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e567c2d157_0_95:notes"/>
          <p:cNvSpPr/>
          <p:nvPr>
            <p:ph idx="2" type="sldImg"/>
          </p:nvPr>
        </p:nvSpPr>
        <p:spPr>
          <a:xfrm>
            <a:off x="1257300" y="720725"/>
            <a:ext cx="4800600" cy="360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e567c2d157_0_95:notes"/>
          <p:cNvSpPr txBox="1"/>
          <p:nvPr>
            <p:ph idx="1" type="body"/>
          </p:nvPr>
        </p:nvSpPr>
        <p:spPr>
          <a:xfrm>
            <a:off x="974725" y="4560888"/>
            <a:ext cx="5365800" cy="43197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ge567c2d157_0_95:notes"/>
          <p:cNvSpPr txBox="1"/>
          <p:nvPr>
            <p:ph idx="12" type="sldNum"/>
          </p:nvPr>
        </p:nvSpPr>
        <p:spPr>
          <a:xfrm>
            <a:off x="4144963" y="9121775"/>
            <a:ext cx="3170100" cy="479400"/>
          </a:xfrm>
          <a:prstGeom prst="rect">
            <a:avLst/>
          </a:prstGeom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9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Google Shape;98;p9:notes"/>
          <p:cNvSpPr txBox="1"/>
          <p:nvPr>
            <p:ph idx="1" type="body"/>
          </p:nvPr>
        </p:nvSpPr>
        <p:spPr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:notes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41922f986d_0_16:notes"/>
          <p:cNvSpPr/>
          <p:nvPr>
            <p:ph idx="2" type="sldImg"/>
          </p:nvPr>
        </p:nvSpPr>
        <p:spPr>
          <a:xfrm>
            <a:off x="1257300" y="720725"/>
            <a:ext cx="4800600" cy="3600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41922f986d_0_16:notes"/>
          <p:cNvSpPr txBox="1"/>
          <p:nvPr>
            <p:ph idx="1" type="body"/>
          </p:nvPr>
        </p:nvSpPr>
        <p:spPr>
          <a:xfrm>
            <a:off x="974725" y="4560888"/>
            <a:ext cx="5365800" cy="43197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g341922f986d_0_16:notes"/>
          <p:cNvSpPr txBox="1"/>
          <p:nvPr>
            <p:ph idx="12" type="sldNum"/>
          </p:nvPr>
        </p:nvSpPr>
        <p:spPr>
          <a:xfrm>
            <a:off x="4144963" y="9121775"/>
            <a:ext cx="3170100" cy="479400"/>
          </a:xfrm>
          <a:prstGeom prst="rect">
            <a:avLst/>
          </a:prstGeom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143000" y="3602037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465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600"/>
            </a:lvl1pPr>
            <a:lvl2pPr indent="-3810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8735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200"/>
            </a:lvl3pPr>
            <a:lvl4pPr indent="-355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302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175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88200" y="488833"/>
            <a:ext cx="8400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3300"/>
              <a:buNone/>
              <a:defRPr b="1" sz="4000" cap="none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7" name="Google Shape;27;p6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16-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3" name="Google Shape;33;p7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34" name="Google Shape;34;p7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5" name="Google Shape;35;p7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36" name="Google Shape;36;p7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16-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8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8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3" name="Google Shape;43;p8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8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16-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6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581748"/>
            <a:ext cx="2057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581748"/>
            <a:ext cx="30861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581748"/>
            <a:ext cx="2057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type="ctrTitle"/>
          </p:nvPr>
        </p:nvSpPr>
        <p:spPr>
          <a:xfrm>
            <a:off x="1951200" y="2014600"/>
            <a:ext cx="52416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lang="en-US"/>
              <a:t>Module 8</a:t>
            </a:r>
            <a:endParaRPr/>
          </a:p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1837644" y="3556700"/>
            <a:ext cx="5468700" cy="142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Part 2</a:t>
            </a:r>
            <a:endParaRPr sz="32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Stacks and Queues</a:t>
            </a:r>
            <a:endParaRPr sz="28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Standard Queues</a:t>
            </a:r>
            <a:endParaRPr/>
          </a:p>
        </p:txBody>
      </p:sp>
      <p:sp>
        <p:nvSpPr>
          <p:cNvPr id="118" name="Google Shape;118;p18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Much like the line for checking out in a grocery store, the first person who gets into the queue, is the first person processed.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The last person who gets in the queue is the last person processed.</a:t>
            </a:r>
            <a:endParaRPr/>
          </a:p>
        </p:txBody>
      </p:sp>
      <p:pic>
        <p:nvPicPr>
          <p:cNvPr id="119" name="Google Shape;11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5675" y="3429000"/>
            <a:ext cx="3295650" cy="78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cap="none"/>
              <a:t>Queues</a:t>
            </a:r>
            <a:endParaRPr sz="3600" cap="none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-US" sz="2800"/>
              <a:t>Can be implemented with Linked Lists.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 sz="2800"/>
              <a:t>Enqueue at front of list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 sz="2800"/>
              <a:t>Dequeue at end of list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Can be implemented with Arrays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 sz="2800"/>
              <a:t>Enqueue at back of array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 sz="2800"/>
              <a:t>Dequeue at front of array (and move everyone up)</a:t>
            </a:r>
            <a:endParaRPr sz="2800"/>
          </a:p>
          <a:p>
            <a:pPr indent="-406400" lvl="2" marL="1371600" rtl="0" algn="l">
              <a:spcBef>
                <a:spcPts val="0"/>
              </a:spcBef>
              <a:spcAft>
                <a:spcPts val="0"/>
              </a:spcAft>
              <a:buSzPts val="2800"/>
              <a:buChar char="■"/>
            </a:pPr>
            <a:r>
              <a:rPr lang="en-US" sz="2800"/>
              <a:t>If only there were a way to keep track of front and back of the queue?</a:t>
            </a:r>
            <a:endParaRPr sz="2800"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7" name="Google Shape;127;p19"/>
          <p:cNvSpPr txBox="1"/>
          <p:nvPr>
            <p:ph idx="4294967295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4/26/2018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0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Priority Queues</a:t>
            </a:r>
            <a:endParaRPr/>
          </a:p>
        </p:txBody>
      </p:sp>
      <p:sp>
        <p:nvSpPr>
          <p:cNvPr id="134" name="Google Shape;134;p20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In the real world, sometimes things are not processed in the order they are received.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Think of a hospital ER.  People are triaged as they come in and the most critical patients are seen before less critical.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This is an example of a priority queue.  The priority is used to decide what is processed next.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Java has a class PriorityQueue that implements this type of queue.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It also has add(), peek() and remove() methods.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1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cap="none"/>
              <a:t>Stack vs Queue</a:t>
            </a:r>
            <a:endParaRPr sz="3600" cap="none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21"/>
          <p:cNvSpPr txBox="1"/>
          <p:nvPr>
            <p:ph idx="4294967295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4/26/2018</a:t>
            </a:r>
            <a:endParaRPr/>
          </a:p>
        </p:txBody>
      </p:sp>
      <p:pic>
        <p:nvPicPr>
          <p:cNvPr descr="Stack and Queue with insert and delete operations" id="142" name="Google Shape;142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1130300"/>
            <a:ext cx="7191375" cy="508635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1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cap="none"/>
              <a:t>Stacks</a:t>
            </a:r>
            <a:endParaRPr sz="3600" cap="none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0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78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</a:rPr>
              <a:t>  Implement a first-in-last-out behavior also known as a last</a:t>
            </a:r>
            <a:r>
              <a:rPr lang="en-US" sz="2800"/>
              <a:t>-in-first-out behavior.</a:t>
            </a:r>
            <a:br>
              <a:rPr lang="en-US" sz="2800"/>
            </a:br>
            <a:endParaRPr/>
          </a:p>
          <a:p>
            <a:pPr indent="-234950" lvl="1" marL="5143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</a:rPr>
              <a:t> Push() to add an element</a:t>
            </a:r>
            <a:endParaRPr/>
          </a:p>
          <a:p>
            <a:pPr indent="-234950" lvl="1" marL="5143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/>
              <a:t> </a:t>
            </a:r>
            <a:r>
              <a:rPr lang="en-US" sz="2800">
                <a:solidFill>
                  <a:schemeClr val="dk1"/>
                </a:solidFill>
              </a:rPr>
              <a:t>Pop() to remove an element</a:t>
            </a:r>
            <a:endParaRPr/>
          </a:p>
          <a:p>
            <a:pPr indent="-234950" lvl="1" marL="5143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/>
              <a:t> </a:t>
            </a:r>
            <a:r>
              <a:rPr lang="en-US" sz="2800">
                <a:solidFill>
                  <a:schemeClr val="dk1"/>
                </a:solidFill>
              </a:rPr>
              <a:t>Peek() returns the top element without removing it</a:t>
            </a:r>
            <a:r>
              <a:rPr lang="en-US"/>
              <a:t> </a:t>
            </a:r>
            <a:r>
              <a:rPr lang="en-US" sz="2800">
                <a:solidFill>
                  <a:schemeClr val="dk1"/>
                </a:solidFill>
              </a:rPr>
              <a:t>from the stack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Built in Java Stack</a:t>
            </a:r>
            <a:endParaRPr/>
          </a:p>
        </p:txBody>
      </p:sp>
      <p:pic>
        <p:nvPicPr>
          <p:cNvPr id="66" name="Google Shape;66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1275" y="1107601"/>
            <a:ext cx="6750126" cy="404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Notice the order of the output</a:t>
            </a:r>
            <a:endParaRPr/>
          </a:p>
        </p:txBody>
      </p:sp>
      <p:sp>
        <p:nvSpPr>
          <p:cNvPr id="73" name="Google Shape;73;p12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Although Item 3 was the last item added to the stack, it’s what we see at the “top” when we peek().  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When we pop from the stack we get the last item added, which was Item 3.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Now the “top” item on the stack is Item 2.</a:t>
            </a:r>
            <a:endParaRPr/>
          </a:p>
        </p:txBody>
      </p:sp>
      <p:pic>
        <p:nvPicPr>
          <p:cNvPr id="74" name="Google Shape;74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0825" y="1309713"/>
            <a:ext cx="3314700" cy="82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Stack in a linked list?</a:t>
            </a:r>
            <a:endParaRPr/>
          </a:p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You could implement a stack in a linked list: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Push in at the front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Pop from the front</a:t>
            </a:r>
            <a:br>
              <a:rPr lang="en-US"/>
            </a:b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Or you could: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Push in at the back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Pop out of the back.</a:t>
            </a:r>
            <a:br>
              <a:rPr lang="en-US"/>
            </a:b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Which of these is easier?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What if you have a head and a tail link?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Stack in an array or ArrayList?</a:t>
            </a:r>
            <a:endParaRPr/>
          </a:p>
        </p:txBody>
      </p:sp>
      <p:sp>
        <p:nvSpPr>
          <p:cNvPr id="88" name="Google Shape;88;p14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You could </a:t>
            </a:r>
            <a:r>
              <a:rPr lang="en-US"/>
              <a:t>implement</a:t>
            </a:r>
            <a:r>
              <a:rPr lang="en-US"/>
              <a:t> a stack using an array.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Push into the first empty cell.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Pop from the last occupied cell.</a:t>
            </a:r>
            <a:br>
              <a:rPr lang="en-US"/>
            </a:b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You could implement a stack </a:t>
            </a:r>
            <a:r>
              <a:rPr lang="en-US"/>
              <a:t>using</a:t>
            </a:r>
            <a:r>
              <a:rPr lang="en-US"/>
              <a:t> an array.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Push into cell 0 (after you move everything down)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Pop out of cell 0 (and then move everything back up one)</a:t>
            </a:r>
            <a:br>
              <a:rPr lang="en-US"/>
            </a:b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One of these is easier than the other, also more efficient.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Big O of each</a:t>
            </a:r>
            <a:endParaRPr/>
          </a:p>
        </p:txBody>
      </p:sp>
      <p:sp>
        <p:nvSpPr>
          <p:cNvPr id="95" name="Google Shape;95;p15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Is it more efficient to implement a stack in an array or a linked list?</a:t>
            </a:r>
            <a:br>
              <a:rPr lang="en-US"/>
            </a:b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Does it matter which side you push/pop from in each case?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cap="none"/>
              <a:t>Queues</a:t>
            </a:r>
            <a:endParaRPr sz="3600" cap="none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6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1778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</a:rPr>
              <a:t>  Implement a first-in-first-out behavior</a:t>
            </a:r>
            <a:endParaRPr/>
          </a:p>
          <a:p>
            <a:pPr indent="-234950" lvl="1" marL="5143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</a:rPr>
              <a:t>Enqueue() to add an element</a:t>
            </a:r>
            <a:endParaRPr/>
          </a:p>
          <a:p>
            <a:pPr indent="-234950" lvl="1" marL="5143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</a:rPr>
              <a:t>Dequeue() to remove an element</a:t>
            </a:r>
            <a:endParaRPr/>
          </a:p>
          <a:p>
            <a:pPr indent="-234950" lvl="0" marL="1714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</a:rPr>
              <a:t>Add and remove from the opposite sides of the internal data structure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/>
          </a:p>
        </p:txBody>
      </p:sp>
      <p:sp>
        <p:nvSpPr>
          <p:cNvPr id="103" name="Google Shape;103;p16"/>
          <p:cNvSpPr txBox="1"/>
          <p:nvPr>
            <p:ph idx="4294967295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4/26/2018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Using the built in Queue in Java</a:t>
            </a:r>
            <a:endParaRPr/>
          </a:p>
        </p:txBody>
      </p:sp>
      <p:sp>
        <p:nvSpPr>
          <p:cNvPr id="110" name="Google Shape;110;p17"/>
          <p:cNvSpPr txBox="1"/>
          <p:nvPr/>
        </p:nvSpPr>
        <p:spPr>
          <a:xfrm>
            <a:off x="385950" y="1234025"/>
            <a:ext cx="8372100" cy="52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-US" sz="2100">
                <a:solidFill>
                  <a:schemeClr val="dk1"/>
                </a:solidFill>
              </a:rPr>
              <a:t>Queue is an interface in Java, as such there are many implementations, including ArrayDequeue, and Priority Queue</a:t>
            </a:r>
            <a:endParaRPr sz="2100">
              <a:solidFill>
                <a:schemeClr val="dk1"/>
              </a:solidFill>
            </a:endParaRPr>
          </a:p>
        </p:txBody>
      </p:sp>
      <p:pic>
        <p:nvPicPr>
          <p:cNvPr id="111" name="Google Shape;11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0250" y="2570850"/>
            <a:ext cx="4734601" cy="3243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