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7315200" cy="96012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e567c2d157_0_21:notes"/>
          <p:cNvSpPr/>
          <p:nvPr>
            <p:ph idx="2" type="sldImg"/>
          </p:nvPr>
        </p:nvSpPr>
        <p:spPr>
          <a:xfrm>
            <a:off x="1257319" y="720725"/>
            <a:ext cx="4800600" cy="3601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8" name="Google Shape;48;ge567c2d157_0_21:notes"/>
          <p:cNvSpPr txBox="1"/>
          <p:nvPr>
            <p:ph idx="1" type="body"/>
          </p:nvPr>
        </p:nvSpPr>
        <p:spPr>
          <a:xfrm>
            <a:off x="974725" y="4560888"/>
            <a:ext cx="5366100" cy="43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51275" lIns="102550" spcFirstLastPara="1" rIns="102550" wrap="square" tIns="51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ge567c2d157_0_21:notes"/>
          <p:cNvSpPr txBox="1"/>
          <p:nvPr>
            <p:ph idx="12" type="sldNum"/>
          </p:nvPr>
        </p:nvSpPr>
        <p:spPr>
          <a:xfrm>
            <a:off x="4144963" y="9121775"/>
            <a:ext cx="3170100" cy="479100"/>
          </a:xfrm>
          <a:prstGeom prst="rect">
            <a:avLst/>
          </a:prstGeom>
          <a:noFill/>
          <a:ln>
            <a:noFill/>
          </a:ln>
        </p:spPr>
        <p:txBody>
          <a:bodyPr anchorCtr="0" anchor="b" bIns="51275" lIns="102550" spcFirstLastPara="1" rIns="102550" wrap="square" tIns="51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6" name="Google Shape;116;p11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1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5" name="Google Shape;55;p5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5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e567c2d157_0_83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e567c2d157_0_83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ge567c2d157_0_83:notes"/>
          <p:cNvSpPr txBox="1"/>
          <p:nvPr>
            <p:ph idx="12" type="sldNum"/>
          </p:nvPr>
        </p:nvSpPr>
        <p:spPr>
          <a:xfrm>
            <a:off x="4144963" y="9121775"/>
            <a:ext cx="3170100" cy="479400"/>
          </a:xfrm>
          <a:prstGeom prst="rect">
            <a:avLst/>
          </a:prstGeom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e567c2d157_0_89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e567c2d157_0_89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ge567c2d157_0_89:notes"/>
          <p:cNvSpPr txBox="1"/>
          <p:nvPr>
            <p:ph idx="12" type="sldNum"/>
          </p:nvPr>
        </p:nvSpPr>
        <p:spPr>
          <a:xfrm>
            <a:off x="4144963" y="9121775"/>
            <a:ext cx="3170100" cy="479400"/>
          </a:xfrm>
          <a:prstGeom prst="rect">
            <a:avLst/>
          </a:prstGeom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567c2d157_0_95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567c2d157_0_95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ge567c2d157_0_95:notes"/>
          <p:cNvSpPr txBox="1"/>
          <p:nvPr>
            <p:ph idx="12" type="sldNum"/>
          </p:nvPr>
        </p:nvSpPr>
        <p:spPr>
          <a:xfrm>
            <a:off x="4144963" y="9121775"/>
            <a:ext cx="3170100" cy="479400"/>
          </a:xfrm>
          <a:prstGeom prst="rect">
            <a:avLst/>
          </a:prstGeom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7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3" name="Google Shape;83;p7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7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8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1" name="Google Shape;91;p8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8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9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9" name="Google Shape;99;p9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9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0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7" name="Google Shape;107;p10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0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88200" y="488833"/>
            <a:ext cx="8400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300"/>
              <a:buNone/>
              <a:defRPr b="1" sz="4000" cap="none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" name="Google Shape;27;p6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16-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3" name="Google Shape;33;p7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4" name="Google Shape;34;p7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7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6" name="Google Shape;36;p7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16-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8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8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16-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581748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geeksforgeeks.org/stack-push-method-in-java/" TargetMode="External"/><Relationship Id="rId4" Type="http://schemas.openxmlformats.org/officeDocument/2006/relationships/hyperlink" Target="https://www.geeksforgeeks.org/stack-push-method-in-java/" TargetMode="External"/><Relationship Id="rId11" Type="http://schemas.openxmlformats.org/officeDocument/2006/relationships/hyperlink" Target="https://www.geeksforgeeks.org/stack-search-method-in-java/" TargetMode="External"/><Relationship Id="rId10" Type="http://schemas.openxmlformats.org/officeDocument/2006/relationships/hyperlink" Target="https://www.geeksforgeeks.org/stack-search-method-in-java/" TargetMode="External"/><Relationship Id="rId12" Type="http://schemas.openxmlformats.org/officeDocument/2006/relationships/image" Target="../media/image1.png"/><Relationship Id="rId9" Type="http://schemas.openxmlformats.org/officeDocument/2006/relationships/hyperlink" Target="https://www.geeksforgeeks.org/stack-search-method-in-java/" TargetMode="External"/><Relationship Id="rId5" Type="http://schemas.openxmlformats.org/officeDocument/2006/relationships/hyperlink" Target="https://www.geeksforgeeks.org/stack-push-method-in-java/" TargetMode="External"/><Relationship Id="rId6" Type="http://schemas.openxmlformats.org/officeDocument/2006/relationships/hyperlink" Target="https://www.geeksforgeeks.org/stack-pop-method-in-java/" TargetMode="External"/><Relationship Id="rId7" Type="http://schemas.openxmlformats.org/officeDocument/2006/relationships/hyperlink" Target="https://www.geeksforgeeks.org/stack-peek-method-in-java/" TargetMode="External"/><Relationship Id="rId8" Type="http://schemas.openxmlformats.org/officeDocument/2006/relationships/hyperlink" Target="https://www.geeksforgeeks.org/stack-empty-method-in-java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type="ctrTitle"/>
          </p:nvPr>
        </p:nvSpPr>
        <p:spPr>
          <a:xfrm>
            <a:off x="3826225" y="1905000"/>
            <a:ext cx="52416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/>
              <a:t>Module 8 - Part 3</a:t>
            </a:r>
            <a:endParaRPr/>
          </a:p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3206994" y="3478425"/>
            <a:ext cx="5468700" cy="14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Stacks and Queues</a:t>
            </a:r>
            <a:endParaRPr sz="28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cap="none"/>
              <a:t>Queues</a:t>
            </a:r>
            <a:endParaRPr sz="36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-US" sz="2800"/>
              <a:t>Can be implemented with Linked Lists.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Enqueue at front of list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Dequeue at end of list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Can be implemented with Arrays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Enqueue at back of array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Dequeue at front of array (and move everyone up)</a:t>
            </a:r>
            <a:endParaRPr sz="2800"/>
          </a:p>
          <a:p>
            <a:pPr indent="-406400" lvl="2" marL="1371600" rtl="0" algn="l">
              <a:spcBef>
                <a:spcPts val="0"/>
              </a:spcBef>
              <a:spcAft>
                <a:spcPts val="0"/>
              </a:spcAft>
              <a:buSzPts val="2800"/>
              <a:buChar char="■"/>
            </a:pPr>
            <a:r>
              <a:rPr lang="en-US" sz="2800"/>
              <a:t>If only there were a way to keep track of front and back of the queue?</a:t>
            </a:r>
            <a:endParaRPr sz="2800"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1" name="Google Shape;121;p18"/>
          <p:cNvSpPr txBox="1"/>
          <p:nvPr>
            <p:ph idx="4294967295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4/26/2018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Java a Queue as an array</a:t>
            </a:r>
            <a:endParaRPr/>
          </a:p>
        </p:txBody>
      </p:sp>
      <p:sp>
        <p:nvSpPr>
          <p:cNvPr id="127" name="Google Shape;127;p1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000"/>
              <a:t>pub</a:t>
            </a:r>
            <a:r>
              <a:rPr lang="en-US" sz="2000"/>
              <a:t>lic class ArrayQueue {</a:t>
            </a:r>
            <a:br>
              <a:rPr lang="en-US" sz="2000"/>
            </a:br>
            <a:r>
              <a:rPr lang="en-US" sz="2000"/>
              <a:t>  private int DEFAULT_SIZE = 5;</a:t>
            </a:r>
            <a:br>
              <a:rPr lang="en-US" sz="2000"/>
            </a:br>
            <a:r>
              <a:rPr lang="en-US" sz="2000"/>
              <a:t>   private Object[] elements;</a:t>
            </a:r>
            <a:br>
              <a:rPr lang="en-US" sz="2000"/>
            </a:br>
            <a:r>
              <a:rPr lang="en-US" sz="2000"/>
              <a:t>   private int numElements;</a:t>
            </a:r>
            <a:br>
              <a:rPr lang="en-US" sz="2000"/>
            </a:br>
            <a:r>
              <a:rPr lang="en-US" sz="2000"/>
              <a:t>   private int front, back;</a:t>
            </a:r>
            <a:br>
              <a:rPr lang="en-US" sz="2000"/>
            </a:br>
            <a:br>
              <a:rPr lang="en-US" sz="2000"/>
            </a:br>
            <a:r>
              <a:rPr lang="en-US" sz="2000"/>
              <a:t>   public ArrayQueueC() {</a:t>
            </a:r>
            <a:br>
              <a:rPr lang="en-US" sz="2000"/>
            </a:br>
            <a:r>
              <a:rPr lang="en-US" sz="2000"/>
              <a:t>       elements= new Object[ DEFAULT_SIZE];</a:t>
            </a:r>
            <a:br>
              <a:rPr lang="en-US" sz="2000"/>
            </a:br>
            <a:r>
              <a:rPr lang="en-US" sz="2000"/>
              <a:t>       numElements=0;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000"/>
              <a:t>       front=0;</a:t>
            </a:r>
            <a:br>
              <a:rPr lang="en-US" sz="2000"/>
            </a:br>
            <a:r>
              <a:rPr lang="en-US" sz="2000"/>
              <a:t>       back=0;</a:t>
            </a:r>
            <a:br>
              <a:rPr lang="en-US" sz="2000"/>
            </a:br>
            <a:r>
              <a:rPr lang="en-US" sz="2000"/>
              <a:t>    }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000"/>
              <a:t>    </a:t>
            </a:r>
            <a:r>
              <a:rPr lang="en-US" sz="2000"/>
              <a:t>public void enqueue(Object item) {</a:t>
            </a:r>
            <a:br>
              <a:rPr lang="en-US" sz="2000"/>
            </a:br>
            <a:r>
              <a:rPr lang="en-US" sz="2000"/>
              <a:t>       numElements++;</a:t>
            </a:r>
            <a:br>
              <a:rPr lang="en-US" sz="2000"/>
            </a:br>
            <a:r>
              <a:rPr lang="en-US" sz="2000"/>
              <a:t>       elements[back]=item;</a:t>
            </a:r>
            <a:br>
              <a:rPr lang="en-US" sz="2000"/>
            </a:br>
            <a:r>
              <a:rPr lang="en-US" sz="2000"/>
              <a:t>       back++;</a:t>
            </a:r>
            <a:br>
              <a:rPr lang="en-US" sz="2000"/>
            </a:br>
            <a:r>
              <a:rPr lang="en-US" sz="2000"/>
              <a:t>        if(back%DEFAULT_SIZE==0 &amp;&amp; numElements&gt;0)</a:t>
            </a:r>
            <a:br>
              <a:rPr lang="en-US" sz="2000"/>
            </a:br>
            <a:r>
              <a:rPr lang="en-US" sz="2000"/>
              <a:t>              back=0;</a:t>
            </a:r>
            <a:br>
              <a:rPr lang="en-US" sz="2000"/>
            </a:br>
            <a:r>
              <a:rPr lang="en-US" sz="2000"/>
              <a:t>        if(isFull())</a:t>
            </a:r>
            <a:br>
              <a:rPr lang="en-US" sz="2000"/>
            </a:br>
            <a:r>
              <a:rPr lang="en-US" sz="2000"/>
              <a:t>              increaseSize();</a:t>
            </a:r>
            <a:br>
              <a:rPr lang="en-US" sz="2000"/>
            </a:br>
            <a:r>
              <a:rPr lang="en-US" sz="2000"/>
              <a:t>    } . . .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000"/>
              <a:t>}</a:t>
            </a:r>
            <a:endParaRPr sz="2400"/>
          </a:p>
        </p:txBody>
      </p:sp>
      <p:pic>
        <p:nvPicPr>
          <p:cNvPr descr="Java Logo" id="128" name="Google Shape;12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13331" y="508922"/>
            <a:ext cx="1074856" cy="1073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cap="none"/>
              <a:t>Stacks</a:t>
            </a:r>
            <a:endParaRPr sz="36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  Implement a first-in-last-out behavior also known as a last</a:t>
            </a:r>
            <a:r>
              <a:rPr lang="en-US" sz="2800"/>
              <a:t>-in-first-out behavior.</a:t>
            </a:r>
            <a:br>
              <a:rPr lang="en-US" sz="2800"/>
            </a:br>
            <a:endParaRPr/>
          </a:p>
          <a:p>
            <a:pPr indent="-234950" lvl="1" marL="5143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 Push() to add an element</a:t>
            </a:r>
            <a:endParaRPr/>
          </a:p>
          <a:p>
            <a:pPr indent="-234950" lvl="1" marL="5143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 </a:t>
            </a:r>
            <a:r>
              <a:rPr lang="en-US" sz="2800">
                <a:solidFill>
                  <a:schemeClr val="dk1"/>
                </a:solidFill>
              </a:rPr>
              <a:t>Pop() to remove an element</a:t>
            </a:r>
            <a:endParaRPr/>
          </a:p>
          <a:p>
            <a:pPr indent="-234950" lvl="1" marL="5143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 </a:t>
            </a:r>
            <a:r>
              <a:rPr lang="en-US" sz="2800">
                <a:solidFill>
                  <a:schemeClr val="dk1"/>
                </a:solidFill>
              </a:rPr>
              <a:t>Peek() returns the top element without removing it</a:t>
            </a:r>
            <a:r>
              <a:rPr lang="en-US"/>
              <a:t> </a:t>
            </a:r>
            <a:r>
              <a:rPr lang="en-US" sz="2800">
                <a:solidFill>
                  <a:schemeClr val="dk1"/>
                </a:solidFill>
              </a:rPr>
              <a:t>from the stack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Stack in a linked list?</a:t>
            </a:r>
            <a:endParaRPr/>
          </a:p>
        </p:txBody>
      </p:sp>
      <p:sp>
        <p:nvSpPr>
          <p:cNvPr id="66" name="Google Shape;66;p11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You could implement a stack in a linked list: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Push in at the front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Pop from the front</a:t>
            </a:r>
            <a:br>
              <a:rPr lang="en-US"/>
            </a:b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You could also implement it in a linked list: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Push in at the back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Pop out of the back.</a:t>
            </a:r>
            <a:br>
              <a:rPr lang="en-US"/>
            </a:b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Which of these is easier?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What if you have a head and a tail link?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Stack in an array or ArrayList/List?</a:t>
            </a:r>
            <a:endParaRPr/>
          </a:p>
        </p:txBody>
      </p:sp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You could </a:t>
            </a:r>
            <a:r>
              <a:rPr lang="en-US"/>
              <a:t>implement</a:t>
            </a:r>
            <a:r>
              <a:rPr lang="en-US"/>
              <a:t> a stack using an array.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Push into the first empty cell.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Pop from the last occupied cell.</a:t>
            </a:r>
            <a:br>
              <a:rPr lang="en-US"/>
            </a:b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You could implement a stack </a:t>
            </a:r>
            <a:r>
              <a:rPr lang="en-US"/>
              <a:t>using</a:t>
            </a:r>
            <a:r>
              <a:rPr lang="en-US"/>
              <a:t> an array.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Push into cell 0 (after you move everything down)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Pop out of cell 0 (and then move everything back up one)</a:t>
            </a:r>
            <a:br>
              <a:rPr lang="en-US"/>
            </a:b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One of these is easier than the other, also more efficient.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Big O of each</a:t>
            </a:r>
            <a:endParaRPr/>
          </a:p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Is it more efficient to implement a stack in an array or a linked list?</a:t>
            </a:r>
            <a:br>
              <a:rPr lang="en-US"/>
            </a:b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Does it matter which side you push/pop from in each case?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C#  A Stack as a List</a:t>
            </a:r>
            <a:endParaRPr/>
          </a:p>
        </p:txBody>
      </p:sp>
      <p:sp>
        <p:nvSpPr>
          <p:cNvPr id="87" name="Google Shape;87;p14"/>
          <p:cNvSpPr txBox="1"/>
          <p:nvPr>
            <p:ph idx="4294967295" type="body"/>
          </p:nvPr>
        </p:nvSpPr>
        <p:spPr>
          <a:xfrm>
            <a:off x="369875" y="1279625"/>
            <a:ext cx="8418300" cy="52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/>
              <a:t>public class MyStack {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/>
              <a:t>       private  List&lt;object&gt; list;</a:t>
            </a:r>
            <a:endParaRPr sz="24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/>
              <a:t>       public MyStack()</a:t>
            </a:r>
            <a:r>
              <a:rPr lang="en-US"/>
              <a:t> </a:t>
            </a:r>
            <a:r>
              <a:rPr lang="en-US" sz="2400"/>
              <a:t>{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/>
              <a:t>         list = new List&lt;object&gt;();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/>
              <a:t>       }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/>
              <a:t>       public void push(object o) {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/>
              <a:t>         list.Add(o);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/>
              <a:t>       }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</a:t>
            </a:r>
            <a:r>
              <a:rPr lang="en-US" sz="2400"/>
              <a:t>public object pop()</a:t>
            </a:r>
            <a:endParaRPr sz="24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/>
              <a:t>      {</a:t>
            </a:r>
            <a:endParaRPr sz="24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/>
              <a:t>         int pos = list.Count - 1;</a:t>
            </a:r>
            <a:endParaRPr sz="24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/>
              <a:t>         object temp = list[pos];</a:t>
            </a:r>
            <a:endParaRPr sz="24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/>
              <a:t>         list.RemoveAt(pos);</a:t>
            </a:r>
            <a:endParaRPr sz="24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/>
              <a:t>         return temp;</a:t>
            </a:r>
            <a:endParaRPr sz="24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/>
              <a:t>       }</a:t>
            </a:r>
            <a:endParaRPr sz="24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/>
              <a:t>}</a:t>
            </a:r>
            <a:endParaRPr sz="2400"/>
          </a:p>
        </p:txBody>
      </p:sp>
      <p:pic>
        <p:nvPicPr>
          <p:cNvPr descr="C Sharp Logo" id="88" name="Google Shape;8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20502" y="681036"/>
            <a:ext cx="994848" cy="955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Methods in Stack class</a:t>
            </a:r>
            <a:endParaRPr/>
          </a:p>
        </p:txBody>
      </p:sp>
      <p:sp>
        <p:nvSpPr>
          <p:cNvPr id="95" name="Google Shape;95;p15"/>
          <p:cNvSpPr txBox="1"/>
          <p:nvPr>
            <p:ph idx="4294967295" type="body"/>
          </p:nvPr>
        </p:nvSpPr>
        <p:spPr>
          <a:xfrm>
            <a:off x="369875" y="1206225"/>
            <a:ext cx="7772400" cy="52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u="sng">
                <a:solidFill>
                  <a:schemeClr val="hlink"/>
                </a:solidFill>
                <a:hlinkClick r:id="rId3"/>
              </a:rPr>
              <a:t>Object push(</a:t>
            </a:r>
            <a:r>
              <a:rPr b="1" i="1" lang="en-US" u="sng">
                <a:solidFill>
                  <a:schemeClr val="hlink"/>
                </a:solidFill>
                <a:hlinkClick r:id="rId4"/>
              </a:rPr>
              <a:t>Object element</a:t>
            </a:r>
            <a:r>
              <a:rPr b="1" lang="en-US" u="sng">
                <a:solidFill>
                  <a:schemeClr val="hlink"/>
                </a:solidFill>
                <a:hlinkClick r:id="rId5"/>
              </a:rPr>
              <a:t>)</a:t>
            </a:r>
            <a:r>
              <a:rPr lang="en-US"/>
              <a:t> : Pushes an element on the top of the stack.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u="sng">
                <a:solidFill>
                  <a:schemeClr val="hlink"/>
                </a:solidFill>
                <a:hlinkClick r:id="rId6"/>
              </a:rPr>
              <a:t>Object pop()</a:t>
            </a:r>
            <a:r>
              <a:rPr lang="en-US"/>
              <a:t> : Removes and returns the top element of the stack. An ‘EmptyStackException’ exception is thrown if we call pop() when the invoking stack is empty.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u="sng">
                <a:solidFill>
                  <a:schemeClr val="hlink"/>
                </a:solidFill>
                <a:hlinkClick r:id="rId7"/>
              </a:rPr>
              <a:t>Object peek()</a:t>
            </a:r>
            <a:r>
              <a:rPr lang="en-US"/>
              <a:t> : Returns the element on the top of the stack, but does not remove it.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u="sng">
                <a:solidFill>
                  <a:schemeClr val="hlink"/>
                </a:solidFill>
                <a:hlinkClick r:id="rId8"/>
              </a:rPr>
              <a:t>boolean empty()</a:t>
            </a:r>
            <a:r>
              <a:rPr lang="en-US"/>
              <a:t> : It returns true if nothing is on the top of the stack. Else, returns false.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u="sng">
                <a:solidFill>
                  <a:schemeClr val="hlink"/>
                </a:solidFill>
                <a:hlinkClick r:id="rId9"/>
              </a:rPr>
              <a:t>int search(</a:t>
            </a:r>
            <a:r>
              <a:rPr b="1" i="1" lang="en-US" u="sng">
                <a:solidFill>
                  <a:schemeClr val="hlink"/>
                </a:solidFill>
                <a:hlinkClick r:id="rId10"/>
              </a:rPr>
              <a:t>Object element</a:t>
            </a:r>
            <a:r>
              <a:rPr b="1" lang="en-US" u="sng">
                <a:solidFill>
                  <a:schemeClr val="hlink"/>
                </a:solidFill>
                <a:hlinkClick r:id="rId11"/>
              </a:rPr>
              <a:t>)</a:t>
            </a:r>
            <a:r>
              <a:rPr lang="en-US"/>
              <a:t> : It determines whether an object exists in the stack. If the element is found, it returns the position of the element from the top of the stack. Else, it returns -1.</a:t>
            </a:r>
            <a:endParaRPr/>
          </a:p>
        </p:txBody>
      </p:sp>
      <p:pic>
        <p:nvPicPr>
          <p:cNvPr descr="C Sharp Logo" id="96" name="Google Shape;96;p15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7793327" y="508936"/>
            <a:ext cx="994848" cy="955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cap="none"/>
              <a:t>Queues</a:t>
            </a:r>
            <a:endParaRPr sz="36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1778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  Implement a first-in-first-out behavior</a:t>
            </a:r>
            <a:endParaRPr/>
          </a:p>
          <a:p>
            <a:pPr indent="-234950" lvl="1" marL="5143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Enqueue() to add an element</a:t>
            </a:r>
            <a:endParaRPr/>
          </a:p>
          <a:p>
            <a:pPr indent="-234950" lvl="1" marL="5143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Dequeue() to remove an element</a:t>
            </a:r>
            <a:endParaRPr/>
          </a:p>
          <a:p>
            <a:pPr indent="-234950" lvl="0" marL="1714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Add and remove from the opposite sides of the internal data structure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/>
          </a:p>
        </p:txBody>
      </p:sp>
      <p:sp>
        <p:nvSpPr>
          <p:cNvPr id="104" name="Google Shape;104;p16"/>
          <p:cNvSpPr txBox="1"/>
          <p:nvPr>
            <p:ph idx="4294967295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4/26/2018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cap="none"/>
              <a:t>Stack vs Queue</a:t>
            </a:r>
            <a:endParaRPr sz="36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7"/>
          <p:cNvSpPr txBox="1"/>
          <p:nvPr>
            <p:ph idx="4294967295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4/26/2018</a:t>
            </a:r>
            <a:endParaRPr/>
          </a:p>
        </p:txBody>
      </p:sp>
      <p:pic>
        <p:nvPicPr>
          <p:cNvPr descr="Stack and Queue with insert and delete operations" id="112" name="Google Shape;11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1130300"/>
            <a:ext cx="7191375" cy="5086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