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70238" cy="479425"/>
          </a:xfrm>
          <a:prstGeom prst="rect">
            <a:avLst/>
          </a:prstGeom>
          <a:noFill/>
          <a:ln>
            <a:noFill/>
          </a:ln>
        </p:spPr>
        <p:txBody>
          <a:bodyPr anchorCtr="0" anchor="t"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 name="Google Shape;4;n"/>
          <p:cNvSpPr txBox="1"/>
          <p:nvPr>
            <p:ph idx="10" type="dt"/>
          </p:nvPr>
        </p:nvSpPr>
        <p:spPr>
          <a:xfrm>
            <a:off x="4144963" y="0"/>
            <a:ext cx="3170237" cy="479425"/>
          </a:xfrm>
          <a:prstGeom prst="rect">
            <a:avLst/>
          </a:prstGeom>
          <a:noFill/>
          <a:ln>
            <a:noFill/>
          </a:ln>
        </p:spPr>
        <p:txBody>
          <a:bodyPr anchorCtr="0" anchor="t" bIns="48325" lIns="96650" spcFirstLastPara="1" rIns="96650" wrap="square" tIns="48325">
            <a:noAutofit/>
          </a:bodyPr>
          <a:lstStyle>
            <a:lvl1pPr lvl="0" marR="0" rtl="0" algn="r">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1pPr>
            <a:lvl2pPr indent="-228600" lvl="1" marL="9144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2pPr>
            <a:lvl3pPr indent="-228600" lvl="2" marL="13716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3pPr>
            <a:lvl4pPr indent="-228600" lvl="3" marL="18288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4pPr>
            <a:lvl5pPr indent="-228600" lvl="4" marL="22860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21775"/>
            <a:ext cx="3170238" cy="479425"/>
          </a:xfrm>
          <a:prstGeom prst="rect">
            <a:avLst/>
          </a:prstGeom>
          <a:noFill/>
          <a:ln>
            <a:noFill/>
          </a:ln>
        </p:spPr>
        <p:txBody>
          <a:bodyPr anchorCtr="0" anchor="b"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8" name="Google Shape;8;n"/>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marR="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e66974b7f6_0_27:notes"/>
          <p:cNvSpPr/>
          <p:nvPr>
            <p:ph idx="2" type="sldImg"/>
          </p:nvPr>
        </p:nvSpPr>
        <p:spPr>
          <a:xfrm>
            <a:off x="1257319" y="720725"/>
            <a:ext cx="4800600" cy="3601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 name="Google Shape;32;ge66974b7f6_0_27:notes"/>
          <p:cNvSpPr txBox="1"/>
          <p:nvPr>
            <p:ph idx="1" type="body"/>
          </p:nvPr>
        </p:nvSpPr>
        <p:spPr>
          <a:xfrm>
            <a:off x="974725" y="4560888"/>
            <a:ext cx="5366100" cy="4319700"/>
          </a:xfrm>
          <a:prstGeom prst="rect">
            <a:avLst/>
          </a:prstGeom>
          <a:noFill/>
          <a:ln>
            <a:noFill/>
          </a:ln>
        </p:spPr>
        <p:txBody>
          <a:bodyPr anchorCtr="0" anchor="t" bIns="51275" lIns="102550" spcFirstLastPara="1" rIns="102550" wrap="square" tIns="51275">
            <a:noAutofit/>
          </a:bodyPr>
          <a:lstStyle/>
          <a:p>
            <a:pPr indent="0" lvl="0" marL="0" rtl="0" algn="l">
              <a:spcBef>
                <a:spcPts val="0"/>
              </a:spcBef>
              <a:spcAft>
                <a:spcPts val="0"/>
              </a:spcAft>
              <a:buNone/>
            </a:pPr>
            <a:r>
              <a:t/>
            </a:r>
            <a:endParaRPr/>
          </a:p>
        </p:txBody>
      </p:sp>
      <p:sp>
        <p:nvSpPr>
          <p:cNvPr id="33" name="Google Shape;33;ge66974b7f6_0_27:notes"/>
          <p:cNvSpPr txBox="1"/>
          <p:nvPr>
            <p:ph idx="12" type="sldNum"/>
          </p:nvPr>
        </p:nvSpPr>
        <p:spPr>
          <a:xfrm>
            <a:off x="4144963" y="9121775"/>
            <a:ext cx="3170100" cy="479100"/>
          </a:xfrm>
          <a:prstGeom prst="rect">
            <a:avLst/>
          </a:prstGeom>
          <a:noFill/>
          <a:ln>
            <a:noFill/>
          </a:ln>
        </p:spPr>
        <p:txBody>
          <a:bodyPr anchorCtr="0" anchor="b" bIns="51275" lIns="102550" spcFirstLastPara="1" rIns="102550" wrap="square" tIns="51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cb647798da_0_54: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cb647798da_0_54: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01" name="Google Shape;101;g2cb647798da_0_54: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cb647798da_0_61: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cb647798da_0_61: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09" name="Google Shape;109;g2cb647798da_0_61: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cb647798da_0_67: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cb647798da_0_67: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16" name="Google Shape;116;g2cb647798da_0_67: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cb647798da_0_8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cb647798da_0_8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23" name="Google Shape;123;g2cb647798da_0_8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cb647798da_0_95: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cb647798da_0_95: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30" name="Google Shape;130;g2cb647798da_0_95: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cb647798da_0_10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cb647798da_0_10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37" name="Google Shape;137;g2cb647798da_0_10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cb647798da_0_11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cb647798da_0_11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45" name="Google Shape;145;g2cb647798da_0_11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2cb647798da_0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39" name="Google Shape;39;g2cb647798da_0_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40" name="Google Shape;40;g2cb647798da_0_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2cb647798da_0_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46" name="Google Shape;46;g2cb647798da_0_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47" name="Google Shape;47;g2cb647798da_0_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2cb647798da_0_12: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53" name="Google Shape;53;g2cb647798da_0_12: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4" name="Google Shape;54;g2cb647798da_0_12: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cb647798da_0_25: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61" name="Google Shape;61;g2cb647798da_0_25: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62" name="Google Shape;62;g2cb647798da_0_25: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cb647798da_0_19: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69" name="Google Shape;69;g2cb647798da_0_19: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0" name="Google Shape;70;g2cb647798da_0_19: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cb647798da_0_3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77" name="Google Shape;77;g2cb647798da_0_3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8" name="Google Shape;78;g2cb647798da_0_3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cb647798da_0_39: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84" name="Google Shape;84;g2cb647798da_0_39: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85" name="Google Shape;85;g2cb647798da_0_39: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cb647798da_0_4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92" name="Google Shape;92;g2cb647798da_0_4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93" name="Google Shape;93;g2cb647798da_0_4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6"/>
          <p:cNvSpPr txBox="1"/>
          <p:nvPr>
            <p:ph type="title"/>
          </p:nvPr>
        </p:nvSpPr>
        <p:spPr>
          <a:xfrm>
            <a:off x="623888" y="1709739"/>
            <a:ext cx="78867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 name="Google Shape;26;p6"/>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750"/>
              </a:spcBef>
              <a:spcAft>
                <a:spcPts val="0"/>
              </a:spcAft>
              <a:buClr>
                <a:srgbClr val="888888"/>
              </a:buClr>
              <a:buSzPts val="1800"/>
              <a:buNone/>
              <a:defRPr sz="1800">
                <a:solidFill>
                  <a:srgbClr val="888888"/>
                </a:solidFill>
              </a:defRPr>
            </a:lvl1pPr>
            <a:lvl2pPr indent="-228600" lvl="1" marL="914400" rtl="0" algn="l">
              <a:lnSpc>
                <a:spcPct val="90000"/>
              </a:lnSpc>
              <a:spcBef>
                <a:spcPts val="375"/>
              </a:spcBef>
              <a:spcAft>
                <a:spcPts val="0"/>
              </a:spcAft>
              <a:buClr>
                <a:srgbClr val="888888"/>
              </a:buClr>
              <a:buSzPts val="1500"/>
              <a:buNone/>
              <a:defRPr sz="1500">
                <a:solidFill>
                  <a:srgbClr val="888888"/>
                </a:solidFill>
              </a:defRPr>
            </a:lvl2pPr>
            <a:lvl3pPr indent="-228600" lvl="2" marL="1371600" rtl="0" algn="l">
              <a:lnSpc>
                <a:spcPct val="90000"/>
              </a:lnSpc>
              <a:spcBef>
                <a:spcPts val="375"/>
              </a:spcBef>
              <a:spcAft>
                <a:spcPts val="0"/>
              </a:spcAft>
              <a:buClr>
                <a:srgbClr val="888888"/>
              </a:buClr>
              <a:buSzPts val="1350"/>
              <a:buNone/>
              <a:defRPr sz="1350">
                <a:solidFill>
                  <a:srgbClr val="888888"/>
                </a:solidFill>
              </a:defRPr>
            </a:lvl3pPr>
            <a:lvl4pPr indent="-228600" lvl="3" marL="1828800" rtl="0" algn="l">
              <a:lnSpc>
                <a:spcPct val="90000"/>
              </a:lnSpc>
              <a:spcBef>
                <a:spcPts val="375"/>
              </a:spcBef>
              <a:spcAft>
                <a:spcPts val="0"/>
              </a:spcAft>
              <a:buClr>
                <a:srgbClr val="888888"/>
              </a:buClr>
              <a:buSzPts val="1200"/>
              <a:buNone/>
              <a:defRPr sz="1200">
                <a:solidFill>
                  <a:srgbClr val="888888"/>
                </a:solidFill>
              </a:defRPr>
            </a:lvl4pPr>
            <a:lvl5pPr indent="-228600" lvl="4" marL="2286000" rtl="0" algn="l">
              <a:lnSpc>
                <a:spcPct val="90000"/>
              </a:lnSpc>
              <a:spcBef>
                <a:spcPts val="375"/>
              </a:spcBef>
              <a:spcAft>
                <a:spcPts val="0"/>
              </a:spcAft>
              <a:buClr>
                <a:srgbClr val="888888"/>
              </a:buClr>
              <a:buSzPts val="1200"/>
              <a:buNone/>
              <a:defRPr sz="1200">
                <a:solidFill>
                  <a:srgbClr val="888888"/>
                </a:solidFill>
              </a:defRPr>
            </a:lvl5pPr>
            <a:lvl6pPr indent="-228600" lvl="5" marL="2743200" rtl="0" algn="l">
              <a:lnSpc>
                <a:spcPct val="90000"/>
              </a:lnSpc>
              <a:spcBef>
                <a:spcPts val="375"/>
              </a:spcBef>
              <a:spcAft>
                <a:spcPts val="0"/>
              </a:spcAft>
              <a:buClr>
                <a:srgbClr val="888888"/>
              </a:buClr>
              <a:buSzPts val="1200"/>
              <a:buNone/>
              <a:defRPr sz="1200">
                <a:solidFill>
                  <a:srgbClr val="888888"/>
                </a:solidFill>
              </a:defRPr>
            </a:lvl6pPr>
            <a:lvl7pPr indent="-228600" lvl="6" marL="3200400" rtl="0" algn="l">
              <a:lnSpc>
                <a:spcPct val="90000"/>
              </a:lnSpc>
              <a:spcBef>
                <a:spcPts val="375"/>
              </a:spcBef>
              <a:spcAft>
                <a:spcPts val="0"/>
              </a:spcAft>
              <a:buClr>
                <a:srgbClr val="888888"/>
              </a:buClr>
              <a:buSzPts val="1200"/>
              <a:buNone/>
              <a:defRPr sz="1200">
                <a:solidFill>
                  <a:srgbClr val="888888"/>
                </a:solidFill>
              </a:defRPr>
            </a:lvl7pPr>
            <a:lvl8pPr indent="-228600" lvl="7" marL="3657600" rtl="0" algn="l">
              <a:lnSpc>
                <a:spcPct val="90000"/>
              </a:lnSpc>
              <a:spcBef>
                <a:spcPts val="375"/>
              </a:spcBef>
              <a:spcAft>
                <a:spcPts val="0"/>
              </a:spcAft>
              <a:buClr>
                <a:srgbClr val="888888"/>
              </a:buClr>
              <a:buSzPts val="1200"/>
              <a:buNone/>
              <a:defRPr sz="1200">
                <a:solidFill>
                  <a:srgbClr val="888888"/>
                </a:solidFill>
              </a:defRPr>
            </a:lvl8pPr>
            <a:lvl9pPr indent="-228600" lvl="8" marL="4114800" rtl="0" algn="l">
              <a:lnSpc>
                <a:spcPct val="90000"/>
              </a:lnSpc>
              <a:spcBef>
                <a:spcPts val="375"/>
              </a:spcBef>
              <a:spcAft>
                <a:spcPts val="0"/>
              </a:spcAft>
              <a:buClr>
                <a:srgbClr val="888888"/>
              </a:buClr>
              <a:buSzPts val="1200"/>
              <a:buNone/>
              <a:defRPr sz="1200">
                <a:solidFill>
                  <a:srgbClr val="888888"/>
                </a:solidFill>
              </a:defRPr>
            </a:lvl9pPr>
          </a:lstStyle>
          <a:p/>
        </p:txBody>
      </p:sp>
      <p:sp>
        <p:nvSpPr>
          <p:cNvPr id="27" name="Google Shape;27;p6"/>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6"/>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9" name="Google Shape;29;p6"/>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None/>
              <a:defRPr/>
            </a:lvl1pPr>
            <a:lvl2pPr indent="0" lvl="1" marL="0" rtl="0" algn="r">
              <a:spcBef>
                <a:spcPts val="0"/>
              </a:spcBef>
              <a:spcAft>
                <a:spcPts val="0"/>
              </a:spcAft>
              <a:buNone/>
              <a:defRPr/>
            </a:lvl2pPr>
            <a:lvl3pPr indent="0" lvl="2" marL="0" rtl="0" algn="r">
              <a:spcBef>
                <a:spcPts val="0"/>
              </a:spcBef>
              <a:spcAft>
                <a:spcPts val="0"/>
              </a:spcAft>
              <a:buNone/>
              <a:defRPr/>
            </a:lvl3pPr>
            <a:lvl4pPr indent="0" lvl="3" marL="0" rtl="0" algn="r">
              <a:spcBef>
                <a:spcPts val="0"/>
              </a:spcBef>
              <a:spcAft>
                <a:spcPts val="0"/>
              </a:spcAft>
              <a:buNone/>
              <a:defRPr/>
            </a:lvl4pPr>
            <a:lvl5pPr indent="0" lvl="4" marL="0" rtl="0" algn="r">
              <a:spcBef>
                <a:spcPts val="0"/>
              </a:spcBef>
              <a:spcAft>
                <a:spcPts val="0"/>
              </a:spcAft>
              <a:buNone/>
              <a:defRPr/>
            </a:lvl5pPr>
            <a:lvl6pPr indent="0" lvl="5" marL="0" rtl="0" algn="r">
              <a:spcBef>
                <a:spcPts val="0"/>
              </a:spcBef>
              <a:spcAft>
                <a:spcPts val="0"/>
              </a:spcAft>
              <a:buNone/>
              <a:defRPr/>
            </a:lvl6pPr>
            <a:lvl7pPr indent="0" lvl="6" marL="0" rtl="0" algn="r">
              <a:spcBef>
                <a:spcPts val="0"/>
              </a:spcBef>
              <a:spcAft>
                <a:spcPts val="0"/>
              </a:spcAft>
              <a:buNone/>
              <a:defRPr/>
            </a:lvl7pPr>
            <a:lvl8pPr indent="0" lvl="7" marL="0" rtl="0" algn="r">
              <a:spcBef>
                <a:spcPts val="0"/>
              </a:spcBef>
              <a:spcAft>
                <a:spcPts val="0"/>
              </a:spcAft>
              <a:buNone/>
              <a:defRPr/>
            </a:lvl8pPr>
            <a:lvl9pPr indent="0" lvl="8" marL="0" rtl="0" algn="r">
              <a:spcBef>
                <a:spcPts val="0"/>
              </a:spcBef>
              <a:spcAft>
                <a:spcPts val="0"/>
              </a:spcAft>
              <a:buNone/>
              <a:defRPr/>
            </a:lvl9pPr>
          </a:lstStyle>
          <a:p>
            <a:pPr indent="0" lvl="0" marL="0" rtl="0" algn="r">
              <a:spcBef>
                <a:spcPts val="0"/>
              </a:spcBef>
              <a:spcAft>
                <a:spcPts val="0"/>
              </a:spcAft>
              <a:buNone/>
            </a:pPr>
            <a:r>
              <a:rPr lang="en-US"/>
              <a:t>14-</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8 - Part 5</a:t>
            </a:r>
            <a:endParaRPr/>
          </a:p>
        </p:txBody>
      </p:sp>
      <p:sp>
        <p:nvSpPr>
          <p:cNvPr id="36" name="Google Shape;36;p7"/>
          <p:cNvSpPr txBox="1"/>
          <p:nvPr>
            <p:ph idx="1" type="subTitle"/>
          </p:nvPr>
        </p:nvSpPr>
        <p:spPr>
          <a:xfrm>
            <a:off x="3206994" y="3478425"/>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Hash Maps</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3000"/>
              <a:t>Printing all the values in a Dictionary </a:t>
            </a:r>
            <a:endParaRPr sz="3000"/>
          </a:p>
        </p:txBody>
      </p:sp>
      <p:sp>
        <p:nvSpPr>
          <p:cNvPr id="104" name="Google Shape;104;p16"/>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0" lvl="0" marL="0" rtl="0" algn="l">
              <a:spcBef>
                <a:spcPts val="750"/>
              </a:spcBef>
              <a:spcAft>
                <a:spcPts val="0"/>
              </a:spcAft>
              <a:buNone/>
            </a:pPr>
            <a:r>
              <a:rPr lang="en-US"/>
              <a:t>using System.Collections.Generic;</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Dictionary&lt;string,int&gt; months = new Dictionary&lt;string,int&gt;();</a:t>
            </a:r>
            <a:endParaRPr/>
          </a:p>
          <a:p>
            <a:pPr indent="0" lvl="0" marL="0" rtl="0" algn="l">
              <a:spcBef>
                <a:spcPts val="750"/>
              </a:spcBef>
              <a:spcAft>
                <a:spcPts val="0"/>
              </a:spcAft>
              <a:buNone/>
            </a:pPr>
            <a:r>
              <a:rPr lang="en-US"/>
              <a:t>months[“Jan”]=1;</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rPr lang="en-US"/>
              <a:t>months[“Dec”]=12;</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foreach(string monthName in months.Keys) {</a:t>
            </a:r>
            <a:endParaRPr/>
          </a:p>
          <a:p>
            <a:pPr indent="0" lvl="0" marL="0" rtl="0" algn="l">
              <a:spcBef>
                <a:spcPts val="750"/>
              </a:spcBef>
              <a:spcAft>
                <a:spcPts val="0"/>
              </a:spcAft>
              <a:buNone/>
            </a:pPr>
            <a:r>
              <a:rPr lang="en-US"/>
              <a:t>      Console.WriteLine(monthName+" is month "+months[monthName]);</a:t>
            </a:r>
            <a:endParaRPr/>
          </a:p>
          <a:p>
            <a:pPr indent="0" lvl="0" marL="0" rtl="0" algn="l">
              <a:spcBef>
                <a:spcPts val="750"/>
              </a:spcBef>
              <a:spcAft>
                <a:spcPts val="0"/>
              </a:spcAft>
              <a:buNone/>
            </a:pPr>
            <a:r>
              <a:rPr lang="en-US"/>
              <a:t>}</a:t>
            </a:r>
            <a:endParaRPr/>
          </a:p>
        </p:txBody>
      </p:sp>
      <p:pic>
        <p:nvPicPr>
          <p:cNvPr descr="C Sharp Logo" id="105" name="Google Shape;105;p16"/>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Associated Array</a:t>
            </a:r>
            <a:endParaRPr/>
          </a:p>
        </p:txBody>
      </p:sp>
      <p:sp>
        <p:nvSpPr>
          <p:cNvPr id="112" name="Google Shape;112;p17"/>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HashMaps/Dictionaries vs Arrays?</a:t>
            </a:r>
            <a:endParaRPr/>
          </a:p>
          <a:p>
            <a:pPr indent="-374650" lvl="0" marL="457200" rtl="0" algn="l">
              <a:spcBef>
                <a:spcPts val="0"/>
              </a:spcBef>
              <a:spcAft>
                <a:spcPts val="0"/>
              </a:spcAft>
              <a:buSzPts val="2300"/>
              <a:buChar char="●"/>
            </a:pPr>
            <a:r>
              <a:rPr lang="en-US"/>
              <a:t>Similarities:</a:t>
            </a:r>
            <a:endParaRPr/>
          </a:p>
          <a:p>
            <a:pPr indent="-381000" lvl="1" marL="914400" rtl="0" algn="l">
              <a:spcBef>
                <a:spcPts val="0"/>
              </a:spcBef>
              <a:spcAft>
                <a:spcPts val="0"/>
              </a:spcAft>
              <a:buSzPts val="2400"/>
              <a:buChar char="○"/>
            </a:pPr>
            <a:r>
              <a:rPr lang="en-US"/>
              <a:t>Each cell of an Array or a HashMap/Dictionary contain the SAME type.</a:t>
            </a:r>
            <a:endParaRPr/>
          </a:p>
          <a:p>
            <a:pPr indent="-381000" lvl="1" marL="914400" rtl="0" algn="l">
              <a:spcBef>
                <a:spcPts val="0"/>
              </a:spcBef>
              <a:spcAft>
                <a:spcPts val="0"/>
              </a:spcAft>
              <a:buSzPts val="2400"/>
              <a:buChar char="○"/>
            </a:pPr>
            <a:r>
              <a:rPr lang="en-US"/>
              <a:t>You must </a:t>
            </a:r>
            <a:r>
              <a:rPr lang="en-US"/>
              <a:t>declare</a:t>
            </a:r>
            <a:r>
              <a:rPr lang="en-US"/>
              <a:t> the type when you create the data structure.</a:t>
            </a:r>
            <a:endParaRPr/>
          </a:p>
          <a:p>
            <a:pPr indent="-381000" lvl="0" marL="457200" rtl="0" algn="l">
              <a:spcBef>
                <a:spcPts val="0"/>
              </a:spcBef>
              <a:spcAft>
                <a:spcPts val="0"/>
              </a:spcAft>
              <a:buSzPts val="2400"/>
              <a:buChar char="●"/>
            </a:pPr>
            <a:r>
              <a:rPr lang="en-US" sz="2400"/>
              <a:t>Differences:</a:t>
            </a:r>
            <a:endParaRPr/>
          </a:p>
          <a:p>
            <a:pPr indent="-381000" lvl="1" marL="914400" rtl="0" algn="l">
              <a:spcBef>
                <a:spcPts val="0"/>
              </a:spcBef>
              <a:spcAft>
                <a:spcPts val="0"/>
              </a:spcAft>
              <a:buSzPts val="2400"/>
              <a:buChar char="○"/>
            </a:pPr>
            <a:r>
              <a:rPr lang="en-US"/>
              <a:t>Arrays have a fixed size, HashMaps/Dictionaries grow dynamically.  In that way they are more like ArrayLists/Lists</a:t>
            </a:r>
            <a:endParaRPr/>
          </a:p>
          <a:p>
            <a:pPr indent="-381000" lvl="1" marL="914400" rtl="0" algn="l">
              <a:spcBef>
                <a:spcPts val="0"/>
              </a:spcBef>
              <a:spcAft>
                <a:spcPts val="0"/>
              </a:spcAft>
              <a:buSzPts val="2400"/>
              <a:buChar char="○"/>
            </a:pPr>
            <a:r>
              <a:rPr lang="en-US"/>
              <a:t>How the cells are named:</a:t>
            </a:r>
            <a:endParaRPr/>
          </a:p>
          <a:p>
            <a:pPr indent="-387350" lvl="2" marL="1371600" rtl="0" algn="l">
              <a:spcBef>
                <a:spcPts val="0"/>
              </a:spcBef>
              <a:spcAft>
                <a:spcPts val="0"/>
              </a:spcAft>
              <a:buSzPts val="2500"/>
              <a:buChar char="■"/>
            </a:pPr>
            <a:r>
              <a:rPr lang="en-US"/>
              <a:t>Array cells are automatically numbered 0, 1, 2, 3…</a:t>
            </a:r>
            <a:endParaRPr/>
          </a:p>
          <a:p>
            <a:pPr indent="-387350" lvl="2" marL="1371600" rtl="0" algn="l">
              <a:spcBef>
                <a:spcPts val="0"/>
              </a:spcBef>
              <a:spcAft>
                <a:spcPts val="0"/>
              </a:spcAft>
              <a:buSzPts val="2500"/>
              <a:buChar char="■"/>
            </a:pPr>
            <a:r>
              <a:rPr lang="en-US"/>
              <a:t>HashMaps/Dictionaries cells are named whatever you want.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Common Use - Counting things</a:t>
            </a:r>
            <a:endParaRPr/>
          </a:p>
        </p:txBody>
      </p:sp>
      <p:sp>
        <p:nvSpPr>
          <p:cNvPr id="119" name="Google Shape;119;p18"/>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Imagine you have an array of doubles with student grades.</a:t>
            </a:r>
            <a:endParaRPr/>
          </a:p>
          <a:p>
            <a:pPr indent="-374650" lvl="0" marL="457200" rtl="0" algn="l">
              <a:spcBef>
                <a:spcPts val="0"/>
              </a:spcBef>
              <a:spcAft>
                <a:spcPts val="0"/>
              </a:spcAft>
              <a:buSzPts val="2300"/>
              <a:buChar char="●"/>
            </a:pPr>
            <a:r>
              <a:rPr lang="en-US"/>
              <a:t>We would like to count how many A’s, B’s, C’s, D’s, F’s we have.</a:t>
            </a:r>
            <a:endParaRPr/>
          </a:p>
          <a:p>
            <a:pPr indent="-374650" lvl="0" marL="457200" rtl="0" algn="l">
              <a:spcBef>
                <a:spcPts val="0"/>
              </a:spcBef>
              <a:spcAft>
                <a:spcPts val="0"/>
              </a:spcAft>
              <a:buSzPts val="2300"/>
              <a:buChar char="●"/>
            </a:pPr>
            <a:r>
              <a:rPr lang="en-US"/>
              <a:t>We’ll write a method which takes in an array of doubles</a:t>
            </a:r>
            <a:endParaRPr/>
          </a:p>
          <a:p>
            <a:pPr indent="-374650" lvl="0" marL="457200" rtl="0" algn="l">
              <a:spcBef>
                <a:spcPts val="0"/>
              </a:spcBef>
              <a:spcAft>
                <a:spcPts val="0"/>
              </a:spcAft>
              <a:buSzPts val="2300"/>
              <a:buChar char="●"/>
            </a:pPr>
            <a:r>
              <a:rPr lang="en-US"/>
              <a:t>It’ll iterate over the array:</a:t>
            </a:r>
            <a:endParaRPr/>
          </a:p>
          <a:p>
            <a:pPr indent="-381000" lvl="1" marL="914400" rtl="0" algn="l">
              <a:spcBef>
                <a:spcPts val="0"/>
              </a:spcBef>
              <a:spcAft>
                <a:spcPts val="0"/>
              </a:spcAft>
              <a:buSzPts val="2400"/>
              <a:buChar char="○"/>
            </a:pPr>
            <a:r>
              <a:rPr lang="en-US"/>
              <a:t>Using a conditional it’ll check if each grade is &gt;89.5 if so it’ll add one to the number of A’s in the hashmap.</a:t>
            </a:r>
            <a:endParaRPr/>
          </a:p>
          <a:p>
            <a:pPr indent="-381000" lvl="1" marL="914400" rtl="0" algn="l">
              <a:spcBef>
                <a:spcPts val="0"/>
              </a:spcBef>
              <a:spcAft>
                <a:spcPts val="0"/>
              </a:spcAft>
              <a:buSzPts val="2400"/>
              <a:buChar char="○"/>
            </a:pPr>
            <a:r>
              <a:rPr lang="en-US"/>
              <a:t>If the grade is greater then 79.5 it’ll increment the number of B’s in the hashmap.</a:t>
            </a:r>
            <a:endParaRPr/>
          </a:p>
          <a:p>
            <a:pPr indent="-374650" lvl="0" marL="457200" rtl="0" algn="l">
              <a:spcBef>
                <a:spcPts val="0"/>
              </a:spcBef>
              <a:spcAft>
                <a:spcPts val="0"/>
              </a:spcAft>
              <a:buSzPts val="2300"/>
              <a:buChar char="●"/>
            </a:pPr>
            <a:r>
              <a:rPr lang="en-US"/>
              <a:t>It returns the hashmap&lt;String,int&gt; where each key is a letter grade and each value is how many of those letter grades we saw</a:t>
            </a:r>
            <a:endParaRPr/>
          </a:p>
          <a:p>
            <a:pPr indent="-374650" lvl="0" marL="457200" rtl="0" algn="l">
              <a:spcBef>
                <a:spcPts val="0"/>
              </a:spcBef>
              <a:spcAft>
                <a:spcPts val="0"/>
              </a:spcAft>
              <a:buSzPts val="2300"/>
              <a:buChar char="●"/>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idx="1" type="body"/>
          </p:nvPr>
        </p:nvSpPr>
        <p:spPr>
          <a:xfrm>
            <a:off x="369875" y="482825"/>
            <a:ext cx="8382600" cy="6243000"/>
          </a:xfrm>
          <a:prstGeom prst="rect">
            <a:avLst/>
          </a:prstGeom>
        </p:spPr>
        <p:txBody>
          <a:bodyPr anchorCtr="0" anchor="t" bIns="45700" lIns="91425" spcFirstLastPara="1" rIns="91425" wrap="square" tIns="45700">
            <a:normAutofit fontScale="40000" lnSpcReduction="10000"/>
          </a:bodyPr>
          <a:lstStyle/>
          <a:p>
            <a:pPr indent="0" lvl="0" marL="0" rtl="0" algn="l">
              <a:spcBef>
                <a:spcPts val="750"/>
              </a:spcBef>
              <a:spcAft>
                <a:spcPts val="0"/>
              </a:spcAft>
              <a:buNone/>
            </a:pPr>
            <a:r>
              <a:rPr lang="en-US"/>
              <a:t>  public static HashMap&lt;String,Integer&gt; countGrades(double[] grades) {</a:t>
            </a:r>
            <a:endParaRPr/>
          </a:p>
          <a:p>
            <a:pPr indent="0" lvl="0" marL="0" rtl="0" algn="l">
              <a:spcBef>
                <a:spcPts val="750"/>
              </a:spcBef>
              <a:spcAft>
                <a:spcPts val="0"/>
              </a:spcAft>
              <a:buNone/>
            </a:pPr>
            <a:r>
              <a:rPr lang="en-US"/>
              <a:t>    HashMap&lt;String,Integer&gt; gradeMap =new HashMap&lt;String,Integer&gt;();</a:t>
            </a:r>
            <a:endParaRPr/>
          </a:p>
          <a:p>
            <a:pPr indent="0" lvl="0" marL="0" rtl="0" algn="l">
              <a:spcBef>
                <a:spcPts val="750"/>
              </a:spcBef>
              <a:spcAft>
                <a:spcPts val="0"/>
              </a:spcAft>
              <a:buNone/>
            </a:pPr>
            <a:r>
              <a:rPr lang="en-US"/>
              <a:t>    gradeMap.put("A",0);</a:t>
            </a:r>
            <a:endParaRPr/>
          </a:p>
          <a:p>
            <a:pPr indent="0" lvl="0" marL="0" rtl="0" algn="l">
              <a:spcBef>
                <a:spcPts val="750"/>
              </a:spcBef>
              <a:spcAft>
                <a:spcPts val="0"/>
              </a:spcAft>
              <a:buNone/>
            </a:pPr>
            <a:r>
              <a:rPr lang="en-US"/>
              <a:t>    gradeMap.put("B",0);</a:t>
            </a:r>
            <a:endParaRPr/>
          </a:p>
          <a:p>
            <a:pPr indent="0" lvl="0" marL="0" rtl="0" algn="l">
              <a:spcBef>
                <a:spcPts val="750"/>
              </a:spcBef>
              <a:spcAft>
                <a:spcPts val="0"/>
              </a:spcAft>
              <a:buNone/>
            </a:pPr>
            <a:r>
              <a:rPr lang="en-US"/>
              <a:t>    gradeMap.put("C",0);</a:t>
            </a:r>
            <a:endParaRPr/>
          </a:p>
          <a:p>
            <a:pPr indent="0" lvl="0" marL="0" rtl="0" algn="l">
              <a:spcBef>
                <a:spcPts val="750"/>
              </a:spcBef>
              <a:spcAft>
                <a:spcPts val="0"/>
              </a:spcAft>
              <a:buNone/>
            </a:pPr>
            <a:r>
              <a:rPr lang="en-US"/>
              <a:t>    gradeMap.put("D",0);</a:t>
            </a:r>
            <a:endParaRPr/>
          </a:p>
          <a:p>
            <a:pPr indent="0" lvl="0" marL="0" rtl="0" algn="l">
              <a:spcBef>
                <a:spcPts val="750"/>
              </a:spcBef>
              <a:spcAft>
                <a:spcPts val="0"/>
              </a:spcAft>
              <a:buNone/>
            </a:pPr>
            <a:r>
              <a:rPr lang="en-US"/>
              <a:t>    gradeMap.put("F",0);</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    for(int i=0;i&lt;grades.length;i++) {</a:t>
            </a:r>
            <a:endParaRPr/>
          </a:p>
          <a:p>
            <a:pPr indent="0" lvl="0" marL="0" rtl="0" algn="l">
              <a:spcBef>
                <a:spcPts val="750"/>
              </a:spcBef>
              <a:spcAft>
                <a:spcPts val="0"/>
              </a:spcAft>
              <a:buNone/>
            </a:pPr>
            <a:r>
              <a:rPr lang="en-US"/>
              <a:t>      if(grades[i]&gt;=89.5) {</a:t>
            </a:r>
            <a:endParaRPr/>
          </a:p>
          <a:p>
            <a:pPr indent="0" lvl="0" marL="0" rtl="0" algn="l">
              <a:spcBef>
                <a:spcPts val="750"/>
              </a:spcBef>
              <a:spcAft>
                <a:spcPts val="0"/>
              </a:spcAft>
              <a:buNone/>
            </a:pPr>
            <a:r>
              <a:rPr lang="en-US"/>
              <a:t>        gradeMap.put("A",gradeMap.get("A")+1);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if(grades[i]&gt;=79.5) {</a:t>
            </a:r>
            <a:endParaRPr/>
          </a:p>
          <a:p>
            <a:pPr indent="0" lvl="0" marL="0" rtl="0" algn="l">
              <a:spcBef>
                <a:spcPts val="750"/>
              </a:spcBef>
              <a:spcAft>
                <a:spcPts val="0"/>
              </a:spcAft>
              <a:buNone/>
            </a:pPr>
            <a:r>
              <a:rPr lang="en-US"/>
              <a:t>        gradeMap.put("B",gradeMap.get("B")+1);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if(grades[i]&gt;=69.5) {</a:t>
            </a:r>
            <a:endParaRPr/>
          </a:p>
          <a:p>
            <a:pPr indent="0" lvl="0" marL="0" rtl="0" algn="l">
              <a:spcBef>
                <a:spcPts val="750"/>
              </a:spcBef>
              <a:spcAft>
                <a:spcPts val="0"/>
              </a:spcAft>
              <a:buNone/>
            </a:pPr>
            <a:r>
              <a:rPr lang="en-US"/>
              <a:t>        gradeMap.put("C",gradeMap.get("C")+1);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if(grades[i]&gt;=59.5) {</a:t>
            </a:r>
            <a:endParaRPr/>
          </a:p>
          <a:p>
            <a:pPr indent="0" lvl="0" marL="0" rtl="0" algn="l">
              <a:spcBef>
                <a:spcPts val="750"/>
              </a:spcBef>
              <a:spcAft>
                <a:spcPts val="0"/>
              </a:spcAft>
              <a:buNone/>
            </a:pPr>
            <a:r>
              <a:rPr lang="en-US"/>
              <a:t>        gradeMap.put("D",gradeMap.get("D")+1);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a:t>
            </a:r>
            <a:endParaRPr/>
          </a:p>
          <a:p>
            <a:pPr indent="0" lvl="0" marL="0" rtl="0" algn="l">
              <a:spcBef>
                <a:spcPts val="750"/>
              </a:spcBef>
              <a:spcAft>
                <a:spcPts val="0"/>
              </a:spcAft>
              <a:buNone/>
            </a:pPr>
            <a:r>
              <a:rPr lang="en-US"/>
              <a:t>        gradeMap.put("F",gradeMap.get("F")+1);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return(gradeMap); </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t/>
            </a:r>
            <a:endParaRPr/>
          </a:p>
        </p:txBody>
      </p:sp>
      <p:pic>
        <p:nvPicPr>
          <p:cNvPr descr="Java Logo" id="126" name="Google Shape;126;p19"/>
          <p:cNvPicPr preferRelativeResize="0"/>
          <p:nvPr/>
        </p:nvPicPr>
        <p:blipFill rotWithShape="1">
          <a:blip r:embed="rId3">
            <a:alphaModFix/>
          </a:blip>
          <a:srcRect b="0" l="0" r="0" t="0"/>
          <a:stretch/>
        </p:blipFill>
        <p:spPr>
          <a:xfrm>
            <a:off x="7594006" y="508922"/>
            <a:ext cx="1074856" cy="10733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idx="1" type="body"/>
          </p:nvPr>
        </p:nvSpPr>
        <p:spPr>
          <a:xfrm>
            <a:off x="369875" y="559700"/>
            <a:ext cx="8418300" cy="5935500"/>
          </a:xfrm>
          <a:prstGeom prst="rect">
            <a:avLst/>
          </a:prstGeom>
        </p:spPr>
        <p:txBody>
          <a:bodyPr anchorCtr="0" anchor="t" bIns="45700" lIns="91425" spcFirstLastPara="1" rIns="91425" wrap="square" tIns="45700">
            <a:normAutofit fontScale="40000" lnSpcReduction="20000"/>
          </a:bodyPr>
          <a:lstStyle/>
          <a:p>
            <a:pPr indent="0" lvl="0" marL="0" rtl="0" algn="l">
              <a:spcBef>
                <a:spcPts val="750"/>
              </a:spcBef>
              <a:spcAft>
                <a:spcPts val="0"/>
              </a:spcAft>
              <a:buClr>
                <a:schemeClr val="dk1"/>
              </a:buClr>
              <a:buSzPct val="42307"/>
              <a:buFont typeface="Arial"/>
              <a:buNone/>
            </a:pPr>
            <a:r>
              <a:rPr lang="en-US"/>
              <a:t>  public static Dictionary&lt;string,int&gt; countGrades(double[] grades) {</a:t>
            </a:r>
            <a:endParaRPr/>
          </a:p>
          <a:p>
            <a:pPr indent="0" lvl="0" marL="0" rtl="0" algn="l">
              <a:spcBef>
                <a:spcPts val="750"/>
              </a:spcBef>
              <a:spcAft>
                <a:spcPts val="0"/>
              </a:spcAft>
              <a:buClr>
                <a:schemeClr val="dk1"/>
              </a:buClr>
              <a:buSzPct val="42307"/>
              <a:buFont typeface="Arial"/>
              <a:buNone/>
            </a:pPr>
            <a:r>
              <a:rPr lang="en-US"/>
              <a:t>    Dictionary&lt;string,int&gt; gradeMap =new Dictionary&lt;string,int&gt;();</a:t>
            </a:r>
            <a:endParaRPr/>
          </a:p>
          <a:p>
            <a:pPr indent="0" lvl="0" marL="0" rtl="0" algn="l">
              <a:spcBef>
                <a:spcPts val="750"/>
              </a:spcBef>
              <a:spcAft>
                <a:spcPts val="0"/>
              </a:spcAft>
              <a:buClr>
                <a:schemeClr val="dk1"/>
              </a:buClr>
              <a:buSzPct val="42307"/>
              <a:buFont typeface="Arial"/>
              <a:buNone/>
            </a:pPr>
            <a:r>
              <a:rPr lang="en-US"/>
              <a:t>    gradeMap["A"]=0;</a:t>
            </a:r>
            <a:endParaRPr/>
          </a:p>
          <a:p>
            <a:pPr indent="0" lvl="0" marL="0" rtl="0" algn="l">
              <a:spcBef>
                <a:spcPts val="750"/>
              </a:spcBef>
              <a:spcAft>
                <a:spcPts val="0"/>
              </a:spcAft>
              <a:buClr>
                <a:schemeClr val="dk1"/>
              </a:buClr>
              <a:buSzPct val="42307"/>
              <a:buFont typeface="Arial"/>
              <a:buNone/>
            </a:pPr>
            <a:r>
              <a:rPr lang="en-US"/>
              <a:t>    gradeMap["B"]=0;</a:t>
            </a:r>
            <a:endParaRPr/>
          </a:p>
          <a:p>
            <a:pPr indent="0" lvl="0" marL="0" rtl="0" algn="l">
              <a:spcBef>
                <a:spcPts val="750"/>
              </a:spcBef>
              <a:spcAft>
                <a:spcPts val="0"/>
              </a:spcAft>
              <a:buClr>
                <a:schemeClr val="dk1"/>
              </a:buClr>
              <a:buSzPct val="42307"/>
              <a:buFont typeface="Arial"/>
              <a:buNone/>
            </a:pPr>
            <a:r>
              <a:rPr lang="en-US"/>
              <a:t>    gradeMap["C"]=0;</a:t>
            </a:r>
            <a:endParaRPr/>
          </a:p>
          <a:p>
            <a:pPr indent="0" lvl="0" marL="0" rtl="0" algn="l">
              <a:spcBef>
                <a:spcPts val="750"/>
              </a:spcBef>
              <a:spcAft>
                <a:spcPts val="0"/>
              </a:spcAft>
              <a:buClr>
                <a:schemeClr val="dk1"/>
              </a:buClr>
              <a:buSzPct val="42307"/>
              <a:buFont typeface="Arial"/>
              <a:buNone/>
            </a:pPr>
            <a:r>
              <a:rPr lang="en-US"/>
              <a:t>    gradeMap["D"]=0;</a:t>
            </a:r>
            <a:endParaRPr/>
          </a:p>
          <a:p>
            <a:pPr indent="0" lvl="0" marL="0" rtl="0" algn="l">
              <a:spcBef>
                <a:spcPts val="750"/>
              </a:spcBef>
              <a:spcAft>
                <a:spcPts val="0"/>
              </a:spcAft>
              <a:buClr>
                <a:schemeClr val="dk1"/>
              </a:buClr>
              <a:buSzPct val="42307"/>
              <a:buFont typeface="Arial"/>
              <a:buNone/>
            </a:pPr>
            <a:r>
              <a:rPr lang="en-US"/>
              <a:t>    gradeMap["F"]=0;</a:t>
            </a:r>
            <a:endParaRPr/>
          </a:p>
          <a:p>
            <a:pPr indent="0" lvl="0" marL="0" rtl="0" algn="l">
              <a:spcBef>
                <a:spcPts val="750"/>
              </a:spcBef>
              <a:spcAft>
                <a:spcPts val="0"/>
              </a:spcAft>
              <a:buClr>
                <a:schemeClr val="dk1"/>
              </a:buClr>
              <a:buSzPct val="42307"/>
              <a:buFont typeface="Arial"/>
              <a:buNone/>
            </a:pPr>
            <a:r>
              <a:t/>
            </a:r>
            <a:endParaRPr/>
          </a:p>
          <a:p>
            <a:pPr indent="0" lvl="0" marL="0" rtl="0" algn="l">
              <a:spcBef>
                <a:spcPts val="750"/>
              </a:spcBef>
              <a:spcAft>
                <a:spcPts val="0"/>
              </a:spcAft>
              <a:buClr>
                <a:schemeClr val="dk1"/>
              </a:buClr>
              <a:buSzPct val="42307"/>
              <a:buFont typeface="Arial"/>
              <a:buNone/>
            </a:pPr>
            <a:r>
              <a:rPr lang="en-US"/>
              <a:t>    for(int i=0;i&lt;grades.Length;i++) {</a:t>
            </a:r>
            <a:endParaRPr/>
          </a:p>
          <a:p>
            <a:pPr indent="0" lvl="0" marL="0" rtl="0" algn="l">
              <a:spcBef>
                <a:spcPts val="750"/>
              </a:spcBef>
              <a:spcAft>
                <a:spcPts val="0"/>
              </a:spcAft>
              <a:buClr>
                <a:schemeClr val="dk1"/>
              </a:buClr>
              <a:buSzPct val="42307"/>
              <a:buFont typeface="Arial"/>
              <a:buNone/>
            </a:pPr>
            <a:r>
              <a:rPr lang="en-US"/>
              <a:t>      if(grades[i]&gt;=89.5) {</a:t>
            </a:r>
            <a:endParaRPr/>
          </a:p>
          <a:p>
            <a:pPr indent="0" lvl="0" marL="0" rtl="0" algn="l">
              <a:spcBef>
                <a:spcPts val="750"/>
              </a:spcBef>
              <a:spcAft>
                <a:spcPts val="0"/>
              </a:spcAft>
              <a:buClr>
                <a:schemeClr val="dk1"/>
              </a:buClr>
              <a:buSzPct val="42307"/>
              <a:buFont typeface="Arial"/>
              <a:buNone/>
            </a:pPr>
            <a:r>
              <a:rPr lang="en-US"/>
              <a:t>        gradeMap["A"]++;</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else if(grades[i]&gt;=79.5) {</a:t>
            </a:r>
            <a:endParaRPr/>
          </a:p>
          <a:p>
            <a:pPr indent="0" lvl="0" marL="0" rtl="0" algn="l">
              <a:spcBef>
                <a:spcPts val="750"/>
              </a:spcBef>
              <a:spcAft>
                <a:spcPts val="0"/>
              </a:spcAft>
              <a:buClr>
                <a:schemeClr val="dk1"/>
              </a:buClr>
              <a:buSzPct val="42307"/>
              <a:buFont typeface="Arial"/>
              <a:buNone/>
            </a:pPr>
            <a:r>
              <a:rPr lang="en-US"/>
              <a:t>        gradeMap["B"]++;</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else if(grades[i]&gt;=69.5) {</a:t>
            </a:r>
            <a:endParaRPr/>
          </a:p>
          <a:p>
            <a:pPr indent="0" lvl="0" marL="0" rtl="0" algn="l">
              <a:spcBef>
                <a:spcPts val="750"/>
              </a:spcBef>
              <a:spcAft>
                <a:spcPts val="0"/>
              </a:spcAft>
              <a:buClr>
                <a:schemeClr val="dk1"/>
              </a:buClr>
              <a:buSzPct val="42307"/>
              <a:buFont typeface="Arial"/>
              <a:buNone/>
            </a:pPr>
            <a:r>
              <a:rPr lang="en-US"/>
              <a:t>        gradeMap["C"]++;</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else if(grades[i]&gt;=59.5) {</a:t>
            </a:r>
            <a:endParaRPr/>
          </a:p>
          <a:p>
            <a:pPr indent="0" lvl="0" marL="0" rtl="0" algn="l">
              <a:spcBef>
                <a:spcPts val="750"/>
              </a:spcBef>
              <a:spcAft>
                <a:spcPts val="0"/>
              </a:spcAft>
              <a:buClr>
                <a:schemeClr val="dk1"/>
              </a:buClr>
              <a:buSzPct val="42307"/>
              <a:buFont typeface="Arial"/>
              <a:buNone/>
            </a:pPr>
            <a:r>
              <a:rPr lang="en-US"/>
              <a:t>        gradeMap["D"]++;</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else {</a:t>
            </a:r>
            <a:endParaRPr/>
          </a:p>
          <a:p>
            <a:pPr indent="0" lvl="0" marL="0" rtl="0" algn="l">
              <a:spcBef>
                <a:spcPts val="750"/>
              </a:spcBef>
              <a:spcAft>
                <a:spcPts val="0"/>
              </a:spcAft>
              <a:buClr>
                <a:schemeClr val="dk1"/>
              </a:buClr>
              <a:buSzPct val="42307"/>
              <a:buFont typeface="Arial"/>
              <a:buNone/>
            </a:pPr>
            <a:r>
              <a:rPr lang="en-US"/>
              <a:t>        gradeMap["F"]++;</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a:t>
            </a:r>
            <a:endParaRPr/>
          </a:p>
          <a:p>
            <a:pPr indent="0" lvl="0" marL="0" rtl="0" algn="l">
              <a:spcBef>
                <a:spcPts val="750"/>
              </a:spcBef>
              <a:spcAft>
                <a:spcPts val="0"/>
              </a:spcAft>
              <a:buClr>
                <a:schemeClr val="dk1"/>
              </a:buClr>
              <a:buSzPct val="42307"/>
              <a:buFont typeface="Arial"/>
              <a:buNone/>
            </a:pPr>
            <a:r>
              <a:rPr lang="en-US"/>
              <a:t>    return(gradeMap); </a:t>
            </a:r>
            <a:endParaRPr/>
          </a:p>
          <a:p>
            <a:pPr indent="0" lvl="0" marL="0" rtl="0" algn="l">
              <a:spcBef>
                <a:spcPts val="750"/>
              </a:spcBef>
              <a:spcAft>
                <a:spcPts val="0"/>
              </a:spcAft>
              <a:buNone/>
            </a:pPr>
            <a:r>
              <a:rPr lang="en-US"/>
              <a:t>  }</a:t>
            </a:r>
            <a:endParaRPr/>
          </a:p>
        </p:txBody>
      </p:sp>
      <p:pic>
        <p:nvPicPr>
          <p:cNvPr descr="C Sharp Logo" id="133" name="Google Shape;133;p20"/>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Testing the code:</a:t>
            </a:r>
            <a:endParaRPr/>
          </a:p>
        </p:txBody>
      </p:sp>
      <p:sp>
        <p:nvSpPr>
          <p:cNvPr id="140" name="Google Shape;140;p2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20000"/>
          </a:bodyPr>
          <a:lstStyle/>
          <a:p>
            <a:pPr indent="0" lvl="0" marL="0" rtl="0" algn="l">
              <a:spcBef>
                <a:spcPts val="750"/>
              </a:spcBef>
              <a:spcAft>
                <a:spcPts val="0"/>
              </a:spcAft>
              <a:buClr>
                <a:schemeClr val="dk1"/>
              </a:buClr>
              <a:buSzPts val="1100"/>
              <a:buFont typeface="Arial"/>
              <a:buNone/>
            </a:pPr>
            <a:r>
              <a:rPr lang="en-US" sz="2000"/>
              <a:t>  public static void Main (string[] args) {</a:t>
            </a:r>
            <a:endParaRPr sz="2000"/>
          </a:p>
          <a:p>
            <a:pPr indent="0" lvl="0" marL="0" rtl="0" algn="l">
              <a:spcBef>
                <a:spcPts val="750"/>
              </a:spcBef>
              <a:spcAft>
                <a:spcPts val="0"/>
              </a:spcAft>
              <a:buClr>
                <a:schemeClr val="dk1"/>
              </a:buClr>
              <a:buSzPts val="1100"/>
              <a:buFont typeface="Arial"/>
              <a:buNone/>
            </a:pPr>
            <a:r>
              <a:rPr lang="en-US" sz="2000"/>
              <a:t>    double[] grades=new double[] {100,83,32,59,87,72,100,90,100,20,77};</a:t>
            </a:r>
            <a:endParaRPr sz="2000"/>
          </a:p>
          <a:p>
            <a:pPr indent="0" lvl="0" marL="0" rtl="0" algn="l">
              <a:spcBef>
                <a:spcPts val="750"/>
              </a:spcBef>
              <a:spcAft>
                <a:spcPts val="0"/>
              </a:spcAft>
              <a:buClr>
                <a:schemeClr val="dk1"/>
              </a:buClr>
              <a:buSzPts val="1100"/>
              <a:buFont typeface="Arial"/>
              <a:buNone/>
            </a:pPr>
            <a:r>
              <a:t/>
            </a:r>
            <a:endParaRPr sz="2000"/>
          </a:p>
          <a:p>
            <a:pPr indent="0" lvl="0" marL="0" rtl="0" algn="l">
              <a:spcBef>
                <a:spcPts val="750"/>
              </a:spcBef>
              <a:spcAft>
                <a:spcPts val="0"/>
              </a:spcAft>
              <a:buClr>
                <a:schemeClr val="dk1"/>
              </a:buClr>
              <a:buSzPts val="1100"/>
              <a:buFont typeface="Arial"/>
              <a:buNone/>
            </a:pPr>
            <a:r>
              <a:rPr lang="en-US" sz="2000"/>
              <a:t>    Dictionary&lt;string,int&gt; letterGrades=countGrades(grades);</a:t>
            </a:r>
            <a:endParaRPr sz="2000"/>
          </a:p>
          <a:p>
            <a:pPr indent="0" lvl="0" marL="0" rtl="0" algn="l">
              <a:spcBef>
                <a:spcPts val="750"/>
              </a:spcBef>
              <a:spcAft>
                <a:spcPts val="0"/>
              </a:spcAft>
              <a:buClr>
                <a:schemeClr val="dk1"/>
              </a:buClr>
              <a:buSzPts val="1100"/>
              <a:buFont typeface="Arial"/>
              <a:buNone/>
            </a:pPr>
            <a:r>
              <a:rPr lang="en-US" sz="2000"/>
              <a:t>    foreach(string letterGrade in letterGrades.Keys) {</a:t>
            </a:r>
            <a:endParaRPr sz="2000"/>
          </a:p>
          <a:p>
            <a:pPr indent="0" lvl="0" marL="0" rtl="0" algn="l">
              <a:spcBef>
                <a:spcPts val="750"/>
              </a:spcBef>
              <a:spcAft>
                <a:spcPts val="0"/>
              </a:spcAft>
              <a:buClr>
                <a:schemeClr val="dk1"/>
              </a:buClr>
              <a:buSzPts val="1100"/>
              <a:buFont typeface="Arial"/>
              <a:buNone/>
            </a:pPr>
            <a:r>
              <a:rPr lang="en-US" sz="2000"/>
              <a:t>      Console.WriteLine(letterGrade+": "+letterGrades[letterGrade]);</a:t>
            </a:r>
            <a:endParaRPr sz="2000"/>
          </a:p>
          <a:p>
            <a:pPr indent="0" lvl="0" marL="0" rtl="0" algn="l">
              <a:spcBef>
                <a:spcPts val="750"/>
              </a:spcBef>
              <a:spcAft>
                <a:spcPts val="0"/>
              </a:spcAft>
              <a:buClr>
                <a:schemeClr val="dk1"/>
              </a:buClr>
              <a:buSzPts val="1100"/>
              <a:buFont typeface="Arial"/>
              <a:buNone/>
            </a:pPr>
            <a:r>
              <a:rPr lang="en-US" sz="2000"/>
              <a:t>    }</a:t>
            </a:r>
            <a:endParaRPr sz="2000"/>
          </a:p>
          <a:p>
            <a:pPr indent="0" lvl="0" marL="0" rtl="0" algn="l">
              <a:spcBef>
                <a:spcPts val="750"/>
              </a:spcBef>
              <a:spcAft>
                <a:spcPts val="0"/>
              </a:spcAft>
              <a:buClr>
                <a:schemeClr val="dk1"/>
              </a:buClr>
              <a:buSzPts val="1100"/>
              <a:buFont typeface="Arial"/>
              <a:buNone/>
            </a:pPr>
            <a:r>
              <a:rPr lang="en-US" sz="2000"/>
              <a:t>  }</a:t>
            </a:r>
            <a:endParaRPr sz="2000"/>
          </a:p>
          <a:p>
            <a:pPr indent="0" lvl="0" marL="0" rtl="0" algn="l">
              <a:spcBef>
                <a:spcPts val="750"/>
              </a:spcBef>
              <a:spcAft>
                <a:spcPts val="0"/>
              </a:spcAft>
              <a:buNone/>
            </a:pPr>
            <a:r>
              <a:t/>
            </a:r>
            <a:endParaRPr/>
          </a:p>
          <a:p>
            <a:pPr indent="0" lvl="0" marL="0" rtl="0" algn="l">
              <a:spcBef>
                <a:spcPts val="750"/>
              </a:spcBef>
              <a:spcAft>
                <a:spcPts val="0"/>
              </a:spcAft>
              <a:buNone/>
            </a:pPr>
            <a:r>
              <a:rPr lang="en-US"/>
              <a:t>Output:</a:t>
            </a:r>
            <a:br>
              <a:rPr lang="en-US"/>
            </a:br>
            <a:r>
              <a:rPr lang="en-US"/>
              <a:t>A: 4</a:t>
            </a:r>
            <a:endParaRPr/>
          </a:p>
          <a:p>
            <a:pPr indent="0" lvl="0" marL="0" rtl="0" algn="l">
              <a:spcBef>
                <a:spcPts val="750"/>
              </a:spcBef>
              <a:spcAft>
                <a:spcPts val="0"/>
              </a:spcAft>
              <a:buClr>
                <a:schemeClr val="dk1"/>
              </a:buClr>
              <a:buSzPts val="1100"/>
              <a:buFont typeface="Arial"/>
              <a:buNone/>
            </a:pPr>
            <a:r>
              <a:rPr lang="en-US"/>
              <a:t>B: 2</a:t>
            </a:r>
            <a:endParaRPr/>
          </a:p>
          <a:p>
            <a:pPr indent="0" lvl="0" marL="0" rtl="0" algn="l">
              <a:spcBef>
                <a:spcPts val="750"/>
              </a:spcBef>
              <a:spcAft>
                <a:spcPts val="0"/>
              </a:spcAft>
              <a:buClr>
                <a:schemeClr val="dk1"/>
              </a:buClr>
              <a:buSzPts val="1100"/>
              <a:buFont typeface="Arial"/>
              <a:buNone/>
            </a:pPr>
            <a:r>
              <a:rPr lang="en-US"/>
              <a:t>C: 2</a:t>
            </a:r>
            <a:endParaRPr/>
          </a:p>
          <a:p>
            <a:pPr indent="0" lvl="0" marL="0" rtl="0" algn="l">
              <a:spcBef>
                <a:spcPts val="750"/>
              </a:spcBef>
              <a:spcAft>
                <a:spcPts val="0"/>
              </a:spcAft>
              <a:buClr>
                <a:schemeClr val="dk1"/>
              </a:buClr>
              <a:buSzPts val="1100"/>
              <a:buFont typeface="Arial"/>
              <a:buNone/>
            </a:pPr>
            <a:r>
              <a:rPr lang="en-US"/>
              <a:t>D: 0</a:t>
            </a:r>
            <a:endParaRPr/>
          </a:p>
          <a:p>
            <a:pPr indent="0" lvl="0" marL="0" rtl="0" algn="l">
              <a:spcBef>
                <a:spcPts val="750"/>
              </a:spcBef>
              <a:spcAft>
                <a:spcPts val="0"/>
              </a:spcAft>
              <a:buNone/>
            </a:pPr>
            <a:r>
              <a:rPr lang="en-US"/>
              <a:t>F: 3</a:t>
            </a:r>
            <a:endParaRPr/>
          </a:p>
        </p:txBody>
      </p:sp>
      <p:pic>
        <p:nvPicPr>
          <p:cNvPr descr="C Sharp Logo" id="141" name="Google Shape;141;p21"/>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Big(O) of HashMaps/Dictionaries</a:t>
            </a:r>
            <a:endParaRPr/>
          </a:p>
        </p:txBody>
      </p:sp>
      <p:sp>
        <p:nvSpPr>
          <p:cNvPr id="148" name="Google Shape;148;p22"/>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Looking up a value in a HashMap or Dictionary is generally considered O(1).</a:t>
            </a:r>
            <a:endParaRPr/>
          </a:p>
          <a:p>
            <a:pPr indent="-381000" lvl="1" marL="914400" rtl="0" algn="l">
              <a:spcBef>
                <a:spcPts val="0"/>
              </a:spcBef>
              <a:spcAft>
                <a:spcPts val="0"/>
              </a:spcAft>
              <a:buSzPts val="2400"/>
              <a:buChar char="○"/>
            </a:pPr>
            <a:r>
              <a:rPr lang="en-US"/>
              <a:t>This is much like looking up a value in an Array.</a:t>
            </a:r>
            <a:endParaRPr/>
          </a:p>
          <a:p>
            <a:pPr indent="-374650" lvl="0" marL="457200" rtl="0" algn="l">
              <a:spcBef>
                <a:spcPts val="0"/>
              </a:spcBef>
              <a:spcAft>
                <a:spcPts val="0"/>
              </a:spcAft>
              <a:buSzPts val="2300"/>
              <a:buChar char="●"/>
            </a:pPr>
            <a:r>
              <a:rPr lang="en-US"/>
              <a:t>The details are more complicated.</a:t>
            </a:r>
            <a:endParaRPr/>
          </a:p>
          <a:p>
            <a:pPr indent="-381000" lvl="1" marL="914400" rtl="0" algn="l">
              <a:spcBef>
                <a:spcPts val="0"/>
              </a:spcBef>
              <a:spcAft>
                <a:spcPts val="0"/>
              </a:spcAft>
              <a:buSzPts val="2400"/>
              <a:buChar char="○"/>
            </a:pPr>
            <a:r>
              <a:rPr lang="en-US"/>
              <a:t>Values are stored in a very large array.  A “hash” function is used to pick which cell to store for example “Apple” in.</a:t>
            </a:r>
            <a:endParaRPr/>
          </a:p>
          <a:p>
            <a:pPr indent="-381000" lvl="1" marL="914400" rtl="0" algn="l">
              <a:spcBef>
                <a:spcPts val="0"/>
              </a:spcBef>
              <a:spcAft>
                <a:spcPts val="0"/>
              </a:spcAft>
              <a:buSzPts val="2400"/>
              <a:buChar char="○"/>
            </a:pPr>
            <a:r>
              <a:rPr lang="en-US"/>
              <a:t>The “Hash” function converts a string (the key) to an integer.</a:t>
            </a:r>
            <a:endParaRPr/>
          </a:p>
          <a:p>
            <a:pPr indent="-381000" lvl="1" marL="914400" rtl="0" algn="l">
              <a:spcBef>
                <a:spcPts val="0"/>
              </a:spcBef>
              <a:spcAft>
                <a:spcPts val="0"/>
              </a:spcAft>
              <a:buSzPts val="2400"/>
              <a:buChar char="○"/>
            </a:pPr>
            <a:r>
              <a:rPr lang="en-US"/>
              <a:t>A good hash function has no “collisions” meaning that each key maps to given ID, and that ID shouldn’t be used by any other key.  This is very tricky, and something you’ll study in Data Structures.</a:t>
            </a:r>
            <a:endParaRPr/>
          </a:p>
          <a:p>
            <a:pPr indent="-381000" lvl="1" marL="914400" rtl="0" algn="l">
              <a:spcBef>
                <a:spcPts val="0"/>
              </a:spcBef>
              <a:spcAft>
                <a:spcPts val="0"/>
              </a:spcAft>
              <a:buSzPts val="2400"/>
              <a:buChar char="○"/>
            </a:pPr>
            <a:r>
              <a:rPr lang="en-US"/>
              <a:t>Collisions are a big problem here, when 2 keys “hash” to the same value.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8"/>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Introduction	</a:t>
            </a:r>
            <a:endParaRPr/>
          </a:p>
        </p:txBody>
      </p:sp>
      <p:sp>
        <p:nvSpPr>
          <p:cNvPr id="43" name="Google Shape;43;p8"/>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So far we’ve learned about the following datastructures:</a:t>
            </a:r>
            <a:endParaRPr/>
          </a:p>
          <a:p>
            <a:pPr indent="-381000" lvl="1" marL="914400" rtl="0" algn="l">
              <a:spcBef>
                <a:spcPts val="0"/>
              </a:spcBef>
              <a:spcAft>
                <a:spcPts val="0"/>
              </a:spcAft>
              <a:buSzPts val="2400"/>
              <a:buChar char="○"/>
            </a:pPr>
            <a:r>
              <a:rPr lang="en-US"/>
              <a:t>Arrays</a:t>
            </a:r>
            <a:endParaRPr/>
          </a:p>
          <a:p>
            <a:pPr indent="-381000" lvl="1" marL="914400" rtl="0" algn="l">
              <a:spcBef>
                <a:spcPts val="0"/>
              </a:spcBef>
              <a:spcAft>
                <a:spcPts val="0"/>
              </a:spcAft>
              <a:buSzPts val="2400"/>
              <a:buChar char="○"/>
            </a:pPr>
            <a:r>
              <a:rPr lang="en-US"/>
              <a:t>ArrayList/Lists</a:t>
            </a:r>
            <a:endParaRPr/>
          </a:p>
          <a:p>
            <a:pPr indent="-381000" lvl="1" marL="914400" rtl="0" algn="l">
              <a:spcBef>
                <a:spcPts val="0"/>
              </a:spcBef>
              <a:spcAft>
                <a:spcPts val="0"/>
              </a:spcAft>
              <a:buSzPts val="2400"/>
              <a:buChar char="○"/>
            </a:pPr>
            <a:r>
              <a:rPr lang="en-US"/>
              <a:t>Linked Lists</a:t>
            </a:r>
            <a:endParaRPr/>
          </a:p>
          <a:p>
            <a:pPr indent="-381000" lvl="1" marL="914400" rtl="0" algn="l">
              <a:spcBef>
                <a:spcPts val="0"/>
              </a:spcBef>
              <a:spcAft>
                <a:spcPts val="0"/>
              </a:spcAft>
              <a:buSzPts val="2400"/>
              <a:buChar char="○"/>
            </a:pPr>
            <a:r>
              <a:rPr lang="en-US"/>
              <a:t>Stacks</a:t>
            </a:r>
            <a:endParaRPr/>
          </a:p>
          <a:p>
            <a:pPr indent="-381000" lvl="1" marL="914400" rtl="0" algn="l">
              <a:spcBef>
                <a:spcPts val="0"/>
              </a:spcBef>
              <a:spcAft>
                <a:spcPts val="0"/>
              </a:spcAft>
              <a:buSzPts val="2400"/>
              <a:buChar char="○"/>
            </a:pPr>
            <a:r>
              <a:rPr lang="en-US"/>
              <a:t>Queues</a:t>
            </a:r>
            <a:endParaRPr/>
          </a:p>
          <a:p>
            <a:pPr indent="-381000" lvl="1" marL="914400" rtl="0" algn="l">
              <a:spcBef>
                <a:spcPts val="0"/>
              </a:spcBef>
              <a:spcAft>
                <a:spcPts val="0"/>
              </a:spcAft>
              <a:buSzPts val="2400"/>
              <a:buChar char="○"/>
            </a:pPr>
            <a:r>
              <a:rPr lang="en-US"/>
              <a:t>Trees (BST)</a:t>
            </a:r>
            <a:endParaRPr/>
          </a:p>
          <a:p>
            <a:pPr indent="-381000" lvl="1" marL="914400" rtl="0" algn="l">
              <a:spcBef>
                <a:spcPts val="0"/>
              </a:spcBef>
              <a:spcAft>
                <a:spcPts val="0"/>
              </a:spcAft>
              <a:buSzPts val="2400"/>
              <a:buChar char="○"/>
            </a:pPr>
            <a:r>
              <a:rPr lang="en-US"/>
              <a:t>Graphs</a:t>
            </a:r>
            <a:endParaRPr/>
          </a:p>
          <a:p>
            <a:pPr indent="-374650" lvl="0" marL="457200" rtl="0" algn="l">
              <a:spcBef>
                <a:spcPts val="0"/>
              </a:spcBef>
              <a:spcAft>
                <a:spcPts val="0"/>
              </a:spcAft>
              <a:buSzPts val="2300"/>
              <a:buChar char="●"/>
            </a:pPr>
            <a:r>
              <a:rPr lang="en-US"/>
              <a:t>There is one more common </a:t>
            </a:r>
            <a:r>
              <a:rPr lang="en-US"/>
              <a:t>data structure</a:t>
            </a:r>
            <a:r>
              <a:rPr lang="en-US"/>
              <a:t> you should know about.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9"/>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Known by different names</a:t>
            </a:r>
            <a:endParaRPr/>
          </a:p>
        </p:txBody>
      </p:sp>
      <p:sp>
        <p:nvSpPr>
          <p:cNvPr id="50" name="Google Shape;50;p9"/>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Most languages have an </a:t>
            </a:r>
            <a:r>
              <a:rPr lang="en-US"/>
              <a:t>equivalent</a:t>
            </a:r>
            <a:r>
              <a:rPr lang="en-US"/>
              <a:t> of this data structure, but there are many names:</a:t>
            </a:r>
            <a:endParaRPr/>
          </a:p>
          <a:p>
            <a:pPr indent="-381000" lvl="1" marL="914400" rtl="0" algn="l">
              <a:spcBef>
                <a:spcPts val="0"/>
              </a:spcBef>
              <a:spcAft>
                <a:spcPts val="0"/>
              </a:spcAft>
              <a:buSzPts val="2400"/>
              <a:buChar char="○"/>
            </a:pPr>
            <a:r>
              <a:rPr lang="en-US"/>
              <a:t>Java:  HashMap</a:t>
            </a:r>
            <a:endParaRPr/>
          </a:p>
          <a:p>
            <a:pPr indent="-381000" lvl="1" marL="914400" rtl="0" algn="l">
              <a:spcBef>
                <a:spcPts val="0"/>
              </a:spcBef>
              <a:spcAft>
                <a:spcPts val="0"/>
              </a:spcAft>
              <a:buSzPts val="2400"/>
              <a:buChar char="○"/>
            </a:pPr>
            <a:r>
              <a:rPr lang="en-US"/>
              <a:t>C#:  Dictionary</a:t>
            </a:r>
            <a:endParaRPr/>
          </a:p>
          <a:p>
            <a:pPr indent="-381000" lvl="1" marL="914400" rtl="0" algn="l">
              <a:spcBef>
                <a:spcPts val="0"/>
              </a:spcBef>
              <a:spcAft>
                <a:spcPts val="0"/>
              </a:spcAft>
              <a:buSzPts val="2400"/>
              <a:buChar char="○"/>
            </a:pPr>
            <a:r>
              <a:rPr lang="en-US"/>
              <a:t>C++:  map</a:t>
            </a:r>
            <a:endParaRPr/>
          </a:p>
          <a:p>
            <a:pPr indent="-381000" lvl="1" marL="914400" rtl="0" algn="l">
              <a:spcBef>
                <a:spcPts val="0"/>
              </a:spcBef>
              <a:spcAft>
                <a:spcPts val="0"/>
              </a:spcAft>
              <a:buSzPts val="2400"/>
              <a:buChar char="○"/>
            </a:pPr>
            <a:r>
              <a:rPr lang="en-US"/>
              <a:t>Python:  dict</a:t>
            </a:r>
            <a:endParaRPr/>
          </a:p>
          <a:p>
            <a:pPr indent="-381000" lvl="1" marL="914400" rtl="0" algn="l">
              <a:spcBef>
                <a:spcPts val="0"/>
              </a:spcBef>
              <a:spcAft>
                <a:spcPts val="0"/>
              </a:spcAft>
              <a:buSzPts val="2400"/>
              <a:buChar char="○"/>
            </a:pPr>
            <a:r>
              <a:rPr lang="en-US"/>
              <a:t>PHP:  array</a:t>
            </a:r>
            <a:endParaRPr/>
          </a:p>
          <a:p>
            <a:pPr indent="-374650" lvl="0" marL="457200" rtl="0" algn="l">
              <a:spcBef>
                <a:spcPts val="0"/>
              </a:spcBef>
              <a:spcAft>
                <a:spcPts val="0"/>
              </a:spcAft>
              <a:buSzPts val="2300"/>
              <a:buChar char="●"/>
            </a:pPr>
            <a:r>
              <a:rPr lang="en-US"/>
              <a:t>They all share the same properties.</a:t>
            </a:r>
            <a:endParaRPr/>
          </a:p>
          <a:p>
            <a:pPr indent="-381000" lvl="1" marL="914400" rtl="0" algn="l">
              <a:spcBef>
                <a:spcPts val="0"/>
              </a:spcBef>
              <a:spcAft>
                <a:spcPts val="0"/>
              </a:spcAft>
              <a:buSzPts val="2400"/>
              <a:buChar char="○"/>
            </a:pPr>
            <a:r>
              <a:rPr lang="en-US"/>
              <a:t>You can store keys and values.</a:t>
            </a:r>
            <a:endParaRPr/>
          </a:p>
          <a:p>
            <a:pPr indent="-381000" lvl="1" marL="914400" rtl="0" algn="l">
              <a:spcBef>
                <a:spcPts val="0"/>
              </a:spcBef>
              <a:spcAft>
                <a:spcPts val="0"/>
              </a:spcAft>
              <a:buSzPts val="2400"/>
              <a:buChar char="○"/>
            </a:pPr>
            <a:r>
              <a:rPr lang="en-US"/>
              <a:t>You cannot have duplicate keys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0"/>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Declaring a HashMap</a:t>
            </a:r>
            <a:endParaRPr/>
          </a:p>
        </p:txBody>
      </p:sp>
      <p:sp>
        <p:nvSpPr>
          <p:cNvPr id="57" name="Google Shape;57;p10"/>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0" rtl="0" algn="l">
              <a:spcBef>
                <a:spcPts val="750"/>
              </a:spcBef>
              <a:spcAft>
                <a:spcPts val="0"/>
              </a:spcAft>
              <a:buNone/>
            </a:pPr>
            <a:r>
              <a:rPr lang="en-US"/>
              <a:t>import java.util.HashMap;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HashMap&lt;type,type&gt; x = new HashMap&lt;type,type&gt;();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//You’ll replace each instance of type with an object type.</a:t>
            </a:r>
            <a:endParaRPr/>
          </a:p>
          <a:p>
            <a:pPr indent="0" lvl="0" marL="0" rtl="0" algn="l">
              <a:spcBef>
                <a:spcPts val="750"/>
              </a:spcBef>
              <a:spcAft>
                <a:spcPts val="0"/>
              </a:spcAft>
              <a:buNone/>
            </a:pPr>
            <a:r>
              <a:rPr lang="en-US"/>
              <a:t>// For example, String, Integer, Double, Dog</a:t>
            </a:r>
            <a:endParaRPr/>
          </a:p>
          <a:p>
            <a:pPr indent="0" lvl="0" marL="0" rtl="0" algn="l">
              <a:spcBef>
                <a:spcPts val="750"/>
              </a:spcBef>
              <a:spcAft>
                <a:spcPts val="0"/>
              </a:spcAft>
              <a:buNone/>
            </a:pPr>
            <a:r>
              <a:rPr lang="en-US"/>
              <a:t>// Remember it’s Integer not int</a:t>
            </a:r>
            <a:endParaRPr/>
          </a:p>
          <a:p>
            <a:pPr indent="0" lvl="0" marL="0" rtl="0" algn="l">
              <a:spcBef>
                <a:spcPts val="750"/>
              </a:spcBef>
              <a:spcAft>
                <a:spcPts val="0"/>
              </a:spcAft>
              <a:buNone/>
            </a:pPr>
            <a:r>
              <a:t/>
            </a:r>
            <a:endParaRPr/>
          </a:p>
          <a:p>
            <a:pPr indent="0" lvl="0" marL="0" rtl="0" algn="l">
              <a:spcBef>
                <a:spcPts val="750"/>
              </a:spcBef>
              <a:spcAft>
                <a:spcPts val="0"/>
              </a:spcAft>
              <a:buNone/>
            </a:pPr>
            <a:r>
              <a:t/>
            </a:r>
            <a:endParaRPr/>
          </a:p>
        </p:txBody>
      </p:sp>
      <p:pic>
        <p:nvPicPr>
          <p:cNvPr descr="Java Logo" id="58" name="Google Shape;58;p10"/>
          <p:cNvPicPr preferRelativeResize="0"/>
          <p:nvPr/>
        </p:nvPicPr>
        <p:blipFill rotWithShape="1">
          <a:blip r:embed="rId3">
            <a:alphaModFix/>
          </a:blip>
          <a:srcRect b="0" l="0" r="0" t="0"/>
          <a:stretch/>
        </p:blipFill>
        <p:spPr>
          <a:xfrm>
            <a:off x="7594006" y="508922"/>
            <a:ext cx="1074856" cy="107331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Stores a Key and Value mapping</a:t>
            </a:r>
            <a:endParaRPr/>
          </a:p>
        </p:txBody>
      </p:sp>
      <p:sp>
        <p:nvSpPr>
          <p:cNvPr id="65" name="Google Shape;65;p1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457200" rtl="0" algn="l">
              <a:spcBef>
                <a:spcPts val="750"/>
              </a:spcBef>
              <a:spcAft>
                <a:spcPts val="0"/>
              </a:spcAft>
              <a:buNone/>
            </a:pPr>
            <a:r>
              <a:t/>
            </a:r>
            <a:endParaRPr/>
          </a:p>
          <a:p>
            <a:pPr indent="-374650" lvl="0" marL="457200" rtl="0" algn="l">
              <a:spcBef>
                <a:spcPts val="750"/>
              </a:spcBef>
              <a:spcAft>
                <a:spcPts val="0"/>
              </a:spcAft>
              <a:buSzPts val="2300"/>
              <a:buChar char="●"/>
            </a:pPr>
            <a:r>
              <a:rPr lang="en-US"/>
              <a:t>For example, you could be storing the colors of fruits.  Then you would do:</a:t>
            </a:r>
            <a:endParaRPr/>
          </a:p>
          <a:p>
            <a:pPr indent="-381000" lvl="1" marL="914400" rtl="0" algn="l">
              <a:spcBef>
                <a:spcPts val="0"/>
              </a:spcBef>
              <a:spcAft>
                <a:spcPts val="0"/>
              </a:spcAft>
              <a:buSzPts val="2400"/>
              <a:buChar char="○"/>
            </a:pPr>
            <a:r>
              <a:rPr lang="en-US"/>
              <a:t>FruitColors.put(“Banana”, “Yellow”);</a:t>
            </a:r>
            <a:endParaRPr/>
          </a:p>
          <a:p>
            <a:pPr indent="-381000" lvl="1" marL="914400" rtl="0" algn="l">
              <a:spcBef>
                <a:spcPts val="0"/>
              </a:spcBef>
              <a:spcAft>
                <a:spcPts val="0"/>
              </a:spcAft>
              <a:buSzPts val="2400"/>
              <a:buChar char="○"/>
            </a:pPr>
            <a:r>
              <a:rPr lang="en-US"/>
              <a:t>FruitColors.put(“Apple”, “Green”);</a:t>
            </a:r>
            <a:endParaRPr/>
          </a:p>
          <a:p>
            <a:pPr indent="-387350" lvl="2" marL="1371600" rtl="0" algn="l">
              <a:spcBef>
                <a:spcPts val="0"/>
              </a:spcBef>
              <a:spcAft>
                <a:spcPts val="0"/>
              </a:spcAft>
              <a:buSzPts val="2500"/>
              <a:buChar char="■"/>
            </a:pPr>
            <a:r>
              <a:rPr lang="en-US"/>
              <a:t>This example uses a HashMap with two Strings.</a:t>
            </a:r>
            <a:endParaRPr/>
          </a:p>
          <a:p>
            <a:pPr indent="-374650" lvl="0" marL="457200" rtl="0" algn="l">
              <a:spcBef>
                <a:spcPts val="0"/>
              </a:spcBef>
              <a:spcAft>
                <a:spcPts val="0"/>
              </a:spcAft>
              <a:buSzPts val="2300"/>
              <a:buChar char="●"/>
            </a:pPr>
            <a:r>
              <a:rPr lang="en-US"/>
              <a:t>Or Ages:</a:t>
            </a:r>
            <a:endParaRPr/>
          </a:p>
          <a:p>
            <a:pPr indent="-381000" lvl="1" marL="914400" rtl="0" algn="l">
              <a:spcBef>
                <a:spcPts val="0"/>
              </a:spcBef>
              <a:spcAft>
                <a:spcPts val="0"/>
              </a:spcAft>
              <a:buSzPts val="2400"/>
              <a:buChar char="○"/>
            </a:pPr>
            <a:r>
              <a:rPr lang="en-US"/>
              <a:t>Ages.put(“John”,19);</a:t>
            </a:r>
            <a:endParaRPr/>
          </a:p>
          <a:p>
            <a:pPr indent="-381000" lvl="1" marL="914400" rtl="0" algn="l">
              <a:spcBef>
                <a:spcPts val="0"/>
              </a:spcBef>
              <a:spcAft>
                <a:spcPts val="0"/>
              </a:spcAft>
              <a:buSzPts val="2400"/>
              <a:buChar char="○"/>
            </a:pPr>
            <a:r>
              <a:rPr lang="en-US"/>
              <a:t>Ages.put(“Jane”,18);</a:t>
            </a:r>
            <a:endParaRPr/>
          </a:p>
          <a:p>
            <a:pPr indent="-387350" lvl="2" marL="1371600" rtl="0" algn="l">
              <a:spcBef>
                <a:spcPts val="0"/>
              </a:spcBef>
              <a:spcAft>
                <a:spcPts val="0"/>
              </a:spcAft>
              <a:buSzPts val="2500"/>
              <a:buChar char="■"/>
            </a:pPr>
            <a:r>
              <a:rPr lang="en-US"/>
              <a:t>This example uses a HashMap with a String and an Integer</a:t>
            </a:r>
            <a:endParaRPr/>
          </a:p>
          <a:p>
            <a:pPr indent="-374650" lvl="0" marL="457200" rtl="0" algn="l">
              <a:spcBef>
                <a:spcPts val="0"/>
              </a:spcBef>
              <a:spcAft>
                <a:spcPts val="0"/>
              </a:spcAft>
              <a:buSzPts val="2300"/>
              <a:buChar char="●"/>
            </a:pPr>
            <a:r>
              <a:rPr lang="en-US"/>
              <a:t>Or Months:</a:t>
            </a:r>
            <a:endParaRPr/>
          </a:p>
          <a:p>
            <a:pPr indent="-381000" lvl="1" marL="914400" rtl="0" algn="l">
              <a:spcBef>
                <a:spcPts val="0"/>
              </a:spcBef>
              <a:spcAft>
                <a:spcPts val="0"/>
              </a:spcAft>
              <a:buSzPts val="2400"/>
              <a:buChar char="○"/>
            </a:pPr>
            <a:r>
              <a:rPr lang="en-US"/>
              <a:t>Months.put(1,”Jan”);</a:t>
            </a:r>
            <a:endParaRPr/>
          </a:p>
          <a:p>
            <a:pPr indent="-381000" lvl="1" marL="914400" rtl="0" algn="l">
              <a:spcBef>
                <a:spcPts val="0"/>
              </a:spcBef>
              <a:spcAft>
                <a:spcPts val="0"/>
              </a:spcAft>
              <a:buSzPts val="2400"/>
              <a:buChar char="○"/>
            </a:pPr>
            <a:r>
              <a:rPr lang="en-US"/>
              <a:t>Months.put(2,”Feb”);</a:t>
            </a:r>
            <a:endParaRPr/>
          </a:p>
        </p:txBody>
      </p:sp>
      <p:pic>
        <p:nvPicPr>
          <p:cNvPr descr="Java Logo" id="66" name="Google Shape;66;p11"/>
          <p:cNvPicPr preferRelativeResize="0"/>
          <p:nvPr/>
        </p:nvPicPr>
        <p:blipFill rotWithShape="1">
          <a:blip r:embed="rId3">
            <a:alphaModFix/>
          </a:blip>
          <a:srcRect b="0" l="0" r="0" t="0"/>
          <a:stretch/>
        </p:blipFill>
        <p:spPr>
          <a:xfrm>
            <a:off x="7594006" y="508922"/>
            <a:ext cx="1074856" cy="107331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Other HashMap methods</a:t>
            </a:r>
            <a:endParaRPr/>
          </a:p>
        </p:txBody>
      </p:sp>
      <p:sp>
        <p:nvSpPr>
          <p:cNvPr id="73" name="Google Shape;73;p12"/>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92500" lnSpcReduction="20000"/>
          </a:bodyPr>
          <a:lstStyle/>
          <a:p>
            <a:pPr indent="-363696" lvl="0" marL="457200" rtl="0" algn="l">
              <a:spcBef>
                <a:spcPts val="750"/>
              </a:spcBef>
              <a:spcAft>
                <a:spcPts val="0"/>
              </a:spcAft>
              <a:buSzPct val="88461"/>
              <a:buChar char="●"/>
            </a:pPr>
            <a:r>
              <a:rPr lang="en-US"/>
              <a:t>.remove()  // e.g. x.remove(“Apple”);</a:t>
            </a:r>
            <a:endParaRPr/>
          </a:p>
          <a:p>
            <a:pPr indent="-363696" lvl="0" marL="457200" rtl="0" algn="l">
              <a:spcBef>
                <a:spcPts val="0"/>
              </a:spcBef>
              <a:spcAft>
                <a:spcPts val="0"/>
              </a:spcAft>
              <a:buSzPct val="88461"/>
              <a:buChar char="●"/>
            </a:pPr>
            <a:r>
              <a:rPr lang="en-US"/>
              <a:t>.get()  // e.g. x.get(“Apple”); will return “Green”</a:t>
            </a:r>
            <a:endParaRPr/>
          </a:p>
          <a:p>
            <a:pPr indent="-363696" lvl="0" marL="457200" rtl="0" algn="l">
              <a:spcBef>
                <a:spcPts val="0"/>
              </a:spcBef>
              <a:spcAft>
                <a:spcPts val="0"/>
              </a:spcAft>
              <a:buSzPct val="88461"/>
              <a:buChar char="●"/>
            </a:pPr>
            <a:r>
              <a:rPr lang="en-US"/>
              <a:t>.clear() //removes all keys from the list.</a:t>
            </a:r>
            <a:endParaRPr/>
          </a:p>
          <a:p>
            <a:pPr indent="-363696" lvl="0" marL="457200" rtl="0" algn="l">
              <a:spcBef>
                <a:spcPts val="0"/>
              </a:spcBef>
              <a:spcAft>
                <a:spcPts val="0"/>
              </a:spcAft>
              <a:buSzPct val="88461"/>
              <a:buChar char="●"/>
            </a:pPr>
            <a:r>
              <a:rPr lang="en-US"/>
              <a:t>.size() //returns how many items are in the 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You can iterate through the list with:</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for(int monthNum : Months.keySet()) {</a:t>
            </a:r>
            <a:endParaRPr/>
          </a:p>
          <a:p>
            <a:pPr indent="0" lvl="0" marL="0" rtl="0" algn="l">
              <a:spcBef>
                <a:spcPts val="750"/>
              </a:spcBef>
              <a:spcAft>
                <a:spcPts val="0"/>
              </a:spcAft>
              <a:buNone/>
            </a:pPr>
            <a:r>
              <a:rPr lang="en-US"/>
              <a:t>  System.out.println(monthNum);  // This will print 1-12</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for(String month : Months.values()) {</a:t>
            </a:r>
            <a:endParaRPr/>
          </a:p>
          <a:p>
            <a:pPr indent="0" lvl="0" marL="0" rtl="0" algn="l">
              <a:spcBef>
                <a:spcPts val="750"/>
              </a:spcBef>
              <a:spcAft>
                <a:spcPts val="0"/>
              </a:spcAft>
              <a:buNone/>
            </a:pPr>
            <a:r>
              <a:rPr lang="en-US"/>
              <a:t>  System.out.println(month); // This will print Jan Feb…Dec</a:t>
            </a:r>
            <a:endParaRPr/>
          </a:p>
          <a:p>
            <a:pPr indent="0" lvl="0" marL="0" rtl="0" algn="l">
              <a:spcBef>
                <a:spcPts val="750"/>
              </a:spcBef>
              <a:spcAft>
                <a:spcPts val="0"/>
              </a:spcAft>
              <a:buNone/>
            </a:pPr>
            <a:r>
              <a:rPr lang="en-US"/>
              <a:t>}</a:t>
            </a:r>
            <a:endParaRPr/>
          </a:p>
        </p:txBody>
      </p:sp>
      <p:pic>
        <p:nvPicPr>
          <p:cNvPr descr="Java Logo" id="74" name="Google Shape;74;p12"/>
          <p:cNvPicPr preferRelativeResize="0"/>
          <p:nvPr/>
        </p:nvPicPr>
        <p:blipFill rotWithShape="1">
          <a:blip r:embed="rId3">
            <a:alphaModFix/>
          </a:blip>
          <a:srcRect b="0" l="0" r="0" t="0"/>
          <a:stretch/>
        </p:blipFill>
        <p:spPr>
          <a:xfrm>
            <a:off x="7594006" y="508922"/>
            <a:ext cx="1074856" cy="107331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3"/>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Printing all the values in a HashMap</a:t>
            </a:r>
            <a:endParaRPr/>
          </a:p>
        </p:txBody>
      </p:sp>
      <p:sp>
        <p:nvSpPr>
          <p:cNvPr id="81" name="Google Shape;81;p13"/>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0" lvl="0" marL="0" rtl="0" algn="l">
              <a:spcBef>
                <a:spcPts val="750"/>
              </a:spcBef>
              <a:spcAft>
                <a:spcPts val="0"/>
              </a:spcAft>
              <a:buNone/>
            </a:pPr>
            <a:r>
              <a:rPr lang="en-US"/>
              <a:t>import java.util.HashMap;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HashMap&lt;String,Integer&gt; months = new HashMap&lt;String,Integer&gt;();</a:t>
            </a:r>
            <a:endParaRPr/>
          </a:p>
          <a:p>
            <a:pPr indent="0" lvl="0" marL="0" rtl="0" algn="l">
              <a:spcBef>
                <a:spcPts val="750"/>
              </a:spcBef>
              <a:spcAft>
                <a:spcPts val="0"/>
              </a:spcAft>
              <a:buNone/>
            </a:pPr>
            <a:r>
              <a:rPr lang="en-US"/>
              <a:t>months.put(“Jan”,1);</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rPr lang="en-US"/>
              <a:t>months.put(“Dec”,12);</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for(String monthName : months.keySet()) {</a:t>
            </a:r>
            <a:endParaRPr/>
          </a:p>
          <a:p>
            <a:pPr indent="0" lvl="0" marL="0" rtl="0" algn="l">
              <a:spcBef>
                <a:spcPts val="750"/>
              </a:spcBef>
              <a:spcAft>
                <a:spcPts val="0"/>
              </a:spcAft>
              <a:buNone/>
            </a:pPr>
            <a:r>
              <a:rPr lang="en-US"/>
              <a:t>  System.out.println(“Month “+monthName+” is month number “+months.get(monthName));</a:t>
            </a:r>
            <a:endParaRPr/>
          </a:p>
          <a:p>
            <a:pPr indent="0" lvl="0" marL="0" rtl="0" algn="l">
              <a:spcBef>
                <a:spcPts val="750"/>
              </a:spcBef>
              <a:spcAft>
                <a:spcPts val="0"/>
              </a:spcAft>
              <a:buNone/>
            </a:pPr>
            <a:r>
              <a:rPr lang="en-US"/>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4"/>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  Dictionary</a:t>
            </a:r>
            <a:endParaRPr/>
          </a:p>
        </p:txBody>
      </p:sp>
      <p:sp>
        <p:nvSpPr>
          <p:cNvPr id="88" name="Google Shape;88;p14"/>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0" rtl="0" algn="l">
              <a:spcBef>
                <a:spcPts val="750"/>
              </a:spcBef>
              <a:spcAft>
                <a:spcPts val="0"/>
              </a:spcAft>
              <a:buNone/>
            </a:pPr>
            <a:r>
              <a:rPr lang="en-US"/>
              <a:t>using System.Collections.Generic;</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Dictionary&lt;string,int&gt; months=new Dictionary&lt;string,int&gt;();</a:t>
            </a:r>
            <a:endParaRPr/>
          </a:p>
          <a:p>
            <a:pPr indent="0" lvl="0" marL="0" rtl="0" algn="l">
              <a:spcBef>
                <a:spcPts val="750"/>
              </a:spcBef>
              <a:spcAft>
                <a:spcPts val="0"/>
              </a:spcAft>
              <a:buNone/>
            </a:pPr>
            <a:r>
              <a:rPr lang="en-US"/>
              <a:t>months.Add(“Jan”,1);</a:t>
            </a:r>
            <a:endParaRPr/>
          </a:p>
          <a:p>
            <a:pPr indent="0" lvl="0" marL="0" rtl="0" algn="l">
              <a:spcBef>
                <a:spcPts val="750"/>
              </a:spcBef>
              <a:spcAft>
                <a:spcPts val="0"/>
              </a:spcAft>
              <a:buNone/>
            </a:pPr>
            <a:r>
              <a:rPr lang="en-US"/>
              <a:t>months.Add(“Feb”,2);</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rPr lang="en-US"/>
              <a:t>//Another syntax:</a:t>
            </a:r>
            <a:endParaRPr/>
          </a:p>
          <a:p>
            <a:pPr indent="0" lvl="0" marL="0" rtl="0" algn="l">
              <a:spcBef>
                <a:spcPts val="750"/>
              </a:spcBef>
              <a:spcAft>
                <a:spcPts val="0"/>
              </a:spcAft>
              <a:buNone/>
            </a:pPr>
            <a:r>
              <a:rPr lang="en-US"/>
              <a:t>months[“Dec”]=12;</a:t>
            </a:r>
            <a:endParaRPr/>
          </a:p>
          <a:p>
            <a:pPr indent="0" lvl="0" marL="0" rtl="0" algn="l">
              <a:spcBef>
                <a:spcPts val="750"/>
              </a:spcBef>
              <a:spcAft>
                <a:spcPts val="0"/>
              </a:spcAft>
              <a:buNone/>
            </a:pPr>
            <a:r>
              <a:t/>
            </a:r>
            <a:endParaRPr/>
          </a:p>
        </p:txBody>
      </p:sp>
      <p:pic>
        <p:nvPicPr>
          <p:cNvPr descr="C Sharp Logo" id="89" name="Google Shape;89;p14"/>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Other Dictionary methods</a:t>
            </a:r>
            <a:endParaRPr/>
          </a:p>
        </p:txBody>
      </p:sp>
      <p:sp>
        <p:nvSpPr>
          <p:cNvPr id="96" name="Google Shape;96;p15"/>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92500" lnSpcReduction="20000"/>
          </a:bodyPr>
          <a:lstStyle/>
          <a:p>
            <a:pPr indent="-363696" lvl="0" marL="457200" rtl="0" algn="l">
              <a:spcBef>
                <a:spcPts val="750"/>
              </a:spcBef>
              <a:spcAft>
                <a:spcPts val="0"/>
              </a:spcAft>
              <a:buSzPct val="88461"/>
              <a:buChar char="●"/>
            </a:pPr>
            <a:r>
              <a:rPr lang="en-US"/>
              <a:t>.Remove()  // e.g. x.Remove(“Apple”);</a:t>
            </a:r>
            <a:endParaRPr/>
          </a:p>
          <a:p>
            <a:pPr indent="-363696" lvl="0" marL="457200" rtl="0" algn="l">
              <a:spcBef>
                <a:spcPts val="0"/>
              </a:spcBef>
              <a:spcAft>
                <a:spcPts val="0"/>
              </a:spcAft>
              <a:buSzPct val="88461"/>
              <a:buChar char="●"/>
            </a:pPr>
            <a:r>
              <a:rPr lang="en-US"/>
              <a:t>.Get()  // e.g. x.Get(“Apple”); will return “Green”</a:t>
            </a:r>
            <a:endParaRPr/>
          </a:p>
          <a:p>
            <a:pPr indent="-363696" lvl="0" marL="457200" rtl="0" algn="l">
              <a:spcBef>
                <a:spcPts val="0"/>
              </a:spcBef>
              <a:spcAft>
                <a:spcPts val="0"/>
              </a:spcAft>
              <a:buSzPct val="88461"/>
              <a:buChar char="●"/>
            </a:pPr>
            <a:r>
              <a:rPr lang="en-US"/>
              <a:t>.Clear() //removes all keys from the list.</a:t>
            </a:r>
            <a:endParaRPr/>
          </a:p>
          <a:p>
            <a:pPr indent="-363696" lvl="0" marL="457200" rtl="0" algn="l">
              <a:spcBef>
                <a:spcPts val="0"/>
              </a:spcBef>
              <a:spcAft>
                <a:spcPts val="0"/>
              </a:spcAft>
              <a:buSzPct val="88461"/>
              <a:buChar char="●"/>
            </a:pPr>
            <a:r>
              <a:rPr lang="en-US"/>
              <a:t>.Count //returns how many items are in the 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You can iterate through the list with:</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foreach(int monthNum in Months.Keys) {</a:t>
            </a:r>
            <a:endParaRPr/>
          </a:p>
          <a:p>
            <a:pPr indent="0" lvl="0" marL="0" rtl="0" algn="l">
              <a:spcBef>
                <a:spcPts val="750"/>
              </a:spcBef>
              <a:spcAft>
                <a:spcPts val="0"/>
              </a:spcAft>
              <a:buNone/>
            </a:pPr>
            <a:r>
              <a:rPr lang="en-US"/>
              <a:t>  Console.WriteLine(monthNum);  // This will print 1-12</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foreach(string month in Months.Values) {</a:t>
            </a:r>
            <a:endParaRPr/>
          </a:p>
          <a:p>
            <a:pPr indent="0" lvl="0" marL="0" rtl="0" algn="l">
              <a:spcBef>
                <a:spcPts val="750"/>
              </a:spcBef>
              <a:spcAft>
                <a:spcPts val="0"/>
              </a:spcAft>
              <a:buNone/>
            </a:pPr>
            <a:r>
              <a:rPr lang="en-US"/>
              <a:t>  Console.WriteLine(month); // This will print Jan Feb…Dec</a:t>
            </a:r>
            <a:endParaRPr/>
          </a:p>
          <a:p>
            <a:pPr indent="0" lvl="0" marL="0" rtl="0" algn="l">
              <a:spcBef>
                <a:spcPts val="750"/>
              </a:spcBef>
              <a:spcAft>
                <a:spcPts val="0"/>
              </a:spcAft>
              <a:buNone/>
            </a:pPr>
            <a:r>
              <a:rPr lang="en-US"/>
              <a:t>}</a:t>
            </a:r>
            <a:endParaRPr/>
          </a:p>
        </p:txBody>
      </p:sp>
      <p:pic>
        <p:nvPicPr>
          <p:cNvPr descr="C Sharp Logo" id="97" name="Google Shape;97;p15"/>
          <p:cNvPicPr preferRelativeResize="0"/>
          <p:nvPr/>
        </p:nvPicPr>
        <p:blipFill rotWithShape="1">
          <a:blip r:embed="rId3">
            <a:alphaModFix/>
          </a:blip>
          <a:srcRect b="0" l="0" r="0" t="0"/>
          <a:stretch/>
        </p:blipFill>
        <p:spPr>
          <a:xfrm>
            <a:off x="7520502" y="681036"/>
            <a:ext cx="994848" cy="95505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