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 name="Shape 20"/>
        <p:cNvGrpSpPr/>
        <p:nvPr/>
      </p:nvGrpSpPr>
      <p:grpSpPr>
        <a:xfrm>
          <a:off x="0" y="0"/>
          <a:ext cx="0" cy="0"/>
          <a:chOff x="0" y="0"/>
          <a:chExt cx="0" cy="0"/>
        </a:xfrm>
      </p:grpSpPr>
      <p:sp>
        <p:nvSpPr>
          <p:cNvPr id="21" name="Google Shape;2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09ed0c65b7_0_491: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g309ed0c65b7_0_491: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09ed0c65b7_0_574: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g309ed0c65b7_0_574: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09ed0c65b7_0_657: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
        <p:nvSpPr>
          <p:cNvPr id="91" name="Google Shape;91;g309ed0c65b7_0_657: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g309ed0c65b7_0_657:notes"/>
          <p:cNvSpPr txBox="1"/>
          <p:nvPr>
            <p:ph idx="12" type="sldNum"/>
          </p:nvPr>
        </p:nvSpPr>
        <p:spPr>
          <a:xfrm>
            <a:off x="3885010" y="8684684"/>
            <a:ext cx="2971800" cy="459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09ed0c65b7_0_664: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
        <p:nvSpPr>
          <p:cNvPr id="98" name="Google Shape;98;g309ed0c65b7_0_664: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g309ed0c65b7_0_664:notes"/>
          <p:cNvSpPr txBox="1"/>
          <p:nvPr>
            <p:ph idx="12" type="sldNum"/>
          </p:nvPr>
        </p:nvSpPr>
        <p:spPr>
          <a:xfrm>
            <a:off x="3885010" y="8684684"/>
            <a:ext cx="2971800" cy="459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09ed0c65b7_0_671: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g309ed0c65b7_0_671:notes"/>
          <p:cNvSpPr txBox="1"/>
          <p:nvPr>
            <p:ph idx="1" type="body"/>
          </p:nvPr>
        </p:nvSpPr>
        <p:spPr>
          <a:xfrm>
            <a:off x="685800" y="4400551"/>
            <a:ext cx="5486400" cy="3600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g309ed0c65b7_0_671:notes"/>
          <p:cNvSpPr txBox="1"/>
          <p:nvPr>
            <p:ph idx="12" type="sldNum"/>
          </p:nvPr>
        </p:nvSpPr>
        <p:spPr>
          <a:xfrm>
            <a:off x="3885010" y="8684684"/>
            <a:ext cx="2971800" cy="4593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09ed0c65b7_0_715: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g309ed0c65b7_0_715: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30e24c22ac1_0_40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30e24c22ac1_0_4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09ed0c65b7_0_0:notes"/>
          <p:cNvSpPr/>
          <p:nvPr>
            <p:ph idx="2" type="sldImg"/>
          </p:nvPr>
        </p:nvSpPr>
        <p:spPr>
          <a:xfrm>
            <a:off x="701951" y="1143000"/>
            <a:ext cx="54540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g309ed0c65b7_0_0:notes"/>
          <p:cNvSpPr txBox="1"/>
          <p:nvPr>
            <p:ph idx="1" type="body"/>
          </p:nvPr>
        </p:nvSpPr>
        <p:spPr>
          <a:xfrm>
            <a:off x="685800" y="4400550"/>
            <a:ext cx="5486400" cy="3600600"/>
          </a:xfrm>
          <a:prstGeom prst="rect">
            <a:avLst/>
          </a:prstGeom>
          <a:noFill/>
          <a:ln>
            <a:noFill/>
          </a:ln>
        </p:spPr>
        <p:txBody>
          <a:bodyPr anchorCtr="0" anchor="t" bIns="45650" lIns="91325" spcFirstLastPara="1" rIns="91325" wrap="square" tIns="45650">
            <a:noAutofit/>
          </a:bodyPr>
          <a:lstStyle/>
          <a:p>
            <a:pPr indent="0" lvl="0" marL="0" rtl="0" algn="l">
              <a:spcBef>
                <a:spcPts val="0"/>
              </a:spcBef>
              <a:spcAft>
                <a:spcPts val="0"/>
              </a:spcAft>
              <a:buNone/>
            </a:pPr>
            <a:r>
              <a:t/>
            </a:r>
            <a:endParaRPr/>
          </a:p>
        </p:txBody>
      </p:sp>
      <p:sp>
        <p:nvSpPr>
          <p:cNvPr id="125" name="Google Shape;125;g309ed0c65b7_0_0:notes"/>
          <p:cNvSpPr txBox="1"/>
          <p:nvPr>
            <p:ph idx="12" type="sldNum"/>
          </p:nvPr>
        </p:nvSpPr>
        <p:spPr>
          <a:xfrm>
            <a:off x="3884613" y="8685214"/>
            <a:ext cx="2971800" cy="459000"/>
          </a:xfrm>
          <a:prstGeom prst="rect">
            <a:avLst/>
          </a:prstGeom>
          <a:noFill/>
          <a:ln>
            <a:noFill/>
          </a:ln>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sz="1400"/>
              <a:t>‹#›</a:t>
            </a:fld>
            <a:endParaRPr sz="140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309ed0c65b7_0_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g309ed0c65b7_0_8:notes"/>
          <p:cNvSpPr/>
          <p:nvPr>
            <p:ph idx="2" type="sldImg"/>
          </p:nvPr>
        </p:nvSpPr>
        <p:spPr>
          <a:xfrm>
            <a:off x="701951" y="1143000"/>
            <a:ext cx="54540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09ed0c65b7_0_1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309ed0c65b7_0_14:notes"/>
          <p:cNvSpPr/>
          <p:nvPr>
            <p:ph idx="2" type="sldImg"/>
          </p:nvPr>
        </p:nvSpPr>
        <p:spPr>
          <a:xfrm>
            <a:off x="701951" y="1143000"/>
            <a:ext cx="54540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 name="Shape 26"/>
        <p:cNvGrpSpPr/>
        <p:nvPr/>
      </p:nvGrpSpPr>
      <p:grpSpPr>
        <a:xfrm>
          <a:off x="0" y="0"/>
          <a:ext cx="0" cy="0"/>
          <a:chOff x="0" y="0"/>
          <a:chExt cx="0" cy="0"/>
        </a:xfrm>
      </p:grpSpPr>
      <p:sp>
        <p:nvSpPr>
          <p:cNvPr id="27" name="Google Shape;27;g30e24c22ac1_0_3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8" name="Google Shape;28;g30e24c22ac1_0_3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09ed0c65b7_0_2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g309ed0c65b7_0_20:notes"/>
          <p:cNvSpPr/>
          <p:nvPr>
            <p:ph idx="2" type="sldImg"/>
          </p:nvPr>
        </p:nvSpPr>
        <p:spPr>
          <a:xfrm>
            <a:off x="701951" y="1143000"/>
            <a:ext cx="54540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09ed0c65b7_0_4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g309ed0c65b7_0_41:notes"/>
          <p:cNvSpPr/>
          <p:nvPr>
            <p:ph idx="2" type="sldImg"/>
          </p:nvPr>
        </p:nvSpPr>
        <p:spPr>
          <a:xfrm>
            <a:off x="701951" y="1143000"/>
            <a:ext cx="54540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09ed0c65b7_0_53: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g309ed0c65b7_0_53:notes"/>
          <p:cNvSpPr/>
          <p:nvPr>
            <p:ph idx="2" type="sldImg"/>
          </p:nvPr>
        </p:nvSpPr>
        <p:spPr>
          <a:xfrm>
            <a:off x="701951" y="1143000"/>
            <a:ext cx="54540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30e24c22ac1_0_4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30e24c22ac1_0_4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30e24c22ac1_0_4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30e24c22ac1_0_4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309ed0c65b7_0_736: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g309ed0c65b7_0_736: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30e24c22ac1_0_4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30e24c22ac1_0_4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309ed0c65b7_0_780: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g309ed0c65b7_0_780: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309ed0c65b7_0_800: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g309ed0c65b7_0_800: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309ed0c65b7_0_848: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g309ed0c65b7_0_848: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 name="Shape 32"/>
        <p:cNvGrpSpPr/>
        <p:nvPr/>
      </p:nvGrpSpPr>
      <p:grpSpPr>
        <a:xfrm>
          <a:off x="0" y="0"/>
          <a:ext cx="0" cy="0"/>
          <a:chOff x="0" y="0"/>
          <a:chExt cx="0" cy="0"/>
        </a:xfrm>
      </p:grpSpPr>
      <p:sp>
        <p:nvSpPr>
          <p:cNvPr id="33" name="Google Shape;33;g30e24c22ac1_0_3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4" name="Google Shape;34;g30e24c22ac1_0_3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30a33e5a4af_0_0: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g30a33e5a4af_0_0: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30a33e5a4af_0_21: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g30a33e5a4af_0_21: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30a33e5a4af_0_42: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g30a33e5a4af_0_42: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30a33e5a4af_0_63: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g30a33e5a4af_0_63: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30a56c9330c_0_0: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g30a56c9330c_0_0: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30b9555c3e8_0_0: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g30b9555c3e8_0_0: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30e24c22ac1_0_4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30e24c22ac1_0_4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30b9555c3e8_0_27: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g30b9555c3e8_0_27: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30b9555c3e8_0_79: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g30b9555c3e8_0_79: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30e24c22ac1_0_4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30e24c22ac1_0_4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g30e24c22ac1_0_39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0" name="Google Shape;40;g30e24c22ac1_0_3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0e24c22ac1_0_0: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g30e24c22ac1_0_0: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30e24c22ac1_0_21: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g30e24c22ac1_0_21: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30e24c22ac1_0_27: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30e24c22ac1_0_27: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g30e24c22ac1_0_27:notes"/>
          <p:cNvSpPr txBox="1"/>
          <p:nvPr>
            <p:ph idx="12" type="sldNum"/>
          </p:nvPr>
        </p:nvSpPr>
        <p:spPr>
          <a:xfrm>
            <a:off x="3885010" y="8684684"/>
            <a:ext cx="2971800" cy="459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30e24c22ac1_0_49: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30e24c22ac1_0_49: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g30e24c22ac1_0_49:notes"/>
          <p:cNvSpPr txBox="1"/>
          <p:nvPr>
            <p:ph idx="12" type="sldNum"/>
          </p:nvPr>
        </p:nvSpPr>
        <p:spPr>
          <a:xfrm>
            <a:off x="3885010" y="8684684"/>
            <a:ext cx="2971800" cy="459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30e24c22ac1_0_111: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g30e24c22ac1_0_111: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30e24c22ac1_0_132: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g30e24c22ac1_0_132: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30e24c22ac1_0_160: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30e24c22ac1_0_160: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g30e24c22ac1_0_160:notes"/>
          <p:cNvSpPr txBox="1"/>
          <p:nvPr>
            <p:ph idx="12" type="sldNum"/>
          </p:nvPr>
        </p:nvSpPr>
        <p:spPr>
          <a:xfrm>
            <a:off x="3885010" y="8684684"/>
            <a:ext cx="2971800" cy="459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30e24c22ac1_0_153: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30e24c22ac1_0_153: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g30e24c22ac1_0_153:notes"/>
          <p:cNvSpPr txBox="1"/>
          <p:nvPr>
            <p:ph idx="12" type="sldNum"/>
          </p:nvPr>
        </p:nvSpPr>
        <p:spPr>
          <a:xfrm>
            <a:off x="3885010" y="8684684"/>
            <a:ext cx="2971800" cy="459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30e24c22ac1_0_4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30e24c22ac1_0_4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30d954849e9_0_0: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g30d954849e9_0_0: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g309ed0c65b7_0_73: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6" name="Google Shape;46;g309ed0c65b7_0_73:notes"/>
          <p:cNvSpPr txBox="1"/>
          <p:nvPr>
            <p:ph idx="1" type="body"/>
          </p:nvPr>
        </p:nvSpPr>
        <p:spPr>
          <a:xfrm>
            <a:off x="913805" y="4343703"/>
            <a:ext cx="5030400" cy="4113900"/>
          </a:xfrm>
          <a:prstGeom prst="rect">
            <a:avLst/>
          </a:prstGeom>
          <a:noFill/>
          <a:ln>
            <a:noFill/>
          </a:ln>
        </p:spPr>
        <p:txBody>
          <a:bodyPr anchorCtr="0" anchor="t" bIns="45550" lIns="91100" spcFirstLastPara="1" rIns="91100" wrap="square" tIns="45550">
            <a:noAutofit/>
          </a:bodyPr>
          <a:lstStyle/>
          <a:p>
            <a:pPr indent="0" lvl="0" marL="0" rtl="0" algn="l">
              <a:spcBef>
                <a:spcPts val="0"/>
              </a:spcBef>
              <a:spcAft>
                <a:spcPts val="0"/>
              </a:spcAft>
              <a:buNone/>
            </a:pPr>
            <a:r>
              <a:t/>
            </a:r>
            <a:endParaRPr/>
          </a:p>
        </p:txBody>
      </p:sp>
      <p:sp>
        <p:nvSpPr>
          <p:cNvPr id="47" name="Google Shape;47;g309ed0c65b7_0_73:notes"/>
          <p:cNvSpPr txBox="1"/>
          <p:nvPr>
            <p:ph idx="12" type="sldNum"/>
          </p:nvPr>
        </p:nvSpPr>
        <p:spPr>
          <a:xfrm>
            <a:off x="3885903" y="8687405"/>
            <a:ext cx="2972100" cy="456600"/>
          </a:xfrm>
          <a:prstGeom prst="rect">
            <a:avLst/>
          </a:prstGeom>
          <a:noFill/>
          <a:ln>
            <a:noFill/>
          </a:ln>
        </p:spPr>
        <p:txBody>
          <a:bodyPr anchorCtr="0" anchor="b" bIns="45550" lIns="91100" spcFirstLastPara="1" rIns="91100" wrap="square" tIns="45550">
            <a:noAutofit/>
          </a:bodyPr>
          <a:lstStyle/>
          <a:p>
            <a:pPr indent="0" lvl="0" marL="0" rtl="0" algn="r">
              <a:spcBef>
                <a:spcPts val="0"/>
              </a:spcBef>
              <a:spcAft>
                <a:spcPts val="0"/>
              </a:spcAft>
              <a:buNone/>
            </a:pPr>
            <a:fld id="{00000000-1234-1234-1234-123412341234}" type="slidenum">
              <a:rPr lang="en-US" sz="1300"/>
              <a:t>‹#›</a:t>
            </a:fld>
            <a:endParaRPr sz="1300"/>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30d954849e9_0_27:notes"/>
          <p:cNvSpPr txBox="1"/>
          <p:nvPr>
            <p:ph idx="1" type="body"/>
          </p:nvPr>
        </p:nvSpPr>
        <p:spPr>
          <a:xfrm>
            <a:off x="685800" y="4400551"/>
            <a:ext cx="54864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g30d954849e9_0_27: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30d954849e9_0_53: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30d954849e9_0_53: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g30d954849e9_0_53:notes"/>
          <p:cNvSpPr txBox="1"/>
          <p:nvPr>
            <p:ph idx="12" type="sldNum"/>
          </p:nvPr>
        </p:nvSpPr>
        <p:spPr>
          <a:xfrm>
            <a:off x="3885903" y="8687405"/>
            <a:ext cx="2972100" cy="456600"/>
          </a:xfrm>
          <a:prstGeom prst="rect">
            <a:avLst/>
          </a:prstGeom>
          <a:noFill/>
          <a:ln>
            <a:noFill/>
          </a:ln>
        </p:spPr>
        <p:txBody>
          <a:bodyPr anchorCtr="0" anchor="ctr" bIns="86175" lIns="86175" spcFirstLastPara="1" rIns="86175" wrap="square" tIns="86175">
            <a:noAutofit/>
          </a:bodyPr>
          <a:lstStyle/>
          <a:p>
            <a:pPr indent="0" lvl="0" marL="0" rtl="0" algn="l">
              <a:spcBef>
                <a:spcPts val="0"/>
              </a:spcBef>
              <a:spcAft>
                <a:spcPts val="0"/>
              </a:spcAft>
              <a:buClr>
                <a:srgbClr val="000000"/>
              </a:buClr>
              <a:buFont typeface="Arial"/>
              <a:buNone/>
            </a:pPr>
            <a:fld id="{00000000-1234-1234-1234-123412341234}" type="slidenum">
              <a:rPr lang="en-US" sz="1300"/>
              <a:t>‹#›</a:t>
            </a:fld>
            <a:endParaRPr sz="1300"/>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30e24c22ac1_0_44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30e24c22ac1_0_4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30e24c22ac1_0_306: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30e24c22ac1_0_306: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g30e24c22ac1_0_306:notes"/>
          <p:cNvSpPr txBox="1"/>
          <p:nvPr>
            <p:ph idx="12" type="sldNum"/>
          </p:nvPr>
        </p:nvSpPr>
        <p:spPr>
          <a:xfrm>
            <a:off x="3885903" y="8687405"/>
            <a:ext cx="2972100" cy="456600"/>
          </a:xfrm>
          <a:prstGeom prst="rect">
            <a:avLst/>
          </a:prstGeom>
          <a:noFill/>
          <a:ln>
            <a:noFill/>
          </a:ln>
        </p:spPr>
        <p:txBody>
          <a:bodyPr anchorCtr="0" anchor="ctr" bIns="86175" lIns="86175" spcFirstLastPara="1" rIns="86175" wrap="square" tIns="86175">
            <a:noAutofit/>
          </a:bodyPr>
          <a:lstStyle/>
          <a:p>
            <a:pPr indent="0" lvl="0" marL="0" rtl="0" algn="l">
              <a:spcBef>
                <a:spcPts val="0"/>
              </a:spcBef>
              <a:spcAft>
                <a:spcPts val="0"/>
              </a:spcAft>
              <a:buNone/>
            </a:pPr>
            <a:fld id="{00000000-1234-1234-1234-123412341234}" type="slidenum">
              <a:rPr lang="en-US" sz="1300"/>
              <a:t>‹#›</a:t>
            </a:fld>
            <a:endParaRPr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309ed0c65b7_0_158: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g309ed0c65b7_0_158: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0e24c22ac1_0_39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0e24c22ac1_0_3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09ed0c65b7_0_325: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g309ed0c65b7_0_325: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09ed0c65b7_0_408:notes"/>
          <p:cNvSpPr txBox="1"/>
          <p:nvPr>
            <p:ph idx="1" type="body"/>
          </p:nvPr>
        </p:nvSpPr>
        <p:spPr>
          <a:xfrm>
            <a:off x="913805" y="4343703"/>
            <a:ext cx="5030400" cy="41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g309ed0c65b7_0_408:notes"/>
          <p:cNvSpPr/>
          <p:nvPr>
            <p:ph idx="2" type="sldImg"/>
          </p:nvPr>
        </p:nvSpPr>
        <p:spPr>
          <a:xfrm>
            <a:off x="428625" y="686405"/>
            <a:ext cx="6000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143000" y="841772"/>
            <a:ext cx="6858000" cy="17907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143000" y="2701528"/>
            <a:ext cx="6858000" cy="124182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4" name="Shape 14"/>
        <p:cNvGrpSpPr/>
        <p:nvPr/>
      </p:nvGrpSpPr>
      <p:grpSpPr>
        <a:xfrm>
          <a:off x="0" y="0"/>
          <a:ext cx="0" cy="0"/>
          <a:chOff x="0" y="0"/>
          <a:chExt cx="0" cy="0"/>
        </a:xfrm>
      </p:grpSpPr>
      <p:sp>
        <p:nvSpPr>
          <p:cNvPr id="15" name="Google Shape;15;p3"/>
          <p:cNvSpPr txBox="1"/>
          <p:nvPr>
            <p:ph type="title"/>
          </p:nvPr>
        </p:nvSpPr>
        <p:spPr>
          <a:xfrm>
            <a:off x="369875" y="381700"/>
            <a:ext cx="8418300" cy="5781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3"/>
          <p:cNvSpPr txBox="1"/>
          <p:nvPr>
            <p:ph idx="1" type="body"/>
          </p:nvPr>
        </p:nvSpPr>
        <p:spPr>
          <a:xfrm>
            <a:off x="369875" y="940001"/>
            <a:ext cx="8418300" cy="3761400"/>
          </a:xfrm>
          <a:prstGeom prst="rect">
            <a:avLst/>
          </a:prstGeom>
          <a:noFill/>
          <a:ln>
            <a:noFill/>
          </a:ln>
        </p:spPr>
        <p:txBody>
          <a:bodyPr anchorCtr="0" anchor="t" bIns="45700" lIns="91425" spcFirstLastPara="1" rIns="91425" wrap="square" tIns="45700">
            <a:normAutofit/>
          </a:bodyPr>
          <a:lstStyle>
            <a:lvl1pPr indent="-374650" lvl="0" marL="457200" algn="l">
              <a:lnSpc>
                <a:spcPct val="90000"/>
              </a:lnSpc>
              <a:spcBef>
                <a:spcPts val="750"/>
              </a:spcBef>
              <a:spcAft>
                <a:spcPts val="0"/>
              </a:spcAft>
              <a:buClr>
                <a:schemeClr val="dk1"/>
              </a:buClr>
              <a:buSzPts val="2300"/>
              <a:buChar char="•"/>
              <a:defRPr sz="2600"/>
            </a:lvl1pPr>
            <a:lvl2pPr indent="-381000" lvl="1" marL="914400" algn="l">
              <a:lnSpc>
                <a:spcPct val="90000"/>
              </a:lnSpc>
              <a:spcBef>
                <a:spcPts val="375"/>
              </a:spcBef>
              <a:spcAft>
                <a:spcPts val="0"/>
              </a:spcAft>
              <a:buClr>
                <a:schemeClr val="dk1"/>
              </a:buClr>
              <a:buSzPts val="2400"/>
              <a:buChar char="•"/>
              <a:defRPr sz="2400"/>
            </a:lvl2pPr>
            <a:lvl3pPr indent="-387350" lvl="2" marL="1371600" algn="l">
              <a:lnSpc>
                <a:spcPct val="90000"/>
              </a:lnSpc>
              <a:spcBef>
                <a:spcPts val="375"/>
              </a:spcBef>
              <a:spcAft>
                <a:spcPts val="0"/>
              </a:spcAft>
              <a:buClr>
                <a:schemeClr val="dk1"/>
              </a:buClr>
              <a:buSzPts val="2500"/>
              <a:buChar char="•"/>
              <a:defRPr sz="2200"/>
            </a:lvl3pPr>
            <a:lvl4pPr indent="-355600" lvl="3" marL="1828800" algn="l">
              <a:lnSpc>
                <a:spcPct val="90000"/>
              </a:lnSpc>
              <a:spcBef>
                <a:spcPts val="375"/>
              </a:spcBef>
              <a:spcAft>
                <a:spcPts val="0"/>
              </a:spcAft>
              <a:buClr>
                <a:schemeClr val="dk1"/>
              </a:buClr>
              <a:buSzPts val="2000"/>
              <a:buChar char="•"/>
              <a:defRPr sz="2000"/>
            </a:lvl4pPr>
            <a:lvl5pPr indent="-342900" lvl="4" marL="2286000" algn="l">
              <a:lnSpc>
                <a:spcPct val="90000"/>
              </a:lnSpc>
              <a:spcBef>
                <a:spcPts val="375"/>
              </a:spcBef>
              <a:spcAft>
                <a:spcPts val="0"/>
              </a:spcAft>
              <a:buClr>
                <a:schemeClr val="dk1"/>
              </a:buClr>
              <a:buSzPts val="1800"/>
              <a:buChar char="•"/>
              <a:defRPr sz="1800"/>
            </a:lvl5pPr>
            <a:lvl6pPr indent="-330200" lvl="5" marL="2743200" algn="l">
              <a:lnSpc>
                <a:spcPct val="90000"/>
              </a:lnSpc>
              <a:spcBef>
                <a:spcPts val="375"/>
              </a:spcBef>
              <a:spcAft>
                <a:spcPts val="0"/>
              </a:spcAft>
              <a:buClr>
                <a:schemeClr val="dk1"/>
              </a:buClr>
              <a:buSzPts val="1600"/>
              <a:buChar char="•"/>
              <a:defRPr sz="1600"/>
            </a:lvl6pPr>
            <a:lvl7pPr indent="-317500" lvl="6" marL="3200400" algn="l">
              <a:lnSpc>
                <a:spcPct val="90000"/>
              </a:lnSpc>
              <a:spcBef>
                <a:spcPts val="375"/>
              </a:spcBef>
              <a:spcAft>
                <a:spcPts val="0"/>
              </a:spcAft>
              <a:buClr>
                <a:schemeClr val="dk1"/>
              </a:buClr>
              <a:buSzPts val="1400"/>
              <a:buChar char="•"/>
              <a:defRPr sz="1400"/>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 name="Shape 17"/>
        <p:cNvGrpSpPr/>
        <p:nvPr/>
      </p:nvGrpSpPr>
      <p:grpSpPr>
        <a:xfrm>
          <a:off x="0" y="0"/>
          <a:ext cx="0" cy="0"/>
          <a:chOff x="0" y="0"/>
          <a:chExt cx="0" cy="0"/>
        </a:xfrm>
      </p:grpSpPr>
      <p:sp>
        <p:nvSpPr>
          <p:cNvPr id="18" name="Google Shape;18;p4"/>
          <p:cNvSpPr txBox="1"/>
          <p:nvPr>
            <p:ph type="title"/>
          </p:nvPr>
        </p:nvSpPr>
        <p:spPr>
          <a:xfrm>
            <a:off x="388200" y="366625"/>
            <a:ext cx="8400000" cy="5715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9" name="Shape 1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Arial"/>
              <a:buNone/>
              <a:defRPr b="0" i="0" sz="33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628650" y="1369219"/>
            <a:ext cx="7886700" cy="3263504"/>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628650" y="4936311"/>
            <a:ext cx="2057400" cy="14283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8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3028950" y="4936311"/>
            <a:ext cx="3086100" cy="14283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8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6457950" y="4936311"/>
            <a:ext cx="2057400" cy="14283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800" u="none" cap="none" strike="noStrike">
                <a:solidFill>
                  <a:srgbClr val="888888"/>
                </a:solidFill>
                <a:latin typeface="Arial"/>
                <a:ea typeface="Arial"/>
                <a:cs typeface="Arial"/>
                <a:sym typeface="Arial"/>
              </a:defRPr>
            </a:lvl1pPr>
            <a:lvl2pPr indent="0" lvl="1" marL="0" marR="0" rtl="0" algn="r">
              <a:spcBef>
                <a:spcPts val="0"/>
              </a:spcBef>
              <a:buNone/>
              <a:defRPr b="0" i="0" sz="800" u="none" cap="none" strike="noStrike">
                <a:solidFill>
                  <a:srgbClr val="888888"/>
                </a:solidFill>
                <a:latin typeface="Arial"/>
                <a:ea typeface="Arial"/>
                <a:cs typeface="Arial"/>
                <a:sym typeface="Arial"/>
              </a:defRPr>
            </a:lvl2pPr>
            <a:lvl3pPr indent="0" lvl="2" marL="0" marR="0" rtl="0" algn="r">
              <a:spcBef>
                <a:spcPts val="0"/>
              </a:spcBef>
              <a:buNone/>
              <a:defRPr b="0" i="0" sz="800" u="none" cap="none" strike="noStrike">
                <a:solidFill>
                  <a:srgbClr val="888888"/>
                </a:solidFill>
                <a:latin typeface="Arial"/>
                <a:ea typeface="Arial"/>
                <a:cs typeface="Arial"/>
                <a:sym typeface="Arial"/>
              </a:defRPr>
            </a:lvl3pPr>
            <a:lvl4pPr indent="0" lvl="3" marL="0" marR="0" rtl="0" algn="r">
              <a:spcBef>
                <a:spcPts val="0"/>
              </a:spcBef>
              <a:buNone/>
              <a:defRPr b="0" i="0" sz="800" u="none" cap="none" strike="noStrike">
                <a:solidFill>
                  <a:srgbClr val="888888"/>
                </a:solidFill>
                <a:latin typeface="Arial"/>
                <a:ea typeface="Arial"/>
                <a:cs typeface="Arial"/>
                <a:sym typeface="Arial"/>
              </a:defRPr>
            </a:lvl4pPr>
            <a:lvl5pPr indent="0" lvl="4" marL="0" marR="0" rtl="0" algn="r">
              <a:spcBef>
                <a:spcPts val="0"/>
              </a:spcBef>
              <a:buNone/>
              <a:defRPr b="0" i="0" sz="800" u="none" cap="none" strike="noStrike">
                <a:solidFill>
                  <a:srgbClr val="888888"/>
                </a:solidFill>
                <a:latin typeface="Arial"/>
                <a:ea typeface="Arial"/>
                <a:cs typeface="Arial"/>
                <a:sym typeface="Arial"/>
              </a:defRPr>
            </a:lvl5pPr>
            <a:lvl6pPr indent="0" lvl="5" marL="0" marR="0" rtl="0" algn="r">
              <a:spcBef>
                <a:spcPts val="0"/>
              </a:spcBef>
              <a:buNone/>
              <a:defRPr b="0" i="0" sz="800" u="none" cap="none" strike="noStrike">
                <a:solidFill>
                  <a:srgbClr val="888888"/>
                </a:solidFill>
                <a:latin typeface="Arial"/>
                <a:ea typeface="Arial"/>
                <a:cs typeface="Arial"/>
                <a:sym typeface="Arial"/>
              </a:defRPr>
            </a:lvl6pPr>
            <a:lvl7pPr indent="0" lvl="6" marL="0" marR="0" rtl="0" algn="r">
              <a:spcBef>
                <a:spcPts val="0"/>
              </a:spcBef>
              <a:buNone/>
              <a:defRPr b="0" i="0" sz="800" u="none" cap="none" strike="noStrike">
                <a:solidFill>
                  <a:srgbClr val="888888"/>
                </a:solidFill>
                <a:latin typeface="Arial"/>
                <a:ea typeface="Arial"/>
                <a:cs typeface="Arial"/>
                <a:sym typeface="Arial"/>
              </a:defRPr>
            </a:lvl7pPr>
            <a:lvl8pPr indent="0" lvl="7" marL="0" marR="0" rtl="0" algn="r">
              <a:spcBef>
                <a:spcPts val="0"/>
              </a:spcBef>
              <a:buNone/>
              <a:defRPr b="0" i="0" sz="800" u="none" cap="none" strike="noStrike">
                <a:solidFill>
                  <a:srgbClr val="888888"/>
                </a:solidFill>
                <a:latin typeface="Arial"/>
                <a:ea typeface="Arial"/>
                <a:cs typeface="Arial"/>
                <a:sym typeface="Arial"/>
              </a:defRPr>
            </a:lvl8pPr>
            <a:lvl9pPr indent="0" lvl="8" marL="0" marR="0" rtl="0" algn="r">
              <a:spcBef>
                <a:spcPts val="0"/>
              </a:spcBef>
              <a:buNone/>
              <a:defRPr b="0" i="0" sz="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3.gi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 name="Shape 23"/>
        <p:cNvGrpSpPr/>
        <p:nvPr/>
      </p:nvGrpSpPr>
      <p:grpSpPr>
        <a:xfrm>
          <a:off x="0" y="0"/>
          <a:ext cx="0" cy="0"/>
          <a:chOff x="0" y="0"/>
          <a:chExt cx="0" cy="0"/>
        </a:xfrm>
      </p:grpSpPr>
      <p:sp>
        <p:nvSpPr>
          <p:cNvPr id="24" name="Google Shape;24;p6"/>
          <p:cNvSpPr txBox="1"/>
          <p:nvPr>
            <p:ph type="ctrTitle"/>
          </p:nvPr>
        </p:nvSpPr>
        <p:spPr>
          <a:xfrm>
            <a:off x="1143000" y="841772"/>
            <a:ext cx="6858000" cy="17907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4500"/>
              <a:buFont typeface="Arial"/>
              <a:buNone/>
            </a:pPr>
            <a:r>
              <a:rPr lang="en-US"/>
              <a:t>Module 9</a:t>
            </a:r>
            <a:endParaRPr/>
          </a:p>
        </p:txBody>
      </p:sp>
      <p:sp>
        <p:nvSpPr>
          <p:cNvPr id="25" name="Google Shape;25;p6"/>
          <p:cNvSpPr txBox="1"/>
          <p:nvPr>
            <p:ph idx="1" type="subTitle"/>
          </p:nvPr>
        </p:nvSpPr>
        <p:spPr>
          <a:xfrm>
            <a:off x="1143000" y="2701528"/>
            <a:ext cx="6858000" cy="124182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1800"/>
              <a:buNone/>
            </a:pPr>
            <a:r>
              <a:rPr lang="en-US"/>
              <a:t>C#</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5"/>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C# Arrays</a:t>
            </a:r>
            <a:endParaRPr/>
          </a:p>
        </p:txBody>
      </p:sp>
      <p:sp>
        <p:nvSpPr>
          <p:cNvPr id="81" name="Google Shape;81;p15"/>
          <p:cNvSpPr txBox="1"/>
          <p:nvPr>
            <p:ph idx="1" type="body"/>
          </p:nvPr>
        </p:nvSpPr>
        <p:spPr>
          <a:xfrm>
            <a:off x="369875" y="705000"/>
            <a:ext cx="8418300" cy="3691500"/>
          </a:xfrm>
          <a:prstGeom prst="rect">
            <a:avLst/>
          </a:prstGeom>
          <a:noFill/>
          <a:ln>
            <a:noFill/>
          </a:ln>
        </p:spPr>
        <p:txBody>
          <a:bodyPr anchorCtr="0" anchor="t" bIns="45700" lIns="91425" spcFirstLastPara="1" rIns="91425" wrap="square" tIns="45700">
            <a:normAutofit fontScale="77500" lnSpcReduction="20000"/>
          </a:bodyPr>
          <a:lstStyle/>
          <a:p>
            <a:pPr indent="-346710" lvl="0" marL="457200" rtl="0" algn="l">
              <a:lnSpc>
                <a:spcPct val="133333"/>
              </a:lnSpc>
              <a:spcBef>
                <a:spcPts val="0"/>
              </a:spcBef>
              <a:spcAft>
                <a:spcPts val="0"/>
              </a:spcAft>
              <a:buSzPct val="100000"/>
              <a:buFont typeface="Consolas"/>
              <a:buChar char="●"/>
            </a:pPr>
            <a:r>
              <a:rPr lang="en-US" sz="2400">
                <a:highlight>
                  <a:srgbClr val="FFFFFE"/>
                </a:highlight>
                <a:latin typeface="Consolas"/>
                <a:ea typeface="Consolas"/>
                <a:cs typeface="Consolas"/>
                <a:sym typeface="Consolas"/>
              </a:rPr>
              <a:t>1D Arrays work the same in C# as Java</a:t>
            </a:r>
            <a:endParaRPr sz="2400">
              <a:highlight>
                <a:srgbClr val="FFFFFE"/>
              </a:highlight>
              <a:latin typeface="Consolas"/>
              <a:ea typeface="Consolas"/>
              <a:cs typeface="Consolas"/>
              <a:sym typeface="Consolas"/>
            </a:endParaRPr>
          </a:p>
          <a:p>
            <a:pPr indent="0" lvl="0" marL="0" rtl="0" algn="l">
              <a:lnSpc>
                <a:spcPct val="133333"/>
              </a:lnSpc>
              <a:spcBef>
                <a:spcPts val="0"/>
              </a:spcBef>
              <a:spcAft>
                <a:spcPts val="0"/>
              </a:spcAft>
              <a:buNone/>
            </a:pPr>
            <a:r>
              <a:rPr lang="en-US" sz="2400">
                <a:highlight>
                  <a:srgbClr val="FFFFFE"/>
                </a:highlight>
                <a:latin typeface="Consolas"/>
                <a:ea typeface="Consolas"/>
                <a:cs typeface="Consolas"/>
                <a:sym typeface="Consolas"/>
              </a:rPr>
              <a:t>int[] myArray = new int[3];</a:t>
            </a:r>
            <a:endParaRPr sz="2400">
              <a:highlight>
                <a:srgbClr val="FFFFFE"/>
              </a:highlight>
              <a:latin typeface="Consolas"/>
              <a:ea typeface="Consolas"/>
              <a:cs typeface="Consolas"/>
              <a:sym typeface="Consolas"/>
            </a:endParaRPr>
          </a:p>
          <a:p>
            <a:pPr indent="0" lvl="0" marL="0" rtl="0" algn="l">
              <a:lnSpc>
                <a:spcPct val="133333"/>
              </a:lnSpc>
              <a:spcBef>
                <a:spcPts val="0"/>
              </a:spcBef>
              <a:spcAft>
                <a:spcPts val="0"/>
              </a:spcAft>
              <a:buNone/>
            </a:pPr>
            <a:r>
              <a:rPr lang="en-US" sz="2400">
                <a:highlight>
                  <a:srgbClr val="FFFFFE"/>
                </a:highlight>
                <a:latin typeface="Consolas"/>
                <a:ea typeface="Consolas"/>
                <a:cs typeface="Consolas"/>
                <a:sym typeface="Consolas"/>
              </a:rPr>
              <a:t>myArray[2] = 7;</a:t>
            </a:r>
            <a:endParaRPr sz="2400">
              <a:highlight>
                <a:srgbClr val="FFFFFE"/>
              </a:highlight>
              <a:latin typeface="Consolas"/>
              <a:ea typeface="Consolas"/>
              <a:cs typeface="Consolas"/>
              <a:sym typeface="Consolas"/>
            </a:endParaRPr>
          </a:p>
          <a:p>
            <a:pPr indent="-346710" lvl="0" marL="457200" rtl="0" algn="l">
              <a:lnSpc>
                <a:spcPct val="133333"/>
              </a:lnSpc>
              <a:spcBef>
                <a:spcPts val="0"/>
              </a:spcBef>
              <a:spcAft>
                <a:spcPts val="0"/>
              </a:spcAft>
              <a:buSzPct val="100000"/>
              <a:buFont typeface="Consolas"/>
              <a:buChar char="●"/>
            </a:pPr>
            <a:r>
              <a:rPr lang="en-US" sz="2400">
                <a:highlight>
                  <a:srgbClr val="FFFFFE"/>
                </a:highlight>
                <a:latin typeface="Consolas"/>
                <a:ea typeface="Consolas"/>
                <a:cs typeface="Consolas"/>
                <a:sym typeface="Consolas"/>
              </a:rPr>
              <a:t>However, multidimensional arrays use a different syntax:</a:t>
            </a:r>
            <a:endParaRPr sz="2400">
              <a:highlight>
                <a:srgbClr val="FFFFFE"/>
              </a:highlight>
              <a:latin typeface="Consolas"/>
              <a:ea typeface="Consolas"/>
              <a:cs typeface="Consolas"/>
              <a:sym typeface="Consolas"/>
            </a:endParaRPr>
          </a:p>
          <a:p>
            <a:pPr indent="0" lvl="0" marL="0" rtl="0" algn="l">
              <a:lnSpc>
                <a:spcPct val="133333"/>
              </a:lnSpc>
              <a:spcBef>
                <a:spcPts val="0"/>
              </a:spcBef>
              <a:spcAft>
                <a:spcPts val="0"/>
              </a:spcAft>
              <a:buNone/>
            </a:pPr>
            <a:r>
              <a:rPr lang="en-US" sz="2400">
                <a:solidFill>
                  <a:srgbClr val="0000FF"/>
                </a:solidFill>
                <a:highlight>
                  <a:srgbClr val="FFFFFE"/>
                </a:highlight>
                <a:latin typeface="Consolas"/>
                <a:ea typeface="Consolas"/>
                <a:cs typeface="Consolas"/>
                <a:sym typeface="Consolas"/>
              </a:rPr>
              <a:t>int</a:t>
            </a:r>
            <a:r>
              <a:rPr lang="en-US" sz="2400">
                <a:highlight>
                  <a:srgbClr val="FFFFFE"/>
                </a:highlight>
                <a:latin typeface="Consolas"/>
                <a:ea typeface="Consolas"/>
                <a:cs typeface="Consolas"/>
                <a:sym typeface="Consolas"/>
              </a:rPr>
              <a:t>[,] my2d = </a:t>
            </a:r>
            <a:r>
              <a:rPr lang="en-US" sz="2400">
                <a:solidFill>
                  <a:srgbClr val="0000FF"/>
                </a:solidFill>
                <a:highlight>
                  <a:srgbClr val="FFFFFE"/>
                </a:highlight>
                <a:latin typeface="Consolas"/>
                <a:ea typeface="Consolas"/>
                <a:cs typeface="Consolas"/>
                <a:sym typeface="Consolas"/>
              </a:rPr>
              <a:t>new</a:t>
            </a:r>
            <a:r>
              <a:rPr lang="en-US" sz="2400">
                <a:highlight>
                  <a:srgbClr val="FFFFFE"/>
                </a:highlight>
                <a:latin typeface="Consolas"/>
                <a:ea typeface="Consolas"/>
                <a:cs typeface="Consolas"/>
                <a:sym typeface="Consolas"/>
              </a:rPr>
              <a:t> </a:t>
            </a:r>
            <a:r>
              <a:rPr lang="en-US" sz="2400">
                <a:solidFill>
                  <a:srgbClr val="0000FF"/>
                </a:solidFill>
                <a:highlight>
                  <a:srgbClr val="FFFFFE"/>
                </a:highlight>
                <a:latin typeface="Consolas"/>
                <a:ea typeface="Consolas"/>
                <a:cs typeface="Consolas"/>
                <a:sym typeface="Consolas"/>
              </a:rPr>
              <a:t>int</a:t>
            </a:r>
            <a:r>
              <a:rPr lang="en-US" sz="2400">
                <a:highlight>
                  <a:srgbClr val="FFFFFE"/>
                </a:highlight>
                <a:latin typeface="Consolas"/>
                <a:ea typeface="Consolas"/>
                <a:cs typeface="Consolas"/>
                <a:sym typeface="Consolas"/>
              </a:rPr>
              <a:t>[</a:t>
            </a:r>
            <a:r>
              <a:rPr lang="en-US" sz="2400">
                <a:solidFill>
                  <a:srgbClr val="09885A"/>
                </a:solidFill>
                <a:highlight>
                  <a:srgbClr val="FFFFFE"/>
                </a:highlight>
                <a:latin typeface="Consolas"/>
                <a:ea typeface="Consolas"/>
                <a:cs typeface="Consolas"/>
                <a:sym typeface="Consolas"/>
              </a:rPr>
              <a:t>3</a:t>
            </a:r>
            <a:r>
              <a:rPr lang="en-US" sz="2400">
                <a:highlight>
                  <a:srgbClr val="FFFFFE"/>
                </a:highlight>
                <a:latin typeface="Consolas"/>
                <a:ea typeface="Consolas"/>
                <a:cs typeface="Consolas"/>
                <a:sym typeface="Consolas"/>
              </a:rPr>
              <a:t>,</a:t>
            </a:r>
            <a:r>
              <a:rPr lang="en-US" sz="2400">
                <a:solidFill>
                  <a:srgbClr val="09885A"/>
                </a:solidFill>
                <a:highlight>
                  <a:srgbClr val="FFFFFE"/>
                </a:highlight>
                <a:latin typeface="Consolas"/>
                <a:ea typeface="Consolas"/>
                <a:cs typeface="Consolas"/>
                <a:sym typeface="Consolas"/>
              </a:rPr>
              <a:t>4</a:t>
            </a:r>
            <a:r>
              <a:rPr lang="en-US" sz="2400">
                <a:highlight>
                  <a:srgbClr val="FFFFFE"/>
                </a:highlight>
                <a:latin typeface="Consolas"/>
                <a:ea typeface="Consolas"/>
                <a:cs typeface="Consolas"/>
                <a:sym typeface="Consolas"/>
              </a:rPr>
              <a:t>];</a:t>
            </a:r>
            <a:endParaRPr sz="2400">
              <a:highlight>
                <a:srgbClr val="FFFFFE"/>
              </a:highlight>
              <a:latin typeface="Consolas"/>
              <a:ea typeface="Consolas"/>
              <a:cs typeface="Consolas"/>
              <a:sym typeface="Consolas"/>
            </a:endParaRPr>
          </a:p>
          <a:p>
            <a:pPr indent="0" lvl="0" marL="0" rtl="0" algn="l">
              <a:lnSpc>
                <a:spcPct val="133333"/>
              </a:lnSpc>
              <a:spcBef>
                <a:spcPts val="0"/>
              </a:spcBef>
              <a:spcAft>
                <a:spcPts val="0"/>
              </a:spcAft>
              <a:buNone/>
            </a:pPr>
            <a:r>
              <a:rPr lang="en-US" sz="2400">
                <a:highlight>
                  <a:srgbClr val="FFFFFE"/>
                </a:highlight>
                <a:latin typeface="Consolas"/>
                <a:ea typeface="Consolas"/>
                <a:cs typeface="Consolas"/>
                <a:sym typeface="Consolas"/>
              </a:rPr>
              <a:t>   my2d[</a:t>
            </a:r>
            <a:r>
              <a:rPr lang="en-US" sz="2400">
                <a:solidFill>
                  <a:srgbClr val="09885A"/>
                </a:solidFill>
                <a:highlight>
                  <a:srgbClr val="FFFFFE"/>
                </a:highlight>
                <a:latin typeface="Consolas"/>
                <a:ea typeface="Consolas"/>
                <a:cs typeface="Consolas"/>
                <a:sym typeface="Consolas"/>
              </a:rPr>
              <a:t>0</a:t>
            </a:r>
            <a:r>
              <a:rPr lang="en-US" sz="2400">
                <a:highlight>
                  <a:srgbClr val="FFFFFE"/>
                </a:highlight>
                <a:latin typeface="Consolas"/>
                <a:ea typeface="Consolas"/>
                <a:cs typeface="Consolas"/>
                <a:sym typeface="Consolas"/>
              </a:rPr>
              <a:t>,</a:t>
            </a:r>
            <a:r>
              <a:rPr lang="en-US" sz="2400">
                <a:solidFill>
                  <a:srgbClr val="09885A"/>
                </a:solidFill>
                <a:highlight>
                  <a:srgbClr val="FFFFFE"/>
                </a:highlight>
                <a:latin typeface="Consolas"/>
                <a:ea typeface="Consolas"/>
                <a:cs typeface="Consolas"/>
                <a:sym typeface="Consolas"/>
              </a:rPr>
              <a:t>0</a:t>
            </a:r>
            <a:r>
              <a:rPr lang="en-US" sz="2400">
                <a:highlight>
                  <a:srgbClr val="FFFFFE"/>
                </a:highlight>
                <a:latin typeface="Consolas"/>
                <a:ea typeface="Consolas"/>
                <a:cs typeface="Consolas"/>
                <a:sym typeface="Consolas"/>
              </a:rPr>
              <a:t>]=</a:t>
            </a:r>
            <a:r>
              <a:rPr lang="en-US" sz="2400">
                <a:solidFill>
                  <a:srgbClr val="09885A"/>
                </a:solidFill>
                <a:highlight>
                  <a:srgbClr val="FFFFFE"/>
                </a:highlight>
                <a:latin typeface="Consolas"/>
                <a:ea typeface="Consolas"/>
                <a:cs typeface="Consolas"/>
                <a:sym typeface="Consolas"/>
              </a:rPr>
              <a:t>1</a:t>
            </a:r>
            <a:r>
              <a:rPr lang="en-US" sz="2400">
                <a:highlight>
                  <a:srgbClr val="FFFFFE"/>
                </a:highlight>
                <a:latin typeface="Consolas"/>
                <a:ea typeface="Consolas"/>
                <a:cs typeface="Consolas"/>
                <a:sym typeface="Consolas"/>
              </a:rPr>
              <a:t>;</a:t>
            </a:r>
            <a:endParaRPr sz="2400">
              <a:highlight>
                <a:srgbClr val="FFFFFE"/>
              </a:highlight>
              <a:latin typeface="Consolas"/>
              <a:ea typeface="Consolas"/>
              <a:cs typeface="Consolas"/>
              <a:sym typeface="Consolas"/>
            </a:endParaRPr>
          </a:p>
          <a:p>
            <a:pPr indent="0" lvl="0" marL="0" rtl="0" algn="l">
              <a:lnSpc>
                <a:spcPct val="133333"/>
              </a:lnSpc>
              <a:spcBef>
                <a:spcPts val="0"/>
              </a:spcBef>
              <a:spcAft>
                <a:spcPts val="0"/>
              </a:spcAft>
              <a:buNone/>
            </a:pPr>
            <a:r>
              <a:rPr lang="en-US" sz="2400">
                <a:highlight>
                  <a:srgbClr val="FFFFFE"/>
                </a:highlight>
                <a:latin typeface="Consolas"/>
                <a:ea typeface="Consolas"/>
                <a:cs typeface="Consolas"/>
                <a:sym typeface="Consolas"/>
              </a:rPr>
              <a:t>   my2d[</a:t>
            </a:r>
            <a:r>
              <a:rPr lang="en-US" sz="2400">
                <a:solidFill>
                  <a:srgbClr val="09885A"/>
                </a:solidFill>
                <a:highlight>
                  <a:srgbClr val="FFFFFE"/>
                </a:highlight>
                <a:latin typeface="Consolas"/>
                <a:ea typeface="Consolas"/>
                <a:cs typeface="Consolas"/>
                <a:sym typeface="Consolas"/>
              </a:rPr>
              <a:t>2</a:t>
            </a:r>
            <a:r>
              <a:rPr lang="en-US" sz="2400">
                <a:highlight>
                  <a:srgbClr val="FFFFFE"/>
                </a:highlight>
                <a:latin typeface="Consolas"/>
                <a:ea typeface="Consolas"/>
                <a:cs typeface="Consolas"/>
                <a:sym typeface="Consolas"/>
              </a:rPr>
              <a:t>,</a:t>
            </a:r>
            <a:r>
              <a:rPr lang="en-US" sz="2400">
                <a:solidFill>
                  <a:srgbClr val="09885A"/>
                </a:solidFill>
                <a:highlight>
                  <a:srgbClr val="FFFFFE"/>
                </a:highlight>
                <a:latin typeface="Consolas"/>
                <a:ea typeface="Consolas"/>
                <a:cs typeface="Consolas"/>
                <a:sym typeface="Consolas"/>
              </a:rPr>
              <a:t>3</a:t>
            </a:r>
            <a:r>
              <a:rPr lang="en-US" sz="2400">
                <a:highlight>
                  <a:srgbClr val="FFFFFE"/>
                </a:highlight>
                <a:latin typeface="Consolas"/>
                <a:ea typeface="Consolas"/>
                <a:cs typeface="Consolas"/>
                <a:sym typeface="Consolas"/>
              </a:rPr>
              <a:t>]=</a:t>
            </a:r>
            <a:r>
              <a:rPr lang="en-US" sz="2400">
                <a:solidFill>
                  <a:srgbClr val="09885A"/>
                </a:solidFill>
                <a:highlight>
                  <a:srgbClr val="FFFFFE"/>
                </a:highlight>
                <a:latin typeface="Consolas"/>
                <a:ea typeface="Consolas"/>
                <a:cs typeface="Consolas"/>
                <a:sym typeface="Consolas"/>
              </a:rPr>
              <a:t>5</a:t>
            </a:r>
            <a:r>
              <a:rPr lang="en-US" sz="2400">
                <a:highlight>
                  <a:srgbClr val="FFFFFE"/>
                </a:highlight>
                <a:latin typeface="Consolas"/>
                <a:ea typeface="Consolas"/>
                <a:cs typeface="Consolas"/>
                <a:sym typeface="Consolas"/>
              </a:rPr>
              <a:t>;</a:t>
            </a:r>
            <a:endParaRPr sz="2400">
              <a:highlight>
                <a:srgbClr val="FFFFFE"/>
              </a:highlight>
              <a:latin typeface="Consolas"/>
              <a:ea typeface="Consolas"/>
              <a:cs typeface="Consolas"/>
              <a:sym typeface="Consolas"/>
            </a:endParaRPr>
          </a:p>
          <a:p>
            <a:pPr indent="0" lvl="0" marL="0" rtl="0" algn="l">
              <a:lnSpc>
                <a:spcPct val="133333"/>
              </a:lnSpc>
              <a:spcBef>
                <a:spcPts val="0"/>
              </a:spcBef>
              <a:spcAft>
                <a:spcPts val="0"/>
              </a:spcAft>
              <a:buNone/>
            </a:pPr>
            <a:r>
              <a:rPr lang="en-US" sz="2400">
                <a:highlight>
                  <a:srgbClr val="FFFFFE"/>
                </a:highlight>
                <a:latin typeface="Consolas"/>
                <a:ea typeface="Consolas"/>
                <a:cs typeface="Consolas"/>
                <a:sym typeface="Consolas"/>
              </a:rPr>
              <a:t>   Console.WriteLine (</a:t>
            </a:r>
            <a:r>
              <a:rPr lang="en-US" sz="2400">
                <a:solidFill>
                  <a:srgbClr val="A31515"/>
                </a:solidFill>
                <a:highlight>
                  <a:srgbClr val="FFFFFE"/>
                </a:highlight>
                <a:latin typeface="Consolas"/>
                <a:ea typeface="Consolas"/>
                <a:cs typeface="Consolas"/>
                <a:sym typeface="Consolas"/>
              </a:rPr>
              <a:t>"First Cell: "</a:t>
            </a:r>
            <a:r>
              <a:rPr lang="en-US" sz="2400">
                <a:highlight>
                  <a:srgbClr val="FFFFFE"/>
                </a:highlight>
                <a:latin typeface="Consolas"/>
                <a:ea typeface="Consolas"/>
                <a:cs typeface="Consolas"/>
                <a:sym typeface="Consolas"/>
              </a:rPr>
              <a:t>+my2d[</a:t>
            </a:r>
            <a:r>
              <a:rPr lang="en-US" sz="2400">
                <a:solidFill>
                  <a:srgbClr val="09885A"/>
                </a:solidFill>
                <a:highlight>
                  <a:srgbClr val="FFFFFE"/>
                </a:highlight>
                <a:latin typeface="Consolas"/>
                <a:ea typeface="Consolas"/>
                <a:cs typeface="Consolas"/>
                <a:sym typeface="Consolas"/>
              </a:rPr>
              <a:t>0</a:t>
            </a:r>
            <a:r>
              <a:rPr lang="en-US" sz="2400">
                <a:highlight>
                  <a:srgbClr val="FFFFFE"/>
                </a:highlight>
                <a:latin typeface="Consolas"/>
                <a:ea typeface="Consolas"/>
                <a:cs typeface="Consolas"/>
                <a:sym typeface="Consolas"/>
              </a:rPr>
              <a:t>,</a:t>
            </a:r>
            <a:r>
              <a:rPr lang="en-US" sz="2400">
                <a:solidFill>
                  <a:srgbClr val="09885A"/>
                </a:solidFill>
                <a:highlight>
                  <a:srgbClr val="FFFFFE"/>
                </a:highlight>
                <a:latin typeface="Consolas"/>
                <a:ea typeface="Consolas"/>
                <a:cs typeface="Consolas"/>
                <a:sym typeface="Consolas"/>
              </a:rPr>
              <a:t>0</a:t>
            </a:r>
            <a:r>
              <a:rPr lang="en-US" sz="2400">
                <a:highlight>
                  <a:srgbClr val="FFFFFE"/>
                </a:highlight>
                <a:latin typeface="Consolas"/>
                <a:ea typeface="Consolas"/>
                <a:cs typeface="Consolas"/>
                <a:sym typeface="Consolas"/>
              </a:rPr>
              <a:t>]);</a:t>
            </a:r>
            <a:endParaRPr sz="2400">
              <a:highlight>
                <a:srgbClr val="FFFFFE"/>
              </a:highlight>
              <a:latin typeface="Consolas"/>
              <a:ea typeface="Consolas"/>
              <a:cs typeface="Consolas"/>
              <a:sym typeface="Consolas"/>
            </a:endParaRPr>
          </a:p>
          <a:p>
            <a:pPr indent="-346710" lvl="0" marL="457200" rtl="0" algn="l">
              <a:lnSpc>
                <a:spcPct val="133333"/>
              </a:lnSpc>
              <a:spcBef>
                <a:spcPts val="0"/>
              </a:spcBef>
              <a:spcAft>
                <a:spcPts val="0"/>
              </a:spcAft>
              <a:buSzPct val="100000"/>
              <a:buFont typeface="Consolas"/>
              <a:buChar char="●"/>
            </a:pPr>
            <a:r>
              <a:rPr lang="en-US" sz="2400">
                <a:highlight>
                  <a:srgbClr val="FFFFFE"/>
                </a:highlight>
                <a:latin typeface="Consolas"/>
                <a:ea typeface="Consolas"/>
                <a:cs typeface="Consolas"/>
                <a:sym typeface="Consolas"/>
              </a:rPr>
              <a:t>In Java you would have said int[][] my2d = …  It’s just a different syntax</a:t>
            </a:r>
            <a:endParaRPr sz="2400">
              <a:highlight>
                <a:srgbClr val="FFFFFE"/>
              </a:highlight>
              <a:latin typeface="Consolas"/>
              <a:ea typeface="Consolas"/>
              <a:cs typeface="Consolas"/>
              <a:sym typeface="Consolas"/>
            </a:endParaRPr>
          </a:p>
          <a:p>
            <a:pPr indent="-341788" lvl="0" marL="457200" rtl="0" algn="l">
              <a:lnSpc>
                <a:spcPct val="90000"/>
              </a:lnSpc>
              <a:spcBef>
                <a:spcPts val="0"/>
              </a:spcBef>
              <a:spcAft>
                <a:spcPts val="0"/>
              </a:spcAft>
              <a:buSzPct val="88461"/>
              <a:buChar char="●"/>
            </a:pPr>
            <a:r>
              <a:rPr lang="en-US"/>
              <a:t>You can have 3D, 4D arrays...just add more commas.</a:t>
            </a:r>
            <a:endParaRPr/>
          </a:p>
        </p:txBody>
      </p:sp>
      <p:pic>
        <p:nvPicPr>
          <p:cNvPr descr="C Sharp Logo" id="82" name="Google Shape;82;p15"/>
          <p:cNvPicPr preferRelativeResize="0"/>
          <p:nvPr/>
        </p:nvPicPr>
        <p:blipFill rotWithShape="1">
          <a:blip r:embed="rId3">
            <a:alphaModFix/>
          </a:blip>
          <a:srcRect b="0" l="0" r="0" t="0"/>
          <a:stretch/>
        </p:blipFill>
        <p:spPr>
          <a:xfrm>
            <a:off x="7817640" y="349331"/>
            <a:ext cx="714375" cy="6858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6"/>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Loops in C#</a:t>
            </a:r>
            <a:endParaRPr/>
          </a:p>
        </p:txBody>
      </p:sp>
      <p:sp>
        <p:nvSpPr>
          <p:cNvPr id="88" name="Google Shape;88;p16"/>
          <p:cNvSpPr txBox="1"/>
          <p:nvPr>
            <p:ph idx="1" type="body"/>
          </p:nvPr>
        </p:nvSpPr>
        <p:spPr>
          <a:xfrm>
            <a:off x="369875" y="705000"/>
            <a:ext cx="8418300" cy="3762000"/>
          </a:xfrm>
          <a:prstGeom prst="rect">
            <a:avLst/>
          </a:prstGeom>
          <a:noFill/>
          <a:ln>
            <a:noFill/>
          </a:ln>
        </p:spPr>
        <p:txBody>
          <a:bodyPr anchorCtr="0" anchor="t" bIns="45700" lIns="91425" spcFirstLastPara="1" rIns="91425" wrap="square" tIns="45700">
            <a:normAutofit fontScale="85000" lnSpcReduction="20000"/>
          </a:bodyPr>
          <a:lstStyle/>
          <a:p>
            <a:pPr indent="-352742" lvl="0" marL="457200" rtl="0" algn="l">
              <a:lnSpc>
                <a:spcPct val="90000"/>
              </a:lnSpc>
              <a:spcBef>
                <a:spcPts val="0"/>
              </a:spcBef>
              <a:spcAft>
                <a:spcPts val="0"/>
              </a:spcAft>
              <a:buSzPct val="82142"/>
              <a:buChar char="●"/>
            </a:pPr>
            <a:r>
              <a:rPr lang="en-US" sz="2800"/>
              <a:t>while, do..while, and for loops work the same in C# as they do in Java.</a:t>
            </a:r>
            <a:endParaRPr/>
          </a:p>
          <a:p>
            <a:pPr indent="-352742" lvl="0" marL="457200" rtl="0" algn="l">
              <a:lnSpc>
                <a:spcPct val="90000"/>
              </a:lnSpc>
              <a:spcBef>
                <a:spcPts val="0"/>
              </a:spcBef>
              <a:spcAft>
                <a:spcPts val="0"/>
              </a:spcAft>
              <a:buSzPct val="88461"/>
              <a:buChar char="●"/>
            </a:pPr>
            <a:r>
              <a:rPr lang="en-US"/>
              <a:t>foreach loops are a little different.  Remember Java:</a:t>
            </a:r>
            <a:endParaRPr/>
          </a:p>
          <a:p>
            <a:pPr indent="0" lvl="0" marL="0" rtl="0" algn="l">
              <a:lnSpc>
                <a:spcPct val="90000"/>
              </a:lnSpc>
              <a:spcBef>
                <a:spcPts val="0"/>
              </a:spcBef>
              <a:spcAft>
                <a:spcPts val="0"/>
              </a:spcAft>
              <a:buNone/>
            </a:pPr>
            <a:r>
              <a:t/>
            </a:r>
            <a:endParaRPr/>
          </a:p>
          <a:p>
            <a:pPr indent="0" lvl="0" marL="0" rtl="0" algn="l">
              <a:lnSpc>
                <a:spcPct val="90000"/>
              </a:lnSpc>
              <a:spcBef>
                <a:spcPts val="0"/>
              </a:spcBef>
              <a:spcAft>
                <a:spcPts val="0"/>
              </a:spcAft>
              <a:buNone/>
            </a:pPr>
            <a:r>
              <a:rPr lang="en-US"/>
              <a:t>for(int num : myArray) { //do stuff }</a:t>
            </a:r>
            <a:endParaRPr/>
          </a:p>
          <a:p>
            <a:pPr indent="0" lvl="0" marL="0" rtl="0" algn="l">
              <a:lnSpc>
                <a:spcPct val="90000"/>
              </a:lnSpc>
              <a:spcBef>
                <a:spcPts val="0"/>
              </a:spcBef>
              <a:spcAft>
                <a:spcPts val="0"/>
              </a:spcAft>
              <a:buNone/>
            </a:pPr>
            <a:r>
              <a:t/>
            </a:r>
            <a:endParaRPr/>
          </a:p>
          <a:p>
            <a:pPr indent="-352742" lvl="0" marL="457200" rtl="0" algn="l">
              <a:lnSpc>
                <a:spcPct val="90000"/>
              </a:lnSpc>
              <a:spcBef>
                <a:spcPts val="0"/>
              </a:spcBef>
              <a:spcAft>
                <a:spcPts val="0"/>
              </a:spcAft>
              <a:buSzPct val="88461"/>
              <a:buChar char="●"/>
            </a:pPr>
            <a:r>
              <a:rPr lang="en-US"/>
              <a:t>In C# you’d say:</a:t>
            </a:r>
            <a:endParaRPr/>
          </a:p>
          <a:p>
            <a:pPr indent="0" lvl="0" marL="0" rtl="0" algn="l">
              <a:lnSpc>
                <a:spcPct val="90000"/>
              </a:lnSpc>
              <a:spcBef>
                <a:spcPts val="0"/>
              </a:spcBef>
              <a:spcAft>
                <a:spcPts val="0"/>
              </a:spcAft>
              <a:buNone/>
            </a:pPr>
            <a:r>
              <a:t/>
            </a:r>
            <a:endParaRPr/>
          </a:p>
          <a:p>
            <a:pPr indent="0" lvl="0" marL="0" rtl="0" algn="l">
              <a:lnSpc>
                <a:spcPct val="90000"/>
              </a:lnSpc>
              <a:spcBef>
                <a:spcPts val="0"/>
              </a:spcBef>
              <a:spcAft>
                <a:spcPts val="0"/>
              </a:spcAft>
              <a:buNone/>
            </a:pPr>
            <a:r>
              <a:rPr lang="en-US"/>
              <a:t>foreach(int num in myArray) { //do stuff }</a:t>
            </a:r>
            <a:endParaRPr/>
          </a:p>
          <a:p>
            <a:pPr indent="0" lvl="0" marL="0" rtl="0" algn="l">
              <a:lnSpc>
                <a:spcPct val="90000"/>
              </a:lnSpc>
              <a:spcBef>
                <a:spcPts val="0"/>
              </a:spcBef>
              <a:spcAft>
                <a:spcPts val="0"/>
              </a:spcAft>
              <a:buNone/>
            </a:pPr>
            <a:r>
              <a:t/>
            </a:r>
            <a:endParaRPr/>
          </a:p>
          <a:p>
            <a:pPr indent="-352742" lvl="0" marL="457200" rtl="0" algn="l">
              <a:lnSpc>
                <a:spcPct val="90000"/>
              </a:lnSpc>
              <a:spcBef>
                <a:spcPts val="0"/>
              </a:spcBef>
              <a:spcAft>
                <a:spcPts val="0"/>
              </a:spcAft>
              <a:buSzPct val="88461"/>
              <a:buChar char="●"/>
            </a:pPr>
            <a:r>
              <a:rPr lang="en-US"/>
              <a:t>Note foreach instead of for, and in instead of :.  </a:t>
            </a:r>
            <a:endParaRPr/>
          </a:p>
          <a:p>
            <a:pPr indent="-352742" lvl="0" marL="457200" rtl="0" algn="l">
              <a:lnSpc>
                <a:spcPct val="90000"/>
              </a:lnSpc>
              <a:spcBef>
                <a:spcPts val="0"/>
              </a:spcBef>
              <a:spcAft>
                <a:spcPts val="0"/>
              </a:spcAft>
              <a:buSzPct val="88461"/>
              <a:buChar char="●"/>
            </a:pPr>
            <a:r>
              <a:rPr lang="en-US"/>
              <a:t>Honestly, the C# code reads better and is cleaner than overloading the </a:t>
            </a:r>
            <a:r>
              <a:rPr i="1" lang="en-US"/>
              <a:t>for </a:t>
            </a:r>
            <a:r>
              <a:rPr lang="en-US"/>
              <a:t>keyword.</a:t>
            </a:r>
            <a:endParaRPr/>
          </a:p>
          <a:p>
            <a:pPr indent="-171450" lvl="0" marL="171450" rtl="0" algn="l">
              <a:lnSpc>
                <a:spcPct val="90000"/>
              </a:lnSpc>
              <a:spcBef>
                <a:spcPts val="750"/>
              </a:spcBef>
              <a:spcAft>
                <a:spcPts val="0"/>
              </a:spcAft>
              <a:buClr>
                <a:schemeClr val="dk1"/>
              </a:buClr>
              <a:buSzPct val="85714"/>
              <a:buFont typeface="Arial"/>
              <a:buNone/>
            </a:pPr>
            <a:r>
              <a:t/>
            </a:r>
            <a:endParaRPr sz="2800">
              <a:solidFill>
                <a:schemeClr val="dk1"/>
              </a:solidFill>
              <a:latin typeface="Courier"/>
              <a:ea typeface="Courier"/>
              <a:cs typeface="Courier"/>
              <a:sym typeface="Courie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7"/>
          <p:cNvSpPr txBox="1"/>
          <p:nvPr>
            <p:ph type="title"/>
          </p:nvPr>
        </p:nvSpPr>
        <p:spPr>
          <a:xfrm>
            <a:off x="369875" y="286275"/>
            <a:ext cx="8418300" cy="57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ArrayLists in C#</a:t>
            </a:r>
            <a:endParaRPr/>
          </a:p>
        </p:txBody>
      </p:sp>
      <p:sp>
        <p:nvSpPr>
          <p:cNvPr id="95" name="Google Shape;95;p17"/>
          <p:cNvSpPr txBox="1"/>
          <p:nvPr>
            <p:ph idx="1" type="body"/>
          </p:nvPr>
        </p:nvSpPr>
        <p:spPr>
          <a:xfrm>
            <a:off x="369875" y="940000"/>
            <a:ext cx="8418300" cy="3621000"/>
          </a:xfrm>
          <a:prstGeom prst="rect">
            <a:avLst/>
          </a:prstGeom>
        </p:spPr>
        <p:txBody>
          <a:bodyPr anchorCtr="0" anchor="t" bIns="45700" lIns="91425" spcFirstLastPara="1" rIns="91425" wrap="square" tIns="45700">
            <a:normAutofit fontScale="85000" lnSpcReduction="20000"/>
          </a:bodyPr>
          <a:lstStyle/>
          <a:p>
            <a:pPr indent="-352742" lvl="0" marL="457200" rtl="0" algn="l">
              <a:spcBef>
                <a:spcPts val="750"/>
              </a:spcBef>
              <a:spcAft>
                <a:spcPts val="0"/>
              </a:spcAft>
              <a:buSzPct val="88461"/>
              <a:buChar char="●"/>
            </a:pPr>
            <a:r>
              <a:rPr lang="en-US"/>
              <a:t>Instead of ArrayList, in C# you’ll use List.  They work the same as ArrayLists in Java</a:t>
            </a:r>
            <a:br>
              <a:rPr lang="en-US"/>
            </a:br>
            <a:endParaRPr/>
          </a:p>
          <a:p>
            <a:pPr indent="0" lvl="0" marL="0" rtl="0" algn="l">
              <a:spcBef>
                <a:spcPts val="750"/>
              </a:spcBef>
              <a:spcAft>
                <a:spcPts val="0"/>
              </a:spcAft>
              <a:buNone/>
            </a:pPr>
            <a:r>
              <a:rPr lang="en-US"/>
              <a:t>using System.Collections.Generic</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List&lt;string&gt; myStr = new List&lt;string&gt;();</a:t>
            </a:r>
            <a:endParaRPr/>
          </a:p>
          <a:p>
            <a:pPr indent="0" lvl="0" marL="0" rtl="0" algn="l">
              <a:spcBef>
                <a:spcPts val="750"/>
              </a:spcBef>
              <a:spcAft>
                <a:spcPts val="0"/>
              </a:spcAft>
              <a:buNone/>
            </a:pPr>
            <a:r>
              <a:rPr lang="en-US"/>
              <a:t>List&lt;int&gt; myNum = new List&lt;int&gt;();</a:t>
            </a:r>
            <a:endParaRPr/>
          </a:p>
          <a:p>
            <a:pPr indent="0" lvl="0" marL="0" rtl="0" algn="l">
              <a:spcBef>
                <a:spcPts val="750"/>
              </a:spcBef>
              <a:spcAft>
                <a:spcPts val="0"/>
              </a:spcAft>
              <a:buNone/>
            </a:pPr>
            <a:r>
              <a:t/>
            </a:r>
            <a:endParaRPr/>
          </a:p>
          <a:p>
            <a:pPr indent="0" lvl="0" marL="0" rtl="0" algn="l">
              <a:spcBef>
                <a:spcPts val="750"/>
              </a:spcBef>
              <a:spcAft>
                <a:spcPts val="0"/>
              </a:spcAft>
              <a:buNone/>
            </a:pPr>
            <a:r>
              <a:rPr b="1" lang="en-US"/>
              <a:t>Notes</a:t>
            </a:r>
            <a:r>
              <a:rPr lang="en-US"/>
              <a:t>:</a:t>
            </a:r>
            <a:endParaRPr/>
          </a:p>
          <a:p>
            <a:pPr indent="-352742" lvl="0" marL="457200" rtl="0" algn="l">
              <a:spcBef>
                <a:spcPts val="750"/>
              </a:spcBef>
              <a:spcAft>
                <a:spcPts val="0"/>
              </a:spcAft>
              <a:buSzPct val="88461"/>
              <a:buChar char="●"/>
            </a:pPr>
            <a:r>
              <a:rPr lang="en-US"/>
              <a:t>You specify the type you will store in the List in &lt;&gt;’s</a:t>
            </a:r>
            <a:endParaRPr/>
          </a:p>
          <a:p>
            <a:pPr indent="-352742" lvl="0" marL="457200" rtl="0" algn="l">
              <a:spcBef>
                <a:spcPts val="0"/>
              </a:spcBef>
              <a:spcAft>
                <a:spcPts val="0"/>
              </a:spcAft>
              <a:buSzPct val="88461"/>
              <a:buChar char="●"/>
            </a:pPr>
            <a:r>
              <a:rPr lang="en-US"/>
              <a:t>Lists can be made of primitive types or Objects</a:t>
            </a:r>
            <a:endParaRPr/>
          </a:p>
          <a:p>
            <a:pPr indent="-352742" lvl="0" marL="457200" rtl="0" algn="l">
              <a:spcBef>
                <a:spcPts val="0"/>
              </a:spcBef>
              <a:spcAft>
                <a:spcPts val="0"/>
              </a:spcAft>
              <a:buSzPct val="88461"/>
              <a:buChar char="●"/>
            </a:pPr>
            <a:r>
              <a:rPr lang="en-US"/>
              <a:t>Initial capacity is 16</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C# Lists Methods</a:t>
            </a:r>
            <a:endParaRPr/>
          </a:p>
        </p:txBody>
      </p:sp>
      <p:sp>
        <p:nvSpPr>
          <p:cNvPr id="102" name="Google Shape;102;p18"/>
          <p:cNvSpPr txBox="1"/>
          <p:nvPr>
            <p:ph idx="1" type="body"/>
          </p:nvPr>
        </p:nvSpPr>
        <p:spPr>
          <a:xfrm>
            <a:off x="369875" y="705000"/>
            <a:ext cx="8418300" cy="3891300"/>
          </a:xfrm>
          <a:prstGeom prst="rect">
            <a:avLst/>
          </a:prstGeom>
        </p:spPr>
        <p:txBody>
          <a:bodyPr anchorCtr="0" anchor="t" bIns="45700" lIns="91425" spcFirstLastPara="1" rIns="91425" wrap="square" tIns="45700">
            <a:noAutofit/>
          </a:bodyPr>
          <a:lstStyle/>
          <a:p>
            <a:pPr indent="-349885" lvl="0" marL="457200" rtl="0" algn="l">
              <a:lnSpc>
                <a:spcPct val="80000"/>
              </a:lnSpc>
              <a:spcBef>
                <a:spcPts val="750"/>
              </a:spcBef>
              <a:spcAft>
                <a:spcPts val="0"/>
              </a:spcAft>
              <a:buSzPts val="1910"/>
              <a:buChar char="●"/>
            </a:pPr>
            <a:r>
              <a:rPr lang="en-US" sz="1910"/>
              <a:t>You access a cell like an array:</a:t>
            </a:r>
            <a:endParaRPr sz="1910"/>
          </a:p>
          <a:p>
            <a:pPr indent="0" lvl="0" marL="914400" rtl="0" algn="l">
              <a:lnSpc>
                <a:spcPct val="80000"/>
              </a:lnSpc>
              <a:spcBef>
                <a:spcPts val="750"/>
              </a:spcBef>
              <a:spcAft>
                <a:spcPts val="0"/>
              </a:spcAft>
              <a:buSzPts val="770"/>
              <a:buNone/>
            </a:pPr>
            <a:r>
              <a:rPr lang="en-US" sz="1910"/>
              <a:t>myNum[2]; //no more .get()</a:t>
            </a:r>
            <a:endParaRPr sz="1910"/>
          </a:p>
          <a:p>
            <a:pPr indent="-349885" lvl="0" marL="457200" rtl="0" algn="l">
              <a:lnSpc>
                <a:spcPct val="80000"/>
              </a:lnSpc>
              <a:spcBef>
                <a:spcPts val="750"/>
              </a:spcBef>
              <a:spcAft>
                <a:spcPts val="0"/>
              </a:spcAft>
              <a:buSzPts val="1910"/>
              <a:buChar char="●"/>
            </a:pPr>
            <a:r>
              <a:rPr lang="en-US" sz="1910"/>
              <a:t>Has methods such as:</a:t>
            </a:r>
            <a:endParaRPr sz="1910"/>
          </a:p>
          <a:p>
            <a:pPr indent="-349885" lvl="1" marL="914400" rtl="0" algn="l">
              <a:lnSpc>
                <a:spcPct val="80000"/>
              </a:lnSpc>
              <a:spcBef>
                <a:spcPts val="0"/>
              </a:spcBef>
              <a:spcAft>
                <a:spcPts val="0"/>
              </a:spcAft>
              <a:buSzPts val="1910"/>
              <a:buChar char="○"/>
            </a:pPr>
            <a:r>
              <a:rPr lang="en-US" sz="1910"/>
              <a:t>.Add()</a:t>
            </a:r>
            <a:endParaRPr sz="1910"/>
          </a:p>
          <a:p>
            <a:pPr indent="-349885" lvl="1" marL="914400" rtl="0" algn="l">
              <a:lnSpc>
                <a:spcPct val="80000"/>
              </a:lnSpc>
              <a:spcBef>
                <a:spcPts val="0"/>
              </a:spcBef>
              <a:spcAft>
                <a:spcPts val="0"/>
              </a:spcAft>
              <a:buSzPts val="1910"/>
              <a:buChar char="○"/>
            </a:pPr>
            <a:r>
              <a:rPr lang="en-US" sz="1910"/>
              <a:t>.RemoveAt(index to remove)</a:t>
            </a:r>
            <a:endParaRPr sz="1910"/>
          </a:p>
          <a:p>
            <a:pPr indent="-349885" lvl="1" marL="914400" rtl="0" algn="l">
              <a:lnSpc>
                <a:spcPct val="80000"/>
              </a:lnSpc>
              <a:spcBef>
                <a:spcPts val="0"/>
              </a:spcBef>
              <a:spcAft>
                <a:spcPts val="0"/>
              </a:spcAft>
              <a:buSzPts val="1910"/>
              <a:buChar char="○"/>
            </a:pPr>
            <a:r>
              <a:rPr lang="en-US" sz="1910"/>
              <a:t>.Remove(object to remove)</a:t>
            </a:r>
            <a:endParaRPr sz="1910"/>
          </a:p>
          <a:p>
            <a:pPr indent="-349885" lvl="1" marL="914400" rtl="0" algn="l">
              <a:lnSpc>
                <a:spcPct val="80000"/>
              </a:lnSpc>
              <a:spcBef>
                <a:spcPts val="0"/>
              </a:spcBef>
              <a:spcAft>
                <a:spcPts val="0"/>
              </a:spcAft>
              <a:buSzPts val="1910"/>
              <a:buChar char="○"/>
            </a:pPr>
            <a:r>
              <a:rPr lang="en-US" sz="1910"/>
              <a:t>.Clear() //clears the List</a:t>
            </a:r>
            <a:endParaRPr sz="1910"/>
          </a:p>
          <a:p>
            <a:pPr indent="-349885" lvl="1" marL="914400" rtl="0" algn="l">
              <a:lnSpc>
                <a:spcPct val="80000"/>
              </a:lnSpc>
              <a:spcBef>
                <a:spcPts val="0"/>
              </a:spcBef>
              <a:spcAft>
                <a:spcPts val="0"/>
              </a:spcAft>
              <a:buSzPts val="1910"/>
              <a:buChar char="○"/>
            </a:pPr>
            <a:r>
              <a:rPr lang="en-US" sz="1910"/>
              <a:t>.Contains() //Searches if an item is in the list</a:t>
            </a:r>
            <a:endParaRPr sz="1910"/>
          </a:p>
          <a:p>
            <a:pPr indent="-349885" lvl="1" marL="914400" rtl="0" algn="l">
              <a:lnSpc>
                <a:spcPct val="80000"/>
              </a:lnSpc>
              <a:spcBef>
                <a:spcPts val="0"/>
              </a:spcBef>
              <a:spcAft>
                <a:spcPts val="0"/>
              </a:spcAft>
              <a:buSzPts val="1910"/>
              <a:buChar char="○"/>
            </a:pPr>
            <a:r>
              <a:rPr lang="en-US" sz="1910"/>
              <a:t>.FindIndex() //Returns the position of an item</a:t>
            </a:r>
            <a:endParaRPr sz="1910"/>
          </a:p>
          <a:p>
            <a:pPr indent="-349885" lvl="1" marL="914400" rtl="0" algn="l">
              <a:lnSpc>
                <a:spcPct val="80000"/>
              </a:lnSpc>
              <a:spcBef>
                <a:spcPts val="0"/>
              </a:spcBef>
              <a:spcAft>
                <a:spcPts val="0"/>
              </a:spcAft>
              <a:buSzPts val="1910"/>
              <a:buChar char="○"/>
            </a:pPr>
            <a:r>
              <a:rPr lang="en-US" sz="1910"/>
              <a:t>.isEmpty() //returns true/false</a:t>
            </a:r>
            <a:endParaRPr sz="1910"/>
          </a:p>
          <a:p>
            <a:pPr indent="-349885" lvl="1" marL="914400" rtl="0" algn="l">
              <a:lnSpc>
                <a:spcPct val="80000"/>
              </a:lnSpc>
              <a:spcBef>
                <a:spcPts val="0"/>
              </a:spcBef>
              <a:spcAft>
                <a:spcPts val="0"/>
              </a:spcAft>
              <a:buSzPts val="1910"/>
              <a:buChar char="○"/>
            </a:pPr>
            <a:r>
              <a:rPr lang="en-US" sz="1910"/>
              <a:t>.Insert(index, new) //adds item at specific index</a:t>
            </a:r>
            <a:endParaRPr sz="1910"/>
          </a:p>
          <a:p>
            <a:pPr indent="-349885" lvl="1" marL="914400" rtl="0" algn="l">
              <a:lnSpc>
                <a:spcPct val="80000"/>
              </a:lnSpc>
              <a:spcBef>
                <a:spcPts val="0"/>
              </a:spcBef>
              <a:spcAft>
                <a:spcPts val="0"/>
              </a:spcAft>
              <a:buSzPts val="1910"/>
              <a:buChar char="○"/>
            </a:pPr>
            <a:r>
              <a:rPr lang="en-US" sz="1910"/>
              <a:t>.Sort() //sorts the List</a:t>
            </a:r>
            <a:endParaRPr sz="1910"/>
          </a:p>
          <a:p>
            <a:pPr indent="-349885" lvl="0" marL="457200" rtl="0" algn="l">
              <a:lnSpc>
                <a:spcPct val="80000"/>
              </a:lnSpc>
              <a:spcBef>
                <a:spcPts val="0"/>
              </a:spcBef>
              <a:spcAft>
                <a:spcPts val="0"/>
              </a:spcAft>
              <a:buSzPts val="1910"/>
              <a:buChar char="●"/>
            </a:pPr>
            <a:r>
              <a:rPr lang="en-US" sz="1910"/>
              <a:t>Has attribute:</a:t>
            </a:r>
            <a:endParaRPr sz="1910"/>
          </a:p>
          <a:p>
            <a:pPr indent="-349885" lvl="1" marL="914400" rtl="0" algn="l">
              <a:lnSpc>
                <a:spcPct val="80000"/>
              </a:lnSpc>
              <a:spcBef>
                <a:spcPts val="0"/>
              </a:spcBef>
              <a:spcAft>
                <a:spcPts val="0"/>
              </a:spcAft>
              <a:buSzPts val="1910"/>
              <a:buChar char="○"/>
            </a:pPr>
            <a:r>
              <a:rPr lang="en-US" sz="1910"/>
              <a:t>.Count //How many items are in the List</a:t>
            </a:r>
            <a:endParaRPr sz="1910"/>
          </a:p>
          <a:p>
            <a:pPr indent="-349885" lvl="0" marL="457200" rtl="0" algn="l">
              <a:lnSpc>
                <a:spcPct val="80000"/>
              </a:lnSpc>
              <a:spcBef>
                <a:spcPts val="0"/>
              </a:spcBef>
              <a:spcAft>
                <a:spcPts val="0"/>
              </a:spcAft>
              <a:buSzPts val="1910"/>
              <a:buChar char="●"/>
            </a:pPr>
            <a:r>
              <a:rPr lang="en-US" sz="1910"/>
              <a:t>Start of with capacity of 16 grows as it’s needed.</a:t>
            </a:r>
            <a:endParaRPr sz="191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9"/>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4000"/>
              <a:t>ArrayLists vs List C#</a:t>
            </a:r>
            <a:endParaRPr/>
          </a:p>
        </p:txBody>
      </p:sp>
      <p:sp>
        <p:nvSpPr>
          <p:cNvPr id="109" name="Google Shape;109;p19"/>
          <p:cNvSpPr txBox="1"/>
          <p:nvPr>
            <p:ph idx="1" type="body"/>
          </p:nvPr>
        </p:nvSpPr>
        <p:spPr>
          <a:xfrm>
            <a:off x="369875" y="705000"/>
            <a:ext cx="8418300" cy="3867900"/>
          </a:xfrm>
          <a:prstGeom prst="rect">
            <a:avLst/>
          </a:prstGeom>
          <a:noFill/>
          <a:ln>
            <a:noFill/>
          </a:ln>
        </p:spPr>
        <p:txBody>
          <a:bodyPr anchorCtr="0" anchor="t" bIns="45700" lIns="91425" spcFirstLastPara="1" rIns="91425" wrap="square" tIns="45700">
            <a:normAutofit/>
          </a:bodyPr>
          <a:lstStyle/>
          <a:p>
            <a:pPr indent="-349250" lvl="0" marL="457200" rtl="0" algn="l">
              <a:lnSpc>
                <a:spcPct val="100000"/>
              </a:lnSpc>
              <a:spcBef>
                <a:spcPts val="0"/>
              </a:spcBef>
              <a:spcAft>
                <a:spcPts val="0"/>
              </a:spcAft>
              <a:buSzPts val="1900"/>
              <a:buChar char="•"/>
            </a:pPr>
            <a:r>
              <a:rPr lang="en-US" sz="1900"/>
              <a:t>Lists in C# more closely resemble ArrayLists in Java.</a:t>
            </a:r>
            <a:endParaRPr sz="1900"/>
          </a:p>
          <a:p>
            <a:pPr indent="-349250" lvl="1" marL="914400" rtl="0" algn="l">
              <a:lnSpc>
                <a:spcPct val="100000"/>
              </a:lnSpc>
              <a:spcBef>
                <a:spcPts val="0"/>
              </a:spcBef>
              <a:spcAft>
                <a:spcPts val="0"/>
              </a:spcAft>
              <a:buSzPts val="1900"/>
              <a:buChar char="•"/>
            </a:pPr>
            <a:r>
              <a:rPr lang="en-US" sz="1900"/>
              <a:t>They are of a specific type which you declare when you create them in the &lt;&gt;’s</a:t>
            </a:r>
            <a:endParaRPr sz="1900"/>
          </a:p>
          <a:p>
            <a:pPr indent="-349250" lvl="0" marL="457200" rtl="0" algn="l">
              <a:lnSpc>
                <a:spcPct val="100000"/>
              </a:lnSpc>
              <a:spcBef>
                <a:spcPts val="0"/>
              </a:spcBef>
              <a:spcAft>
                <a:spcPts val="0"/>
              </a:spcAft>
              <a:buSzPts val="1900"/>
              <a:buChar char="•"/>
            </a:pPr>
            <a:r>
              <a:rPr lang="en-US" sz="1900"/>
              <a:t>ArrayLists in C# exist, but can hold any mix of objects, which is handy when you are putting things in, but when you pull them back out, you’ll likely have to cast them to their specific type.</a:t>
            </a:r>
            <a:endParaRPr sz="1900"/>
          </a:p>
          <a:p>
            <a:pPr indent="-349250" lvl="1" marL="914400" rtl="0" algn="l">
              <a:lnSpc>
                <a:spcPct val="100000"/>
              </a:lnSpc>
              <a:spcBef>
                <a:spcPts val="0"/>
              </a:spcBef>
              <a:spcAft>
                <a:spcPts val="0"/>
              </a:spcAft>
              <a:buSzPts val="1900"/>
              <a:buChar char="•"/>
            </a:pPr>
            <a:r>
              <a:rPr lang="en-US" sz="1900"/>
              <a:t>When you get something from an ArrayList in C# it’s of type Object.  You’d then have to say (double)x to cast it to a double.</a:t>
            </a:r>
            <a:endParaRPr sz="1900"/>
          </a:p>
          <a:p>
            <a:pPr indent="-349250" lvl="0" marL="457200" rtl="0" algn="l">
              <a:lnSpc>
                <a:spcPct val="100000"/>
              </a:lnSpc>
              <a:spcBef>
                <a:spcPts val="0"/>
              </a:spcBef>
              <a:spcAft>
                <a:spcPts val="0"/>
              </a:spcAft>
              <a:buSzPts val="1900"/>
              <a:buChar char="•"/>
            </a:pPr>
            <a:r>
              <a:rPr lang="en-US" sz="1900"/>
              <a:t>Generally in this class you’ll use Lists instead of ArrayLists.</a:t>
            </a:r>
            <a:endParaRPr sz="1900"/>
          </a:p>
          <a:p>
            <a:pPr indent="0" lvl="0" marL="0" rtl="0" algn="l">
              <a:lnSpc>
                <a:spcPct val="100000"/>
              </a:lnSpc>
              <a:spcBef>
                <a:spcPts val="750"/>
              </a:spcBef>
              <a:spcAft>
                <a:spcPts val="0"/>
              </a:spcAft>
              <a:buClr>
                <a:schemeClr val="dk1"/>
              </a:buClr>
              <a:buSzPts val="2800"/>
              <a:buNone/>
            </a:pPr>
            <a:r>
              <a:t/>
            </a:r>
            <a:endParaRPr sz="19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List Example</a:t>
            </a:r>
            <a:endParaRPr/>
          </a:p>
        </p:txBody>
      </p:sp>
      <p:sp>
        <p:nvSpPr>
          <p:cNvPr id="115" name="Google Shape;115;p20"/>
          <p:cNvSpPr txBox="1"/>
          <p:nvPr>
            <p:ph idx="1" type="body"/>
          </p:nvPr>
        </p:nvSpPr>
        <p:spPr>
          <a:xfrm>
            <a:off x="369875" y="861950"/>
            <a:ext cx="8418300" cy="42159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70000"/>
              </a:lnSpc>
              <a:spcBef>
                <a:spcPts val="0"/>
              </a:spcBef>
              <a:spcAft>
                <a:spcPts val="0"/>
              </a:spcAft>
              <a:buClr>
                <a:srgbClr val="0000FF"/>
              </a:buClr>
              <a:buSzPts val="1954"/>
              <a:buNone/>
            </a:pPr>
            <a:r>
              <a:rPr lang="en-US" sz="1954">
                <a:solidFill>
                  <a:srgbClr val="0000FF"/>
                </a:solidFill>
                <a:latin typeface="Courier New"/>
                <a:ea typeface="Courier New"/>
                <a:cs typeface="Courier New"/>
                <a:sym typeface="Courier New"/>
              </a:rPr>
              <a:t>using</a:t>
            </a:r>
            <a:r>
              <a:rPr lang="en-US" sz="1954">
                <a:solidFill>
                  <a:srgbClr val="000000"/>
                </a:solidFill>
                <a:latin typeface="Courier New"/>
                <a:ea typeface="Courier New"/>
                <a:cs typeface="Courier New"/>
                <a:sym typeface="Courier New"/>
              </a:rPr>
              <a:t> </a:t>
            </a:r>
            <a:r>
              <a:rPr lang="en-US" sz="1954">
                <a:solidFill>
                  <a:srgbClr val="00006D"/>
                </a:solidFill>
                <a:latin typeface="Courier New"/>
                <a:ea typeface="Courier New"/>
                <a:cs typeface="Courier New"/>
                <a:sym typeface="Courier New"/>
              </a:rPr>
              <a:t>System</a:t>
            </a:r>
            <a:r>
              <a:rPr lang="en-US" sz="1954">
                <a:solidFill>
                  <a:srgbClr val="000000"/>
                </a:solidFill>
                <a:latin typeface="Courier New"/>
                <a:ea typeface="Courier New"/>
                <a:cs typeface="Courier New"/>
                <a:sym typeface="Courier New"/>
              </a:rPr>
              <a:t>;</a:t>
            </a:r>
            <a:endParaRPr sz="1954">
              <a:solidFill>
                <a:srgbClr val="00006D"/>
              </a:solidFill>
              <a:latin typeface="Courier New"/>
              <a:ea typeface="Courier New"/>
              <a:cs typeface="Courier New"/>
              <a:sym typeface="Courier New"/>
            </a:endParaRPr>
          </a:p>
          <a:p>
            <a:pPr indent="0" lvl="0" marL="0" rtl="0" algn="l">
              <a:lnSpc>
                <a:spcPct val="70000"/>
              </a:lnSpc>
              <a:spcBef>
                <a:spcPts val="750"/>
              </a:spcBef>
              <a:spcAft>
                <a:spcPts val="0"/>
              </a:spcAft>
              <a:buClr>
                <a:srgbClr val="0000FF"/>
              </a:buClr>
              <a:buSzPts val="1954"/>
              <a:buNone/>
            </a:pPr>
            <a:r>
              <a:rPr lang="en-US" sz="1954">
                <a:solidFill>
                  <a:srgbClr val="0000FF"/>
                </a:solidFill>
                <a:latin typeface="Courier New"/>
                <a:ea typeface="Courier New"/>
                <a:cs typeface="Courier New"/>
                <a:sym typeface="Courier New"/>
              </a:rPr>
              <a:t>using</a:t>
            </a:r>
            <a:r>
              <a:rPr lang="en-US" sz="1954">
                <a:solidFill>
                  <a:srgbClr val="000000"/>
                </a:solidFill>
                <a:latin typeface="Courier New"/>
                <a:ea typeface="Courier New"/>
                <a:cs typeface="Courier New"/>
                <a:sym typeface="Courier New"/>
              </a:rPr>
              <a:t> </a:t>
            </a:r>
            <a:r>
              <a:rPr lang="en-US" sz="1954">
                <a:solidFill>
                  <a:srgbClr val="00006D"/>
                </a:solidFill>
                <a:latin typeface="Courier New"/>
                <a:ea typeface="Courier New"/>
                <a:cs typeface="Courier New"/>
                <a:sym typeface="Courier New"/>
              </a:rPr>
              <a:t>System</a:t>
            </a:r>
            <a:r>
              <a:rPr lang="en-US" sz="1954">
                <a:solidFill>
                  <a:srgbClr val="000000"/>
                </a:solidFill>
                <a:latin typeface="Courier New"/>
                <a:ea typeface="Courier New"/>
                <a:cs typeface="Courier New"/>
                <a:sym typeface="Courier New"/>
              </a:rPr>
              <a:t>.</a:t>
            </a:r>
            <a:r>
              <a:rPr lang="en-US" sz="1954">
                <a:solidFill>
                  <a:srgbClr val="00006D"/>
                </a:solidFill>
                <a:latin typeface="Courier New"/>
                <a:ea typeface="Courier New"/>
                <a:cs typeface="Courier New"/>
                <a:sym typeface="Courier New"/>
              </a:rPr>
              <a:t>Collections.Generic</a:t>
            </a:r>
            <a:r>
              <a:rPr lang="en-US" sz="1954">
                <a:solidFill>
                  <a:srgbClr val="000000"/>
                </a:solidFill>
                <a:latin typeface="Courier New"/>
                <a:ea typeface="Courier New"/>
                <a:cs typeface="Courier New"/>
                <a:sym typeface="Courier New"/>
              </a:rPr>
              <a:t>;</a:t>
            </a:r>
            <a:endParaRPr sz="1954">
              <a:solidFill>
                <a:srgbClr val="00006D"/>
              </a:solidFill>
              <a:latin typeface="Courier New"/>
              <a:ea typeface="Courier New"/>
              <a:cs typeface="Courier New"/>
              <a:sym typeface="Courier New"/>
            </a:endParaRPr>
          </a:p>
          <a:p>
            <a:pPr indent="0" lvl="0" marL="0" rtl="0" algn="l">
              <a:lnSpc>
                <a:spcPct val="70000"/>
              </a:lnSpc>
              <a:spcBef>
                <a:spcPts val="750"/>
              </a:spcBef>
              <a:spcAft>
                <a:spcPts val="0"/>
              </a:spcAft>
              <a:buClr>
                <a:srgbClr val="000000"/>
              </a:buClr>
              <a:buSzPts val="1954"/>
              <a:buNone/>
            </a:pPr>
            <a:br>
              <a:rPr lang="en-US" sz="1954">
                <a:solidFill>
                  <a:srgbClr val="000000"/>
                </a:solidFill>
                <a:latin typeface="Courier New"/>
                <a:ea typeface="Courier New"/>
                <a:cs typeface="Courier New"/>
                <a:sym typeface="Courier New"/>
              </a:rPr>
            </a:br>
            <a:endParaRPr sz="1954">
              <a:solidFill>
                <a:srgbClr val="000000"/>
              </a:solidFill>
              <a:latin typeface="Courier New"/>
              <a:ea typeface="Courier New"/>
              <a:cs typeface="Courier New"/>
              <a:sym typeface="Courier New"/>
            </a:endParaRPr>
          </a:p>
          <a:p>
            <a:pPr indent="0" lvl="0" marL="0" rtl="0" algn="l">
              <a:lnSpc>
                <a:spcPct val="70000"/>
              </a:lnSpc>
              <a:spcBef>
                <a:spcPts val="750"/>
              </a:spcBef>
              <a:spcAft>
                <a:spcPts val="0"/>
              </a:spcAft>
              <a:buClr>
                <a:srgbClr val="0000FF"/>
              </a:buClr>
              <a:buSzPts val="1954"/>
              <a:buNone/>
            </a:pPr>
            <a:r>
              <a:rPr lang="en-US" sz="1954">
                <a:solidFill>
                  <a:srgbClr val="0000FF"/>
                </a:solidFill>
                <a:latin typeface="Courier New"/>
                <a:ea typeface="Courier New"/>
                <a:cs typeface="Courier New"/>
                <a:sym typeface="Courier New"/>
              </a:rPr>
              <a:t>class</a:t>
            </a:r>
            <a:r>
              <a:rPr lang="en-US" sz="1954">
                <a:solidFill>
                  <a:srgbClr val="000000"/>
                </a:solidFill>
                <a:latin typeface="Courier New"/>
                <a:ea typeface="Courier New"/>
                <a:cs typeface="Courier New"/>
                <a:sym typeface="Courier New"/>
              </a:rPr>
              <a:t> Example {</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a:t>
            </a:r>
            <a:r>
              <a:rPr lang="en-US" sz="1954">
                <a:solidFill>
                  <a:srgbClr val="0000FF"/>
                </a:solidFill>
                <a:latin typeface="Courier New"/>
                <a:ea typeface="Courier New"/>
                <a:cs typeface="Courier New"/>
                <a:sym typeface="Courier New"/>
              </a:rPr>
              <a:t>public</a:t>
            </a:r>
            <a:r>
              <a:rPr lang="en-US" sz="1954">
                <a:solidFill>
                  <a:srgbClr val="000000"/>
                </a:solidFill>
                <a:latin typeface="Courier New"/>
                <a:ea typeface="Courier New"/>
                <a:cs typeface="Courier New"/>
                <a:sym typeface="Courier New"/>
              </a:rPr>
              <a:t> </a:t>
            </a:r>
            <a:r>
              <a:rPr lang="en-US" sz="1954">
                <a:solidFill>
                  <a:srgbClr val="0000FF"/>
                </a:solidFill>
                <a:latin typeface="Courier New"/>
                <a:ea typeface="Courier New"/>
                <a:cs typeface="Courier New"/>
                <a:sym typeface="Courier New"/>
              </a:rPr>
              <a:t>static</a:t>
            </a:r>
            <a:r>
              <a:rPr lang="en-US" sz="1954">
                <a:solidFill>
                  <a:srgbClr val="000000"/>
                </a:solidFill>
                <a:latin typeface="Courier New"/>
                <a:ea typeface="Courier New"/>
                <a:cs typeface="Courier New"/>
                <a:sym typeface="Courier New"/>
              </a:rPr>
              <a:t> </a:t>
            </a:r>
            <a:r>
              <a:rPr lang="en-US" sz="1954">
                <a:solidFill>
                  <a:srgbClr val="0000FF"/>
                </a:solidFill>
                <a:latin typeface="Courier New"/>
                <a:ea typeface="Courier New"/>
                <a:cs typeface="Courier New"/>
                <a:sym typeface="Courier New"/>
              </a:rPr>
              <a:t>void</a:t>
            </a:r>
            <a:r>
              <a:rPr lang="en-US" sz="1954">
                <a:solidFill>
                  <a:srgbClr val="000000"/>
                </a:solidFill>
                <a:latin typeface="Courier New"/>
                <a:ea typeface="Courier New"/>
                <a:cs typeface="Courier New"/>
                <a:sym typeface="Courier New"/>
              </a:rPr>
              <a:t> Main (</a:t>
            </a:r>
            <a:r>
              <a:rPr lang="en-US" sz="1954">
                <a:solidFill>
                  <a:srgbClr val="0000FF"/>
                </a:solidFill>
                <a:latin typeface="Courier New"/>
                <a:ea typeface="Courier New"/>
                <a:cs typeface="Courier New"/>
                <a:sym typeface="Courier New"/>
              </a:rPr>
              <a:t>string</a:t>
            </a:r>
            <a:r>
              <a:rPr lang="en-US" sz="1954">
                <a:solidFill>
                  <a:srgbClr val="000000"/>
                </a:solidFill>
                <a:latin typeface="Courier New"/>
                <a:ea typeface="Courier New"/>
                <a:cs typeface="Courier New"/>
                <a:sym typeface="Courier New"/>
              </a:rPr>
              <a:t>[] args) {</a:t>
            </a:r>
            <a:endParaRPr sz="1954">
              <a:solidFill>
                <a:srgbClr val="0000FF"/>
              </a:solidFill>
              <a:latin typeface="Courier New"/>
              <a:ea typeface="Courier New"/>
              <a:cs typeface="Courier New"/>
              <a:sym typeface="Courier New"/>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List&lt;int&gt; myList = </a:t>
            </a:r>
            <a:r>
              <a:rPr lang="en-US" sz="1954">
                <a:solidFill>
                  <a:srgbClr val="0000FF"/>
                </a:solidFill>
                <a:latin typeface="Courier New"/>
                <a:ea typeface="Courier New"/>
                <a:cs typeface="Courier New"/>
                <a:sym typeface="Courier New"/>
              </a:rPr>
              <a:t>new</a:t>
            </a:r>
            <a:r>
              <a:rPr lang="en-US" sz="1954">
                <a:solidFill>
                  <a:srgbClr val="000000"/>
                </a:solidFill>
                <a:latin typeface="Courier New"/>
                <a:ea typeface="Courier New"/>
                <a:cs typeface="Courier New"/>
                <a:sym typeface="Courier New"/>
              </a:rPr>
              <a:t> List&lt;int&gt;();</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a:t>
            </a:r>
            <a:r>
              <a:rPr lang="en-US" sz="1954">
                <a:solidFill>
                  <a:srgbClr val="0000FF"/>
                </a:solidFill>
                <a:latin typeface="Courier New"/>
                <a:ea typeface="Courier New"/>
                <a:cs typeface="Courier New"/>
                <a:sym typeface="Courier New"/>
              </a:rPr>
              <a:t>for</a:t>
            </a:r>
            <a:r>
              <a:rPr lang="en-US" sz="1954">
                <a:solidFill>
                  <a:srgbClr val="000000"/>
                </a:solidFill>
                <a:latin typeface="Courier New"/>
                <a:ea typeface="Courier New"/>
                <a:cs typeface="Courier New"/>
                <a:sym typeface="Courier New"/>
              </a:rPr>
              <a:t> (</a:t>
            </a:r>
            <a:r>
              <a:rPr lang="en-US" sz="1954">
                <a:solidFill>
                  <a:srgbClr val="0000FF"/>
                </a:solidFill>
                <a:latin typeface="Courier New"/>
                <a:ea typeface="Courier New"/>
                <a:cs typeface="Courier New"/>
                <a:sym typeface="Courier New"/>
              </a:rPr>
              <a:t>int</a:t>
            </a:r>
            <a:r>
              <a:rPr lang="en-US" sz="1954">
                <a:solidFill>
                  <a:srgbClr val="000000"/>
                </a:solidFill>
                <a:latin typeface="Courier New"/>
                <a:ea typeface="Courier New"/>
                <a:cs typeface="Courier New"/>
                <a:sym typeface="Courier New"/>
              </a:rPr>
              <a:t> i = </a:t>
            </a:r>
            <a:r>
              <a:rPr lang="en-US" sz="1954">
                <a:solidFill>
                  <a:srgbClr val="137848"/>
                </a:solidFill>
                <a:latin typeface="Courier New"/>
                <a:ea typeface="Courier New"/>
                <a:cs typeface="Courier New"/>
                <a:sym typeface="Courier New"/>
              </a:rPr>
              <a:t>0</a:t>
            </a:r>
            <a:r>
              <a:rPr lang="en-US" sz="1954">
                <a:solidFill>
                  <a:srgbClr val="000000"/>
                </a:solidFill>
                <a:latin typeface="Courier New"/>
                <a:ea typeface="Courier New"/>
                <a:cs typeface="Courier New"/>
                <a:sym typeface="Courier New"/>
              </a:rPr>
              <a:t>; i &lt; </a:t>
            </a:r>
            <a:r>
              <a:rPr lang="en-US" sz="1954">
                <a:solidFill>
                  <a:srgbClr val="137848"/>
                </a:solidFill>
                <a:latin typeface="Courier New"/>
                <a:ea typeface="Courier New"/>
                <a:cs typeface="Courier New"/>
                <a:sym typeface="Courier New"/>
              </a:rPr>
              <a:t>5</a:t>
            </a:r>
            <a:r>
              <a:rPr lang="en-US" sz="1954">
                <a:solidFill>
                  <a:srgbClr val="000000"/>
                </a:solidFill>
                <a:latin typeface="Courier New"/>
                <a:ea typeface="Courier New"/>
                <a:cs typeface="Courier New"/>
                <a:sym typeface="Courier New"/>
              </a:rPr>
              <a:t>; i++) {</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myList.Add(i);</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a:t>
            </a:r>
            <a:r>
              <a:rPr lang="en-US" sz="1954">
                <a:solidFill>
                  <a:srgbClr val="0000FF"/>
                </a:solidFill>
                <a:latin typeface="Courier New"/>
                <a:ea typeface="Courier New"/>
                <a:cs typeface="Courier New"/>
                <a:sym typeface="Courier New"/>
              </a:rPr>
              <a:t>foreach</a:t>
            </a:r>
            <a:r>
              <a:rPr lang="en-US" sz="1954">
                <a:solidFill>
                  <a:srgbClr val="000000"/>
                </a:solidFill>
                <a:latin typeface="Courier New"/>
                <a:ea typeface="Courier New"/>
                <a:cs typeface="Courier New"/>
                <a:sym typeface="Courier New"/>
              </a:rPr>
              <a:t> (</a:t>
            </a:r>
            <a:r>
              <a:rPr lang="en-US" sz="1954">
                <a:solidFill>
                  <a:srgbClr val="0000FF"/>
                </a:solidFill>
                <a:latin typeface="Courier New"/>
                <a:ea typeface="Courier New"/>
                <a:cs typeface="Courier New"/>
                <a:sym typeface="Courier New"/>
              </a:rPr>
              <a:t>int</a:t>
            </a:r>
            <a:r>
              <a:rPr lang="en-US" sz="1954">
                <a:solidFill>
                  <a:srgbClr val="000000"/>
                </a:solidFill>
                <a:latin typeface="Courier New"/>
                <a:ea typeface="Courier New"/>
                <a:cs typeface="Courier New"/>
                <a:sym typeface="Courier New"/>
              </a:rPr>
              <a:t> x </a:t>
            </a:r>
            <a:r>
              <a:rPr lang="en-US" sz="1954">
                <a:solidFill>
                  <a:srgbClr val="0000FF"/>
                </a:solidFill>
                <a:latin typeface="Courier New"/>
                <a:ea typeface="Courier New"/>
                <a:cs typeface="Courier New"/>
                <a:sym typeface="Courier New"/>
              </a:rPr>
              <a:t>in</a:t>
            </a:r>
            <a:r>
              <a:rPr lang="en-US" sz="1954">
                <a:solidFill>
                  <a:srgbClr val="000000"/>
                </a:solidFill>
                <a:latin typeface="Courier New"/>
                <a:ea typeface="Courier New"/>
                <a:cs typeface="Courier New"/>
                <a:sym typeface="Courier New"/>
              </a:rPr>
              <a:t> myList) {</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Console.WriteLine (x);</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  }</a:t>
            </a:r>
            <a:endParaRPr/>
          </a:p>
          <a:p>
            <a:pPr indent="0" lvl="0" marL="0" rtl="0" algn="l">
              <a:lnSpc>
                <a:spcPct val="70000"/>
              </a:lnSpc>
              <a:spcBef>
                <a:spcPts val="750"/>
              </a:spcBef>
              <a:spcAft>
                <a:spcPts val="0"/>
              </a:spcAft>
              <a:buClr>
                <a:srgbClr val="000000"/>
              </a:buClr>
              <a:buSzPts val="1954"/>
              <a:buNone/>
            </a:pPr>
            <a:r>
              <a:rPr lang="en-US" sz="1954">
                <a:solidFill>
                  <a:srgbClr val="000000"/>
                </a:solidFill>
                <a:latin typeface="Courier New"/>
                <a:ea typeface="Courier New"/>
                <a:cs typeface="Courier New"/>
                <a:sym typeface="Courier New"/>
              </a:rPr>
              <a:t>}</a:t>
            </a:r>
            <a:br>
              <a:rPr lang="en-US" sz="1785">
                <a:solidFill>
                  <a:srgbClr val="000000"/>
                </a:solidFill>
                <a:latin typeface="Courier New"/>
                <a:ea typeface="Courier New"/>
                <a:cs typeface="Courier New"/>
                <a:sym typeface="Courier New"/>
              </a:rPr>
            </a:br>
            <a:endParaRPr sz="1785">
              <a:solidFill>
                <a:srgbClr val="000000"/>
              </a:solidFill>
              <a:latin typeface="Courier New"/>
              <a:ea typeface="Courier New"/>
              <a:cs typeface="Courier New"/>
              <a:sym typeface="Courier New"/>
            </a:endParaRPr>
          </a:p>
          <a:p>
            <a:pPr indent="0" lvl="0" marL="0" rtl="0" algn="l">
              <a:lnSpc>
                <a:spcPct val="70000"/>
              </a:lnSpc>
              <a:spcBef>
                <a:spcPts val="750"/>
              </a:spcBef>
              <a:spcAft>
                <a:spcPts val="0"/>
              </a:spcAft>
              <a:buClr>
                <a:schemeClr val="dk1"/>
              </a:buClr>
              <a:buSzPts val="1785"/>
              <a:buNone/>
            </a:pPr>
            <a:r>
              <a:t/>
            </a:r>
            <a:endParaRPr sz="1785">
              <a:latin typeface="Courier New"/>
              <a:ea typeface="Courier New"/>
              <a:cs typeface="Courier New"/>
              <a:sym typeface="Courier New"/>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Methods in C#</a:t>
            </a:r>
            <a:endParaRPr/>
          </a:p>
        </p:txBody>
      </p:sp>
      <p:sp>
        <p:nvSpPr>
          <p:cNvPr id="121" name="Google Shape;121;p21"/>
          <p:cNvSpPr txBox="1"/>
          <p:nvPr>
            <p:ph idx="1" type="body"/>
          </p:nvPr>
        </p:nvSpPr>
        <p:spPr>
          <a:xfrm>
            <a:off x="369875" y="940001"/>
            <a:ext cx="8418300" cy="3761400"/>
          </a:xfrm>
          <a:prstGeom prst="rect">
            <a:avLst/>
          </a:prstGeom>
        </p:spPr>
        <p:txBody>
          <a:bodyPr anchorCtr="0" anchor="t" bIns="45700" lIns="91425" spcFirstLastPara="1" rIns="91425" wrap="square" tIns="45700">
            <a:normAutofit lnSpcReduction="10000"/>
          </a:bodyPr>
          <a:lstStyle/>
          <a:p>
            <a:pPr indent="-374650" lvl="0" marL="457200" rtl="0" algn="l">
              <a:spcBef>
                <a:spcPts val="750"/>
              </a:spcBef>
              <a:spcAft>
                <a:spcPts val="0"/>
              </a:spcAft>
              <a:buSzPts val="2300"/>
              <a:buChar char="●"/>
            </a:pPr>
            <a:r>
              <a:rPr lang="en-US"/>
              <a:t>Work the same as Java:</a:t>
            </a:r>
            <a:endParaRPr/>
          </a:p>
          <a:p>
            <a:pPr indent="0" lvl="0" marL="0" rtl="0" algn="l">
              <a:spcBef>
                <a:spcPts val="750"/>
              </a:spcBef>
              <a:spcAft>
                <a:spcPts val="0"/>
              </a:spcAft>
              <a:buNone/>
            </a:pPr>
            <a:r>
              <a:rPr lang="en-US"/>
              <a:t>public static void doStuff(int x) {}</a:t>
            </a:r>
            <a:endParaRPr/>
          </a:p>
          <a:p>
            <a:pPr indent="-374650" lvl="0" marL="457200" rtl="0" algn="l">
              <a:spcBef>
                <a:spcPts val="750"/>
              </a:spcBef>
              <a:spcAft>
                <a:spcPts val="0"/>
              </a:spcAft>
              <a:buSzPts val="2300"/>
              <a:buChar char="●"/>
            </a:pPr>
            <a:r>
              <a:rPr lang="en-US"/>
              <a:t>If you call doStuff(a), a will be copied to x since it’s a primitive type.</a:t>
            </a:r>
            <a:endParaRPr/>
          </a:p>
          <a:p>
            <a:pPr indent="0" lvl="0" marL="0" rtl="0" algn="l">
              <a:spcBef>
                <a:spcPts val="750"/>
              </a:spcBef>
              <a:spcAft>
                <a:spcPts val="0"/>
              </a:spcAft>
              <a:buNone/>
            </a:pPr>
            <a:r>
              <a:rPr lang="en-US"/>
              <a:t>public static void doStuff2(Dog y) {}</a:t>
            </a:r>
            <a:endParaRPr/>
          </a:p>
          <a:p>
            <a:pPr indent="-374650" lvl="0" marL="457200" rtl="0" algn="l">
              <a:spcBef>
                <a:spcPts val="750"/>
              </a:spcBef>
              <a:spcAft>
                <a:spcPts val="0"/>
              </a:spcAft>
              <a:buSzPts val="2300"/>
              <a:buChar char="●"/>
            </a:pPr>
            <a:r>
              <a:rPr lang="en-US"/>
              <a:t>If you call doStuff2(myDog), a reference to myDog will be copied to y.  Any changes doStuff2 makes to Dog y, will affect myDog in the calling method.</a:t>
            </a:r>
            <a:endParaRPr/>
          </a:p>
          <a:p>
            <a:pPr indent="0" lvl="0" marL="0" rtl="0" algn="l">
              <a:spcBef>
                <a:spcPts val="75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2"/>
          <p:cNvSpPr txBox="1"/>
          <p:nvPr>
            <p:ph type="title"/>
          </p:nvPr>
        </p:nvSpPr>
        <p:spPr>
          <a:xfrm>
            <a:off x="277406" y="286275"/>
            <a:ext cx="6313800" cy="43350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a:t>C# specific options...</a:t>
            </a:r>
            <a:endParaRPr b="1"/>
          </a:p>
        </p:txBody>
      </p:sp>
      <p:sp>
        <p:nvSpPr>
          <p:cNvPr id="128" name="Google Shape;128;p22"/>
          <p:cNvSpPr txBox="1"/>
          <p:nvPr>
            <p:ph idx="1" type="body"/>
          </p:nvPr>
        </p:nvSpPr>
        <p:spPr>
          <a:xfrm>
            <a:off x="628650" y="1130644"/>
            <a:ext cx="7302300" cy="3502200"/>
          </a:xfrm>
          <a:prstGeom prst="rect">
            <a:avLst/>
          </a:prstGeom>
          <a:noFill/>
          <a:ln>
            <a:noFill/>
          </a:ln>
        </p:spPr>
        <p:txBody>
          <a:bodyPr anchorCtr="0" anchor="t" bIns="34275" lIns="68575" spcFirstLastPara="1" rIns="68575" wrap="square" tIns="34275">
            <a:normAutofit/>
          </a:bodyPr>
          <a:lstStyle/>
          <a:p>
            <a:pPr indent="-311150" lvl="0" marL="342900" rtl="0" algn="l">
              <a:lnSpc>
                <a:spcPct val="90000"/>
              </a:lnSpc>
              <a:spcBef>
                <a:spcPts val="800"/>
              </a:spcBef>
              <a:spcAft>
                <a:spcPts val="0"/>
              </a:spcAft>
              <a:buSzPts val="2300"/>
              <a:buChar char="●"/>
            </a:pPr>
            <a:r>
              <a:rPr lang="en-US" sz="1800"/>
              <a:t>Keyword </a:t>
            </a:r>
            <a:r>
              <a:rPr lang="en-US" sz="1800">
                <a:solidFill>
                  <a:srgbClr val="0432FF"/>
                </a:solidFill>
                <a:latin typeface="Courier"/>
                <a:ea typeface="Courier"/>
                <a:cs typeface="Courier"/>
                <a:sym typeface="Courier"/>
              </a:rPr>
              <a:t>ref: </a:t>
            </a:r>
            <a:r>
              <a:rPr lang="en-US" sz="1800"/>
              <a:t>Passes a reference to the actual variable.  Use this when you want to pass a value in and have any </a:t>
            </a:r>
            <a:r>
              <a:rPr lang="en-US" sz="1800" u="sng"/>
              <a:t>change to that value</a:t>
            </a:r>
            <a:r>
              <a:rPr lang="en-US" sz="1800"/>
              <a:t> be persistent when the method is complete </a:t>
            </a:r>
            <a:br>
              <a:rPr lang="en-US" sz="1800"/>
            </a:br>
            <a:br>
              <a:rPr lang="en-US" sz="1800"/>
            </a:br>
            <a:endParaRPr sz="1800"/>
          </a:p>
          <a:p>
            <a:pPr indent="-279400" lvl="0" marL="342900" rtl="0" algn="l">
              <a:lnSpc>
                <a:spcPct val="90000"/>
              </a:lnSpc>
              <a:spcBef>
                <a:spcPts val="0"/>
              </a:spcBef>
              <a:spcAft>
                <a:spcPts val="0"/>
              </a:spcAft>
              <a:buSzPts val="1800"/>
              <a:buChar char="●"/>
            </a:pPr>
            <a:r>
              <a:rPr lang="en-US" sz="1800"/>
              <a:t>Keyword </a:t>
            </a:r>
            <a:r>
              <a:rPr lang="en-US" sz="1800">
                <a:solidFill>
                  <a:srgbClr val="0432FF"/>
                </a:solidFill>
                <a:latin typeface="Courier"/>
                <a:ea typeface="Courier"/>
                <a:cs typeface="Courier"/>
                <a:sym typeface="Courier"/>
              </a:rPr>
              <a:t>out</a:t>
            </a:r>
            <a:r>
              <a:rPr lang="en-US" sz="1800"/>
              <a:t>:  Use this when you want the method to </a:t>
            </a:r>
            <a:r>
              <a:rPr lang="en-US" sz="1800" u="sng"/>
              <a:t>initialize a value</a:t>
            </a:r>
            <a:r>
              <a:rPr lang="en-US" sz="1800"/>
              <a:t> and place it for later use in the actual variable (persists when the method is complete) </a:t>
            </a:r>
            <a:endParaRPr/>
          </a:p>
          <a:p>
            <a:pPr indent="0" lvl="0" marL="0" rtl="0" algn="l">
              <a:lnSpc>
                <a:spcPct val="90000"/>
              </a:lnSpc>
              <a:spcBef>
                <a:spcPts val="800"/>
              </a:spcBef>
              <a:spcAft>
                <a:spcPts val="0"/>
              </a:spcAft>
              <a:buNone/>
            </a:pPr>
            <a:r>
              <a:t/>
            </a:r>
            <a:endParaRPr sz="1800"/>
          </a:p>
          <a:p>
            <a:pPr indent="0" lvl="0" marL="0" rtl="0" algn="l">
              <a:lnSpc>
                <a:spcPct val="90000"/>
              </a:lnSpc>
              <a:spcBef>
                <a:spcPts val="800"/>
              </a:spcBef>
              <a:spcAft>
                <a:spcPts val="0"/>
              </a:spcAft>
              <a:buNone/>
            </a:pPr>
            <a:r>
              <a:t/>
            </a:r>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277406" y="286275"/>
            <a:ext cx="6313800" cy="43350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3000"/>
              <a:t>C# new parameter type </a:t>
            </a:r>
            <a:r>
              <a:rPr b="1" lang="en-US" sz="3000">
                <a:solidFill>
                  <a:srgbClr val="0432FF"/>
                </a:solidFill>
              </a:rPr>
              <a:t>ref</a:t>
            </a:r>
            <a:r>
              <a:rPr b="1" lang="en-US" sz="3000"/>
              <a:t> example</a:t>
            </a:r>
            <a:endParaRPr b="1"/>
          </a:p>
        </p:txBody>
      </p:sp>
      <p:sp>
        <p:nvSpPr>
          <p:cNvPr id="134" name="Google Shape;134;p23"/>
          <p:cNvSpPr txBox="1"/>
          <p:nvPr>
            <p:ph idx="1" type="body"/>
          </p:nvPr>
        </p:nvSpPr>
        <p:spPr>
          <a:xfrm>
            <a:off x="393775" y="905049"/>
            <a:ext cx="8082900" cy="3714600"/>
          </a:xfrm>
          <a:prstGeom prst="rect">
            <a:avLst/>
          </a:prstGeom>
          <a:noFill/>
          <a:ln>
            <a:noFill/>
          </a:ln>
        </p:spPr>
        <p:txBody>
          <a:bodyPr anchorCtr="0" anchor="t" bIns="34275" lIns="68575" spcFirstLastPara="1" rIns="68575" wrap="square" tIns="34275">
            <a:normAutofit lnSpcReduction="20000"/>
          </a:bodyPr>
          <a:lstStyle/>
          <a:p>
            <a:pPr indent="0" lvl="0" marL="0" rtl="0" algn="l">
              <a:lnSpc>
                <a:spcPct val="70000"/>
              </a:lnSpc>
              <a:spcBef>
                <a:spcPts val="0"/>
              </a:spcBef>
              <a:spcAft>
                <a:spcPts val="0"/>
              </a:spcAft>
              <a:buClr>
                <a:srgbClr val="0000FF"/>
              </a:buClr>
              <a:buSzPts val="1700"/>
              <a:buNone/>
            </a:pPr>
            <a:r>
              <a:rPr lang="en-US" sz="1700">
                <a:solidFill>
                  <a:srgbClr val="0000FF"/>
                </a:solidFill>
                <a:latin typeface="Arial"/>
                <a:ea typeface="Arial"/>
                <a:cs typeface="Arial"/>
                <a:sym typeface="Arial"/>
              </a:rPr>
              <a:t>static</a:t>
            </a:r>
            <a:r>
              <a:rPr lang="en-US" sz="1700">
                <a:solidFill>
                  <a:srgbClr val="000000"/>
                </a:solidFill>
                <a:latin typeface="Arial"/>
                <a:ea typeface="Arial"/>
                <a:cs typeface="Arial"/>
                <a:sym typeface="Arial"/>
              </a:rPr>
              <a:t> </a:t>
            </a:r>
            <a:r>
              <a:rPr lang="en-US" sz="1700">
                <a:solidFill>
                  <a:srgbClr val="0000FF"/>
                </a:solidFill>
                <a:latin typeface="Arial"/>
                <a:ea typeface="Arial"/>
                <a:cs typeface="Arial"/>
                <a:sym typeface="Arial"/>
              </a:rPr>
              <a:t>void</a:t>
            </a:r>
            <a:r>
              <a:rPr lang="en-US" sz="1700">
                <a:solidFill>
                  <a:srgbClr val="000000"/>
                </a:solidFill>
                <a:latin typeface="Arial"/>
                <a:ea typeface="Arial"/>
                <a:cs typeface="Arial"/>
                <a:sym typeface="Arial"/>
              </a:rPr>
              <a:t> B (</a:t>
            </a:r>
            <a:r>
              <a:rPr lang="en-US" sz="1700">
                <a:solidFill>
                  <a:srgbClr val="0000FF"/>
                </a:solidFill>
                <a:latin typeface="Arial"/>
                <a:ea typeface="Arial"/>
                <a:cs typeface="Arial"/>
                <a:sym typeface="Arial"/>
              </a:rPr>
              <a:t>ref</a:t>
            </a:r>
            <a:r>
              <a:rPr lang="en-US" sz="1700">
                <a:solidFill>
                  <a:srgbClr val="000000"/>
                </a:solidFill>
                <a:latin typeface="Arial"/>
                <a:ea typeface="Arial"/>
                <a:cs typeface="Arial"/>
                <a:sym typeface="Arial"/>
              </a:rPr>
              <a:t> </a:t>
            </a:r>
            <a:r>
              <a:rPr lang="en-US" sz="1700">
                <a:solidFill>
                  <a:srgbClr val="0000FF"/>
                </a:solidFill>
                <a:latin typeface="Arial"/>
                <a:ea typeface="Arial"/>
                <a:cs typeface="Arial"/>
                <a:sym typeface="Arial"/>
              </a:rPr>
              <a:t>int</a:t>
            </a:r>
            <a:r>
              <a:rPr lang="en-US" sz="1700">
                <a:solidFill>
                  <a:srgbClr val="000000"/>
                </a:solidFill>
                <a:latin typeface="Arial"/>
                <a:ea typeface="Arial"/>
                <a:cs typeface="Arial"/>
                <a:sym typeface="Arial"/>
              </a:rPr>
              <a:t> x)</a:t>
            </a:r>
            <a:endParaRPr sz="1700">
              <a:solidFill>
                <a:srgbClr val="AAAAAA"/>
              </a:solidFill>
              <a:latin typeface="Arial"/>
              <a:ea typeface="Arial"/>
              <a:cs typeface="Arial"/>
              <a:sym typeface="Arial"/>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a:t>
            </a:r>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x += </a:t>
            </a:r>
            <a:r>
              <a:rPr lang="en-US" sz="1700">
                <a:solidFill>
                  <a:srgbClr val="09885A"/>
                </a:solidFill>
                <a:latin typeface="Arial"/>
                <a:ea typeface="Arial"/>
                <a:cs typeface="Arial"/>
                <a:sym typeface="Arial"/>
              </a:rPr>
              <a:t>9</a:t>
            </a:r>
            <a:r>
              <a:rPr lang="en-US" sz="1700">
                <a:solidFill>
                  <a:srgbClr val="000000"/>
                </a:solidFill>
                <a:latin typeface="Arial"/>
                <a:ea typeface="Arial"/>
                <a:cs typeface="Arial"/>
                <a:sym typeface="Arial"/>
              </a:rPr>
              <a:t>; </a:t>
            </a:r>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Console.WriteLine (x); </a:t>
            </a:r>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a:t>
            </a:r>
            <a:endParaRPr/>
          </a:p>
          <a:p>
            <a:pPr indent="0" lvl="0" marL="0" rtl="0" algn="l">
              <a:lnSpc>
                <a:spcPct val="70000"/>
              </a:lnSpc>
              <a:spcBef>
                <a:spcPts val="800"/>
              </a:spcBef>
              <a:spcAft>
                <a:spcPts val="0"/>
              </a:spcAft>
              <a:buClr>
                <a:schemeClr val="dk1"/>
              </a:buClr>
              <a:buSzPts val="1700"/>
              <a:buNone/>
            </a:pPr>
            <a:r>
              <a:t/>
            </a:r>
            <a:endParaRPr sz="1700">
              <a:solidFill>
                <a:srgbClr val="000000"/>
              </a:solidFill>
              <a:latin typeface="Arial"/>
              <a:ea typeface="Arial"/>
              <a:cs typeface="Arial"/>
              <a:sym typeface="Arial"/>
            </a:endParaRPr>
          </a:p>
          <a:p>
            <a:pPr indent="0" lvl="0" marL="0" rtl="0" algn="l">
              <a:lnSpc>
                <a:spcPct val="70000"/>
              </a:lnSpc>
              <a:spcBef>
                <a:spcPts val="800"/>
              </a:spcBef>
              <a:spcAft>
                <a:spcPts val="0"/>
              </a:spcAft>
              <a:buClr>
                <a:srgbClr val="0000FF"/>
              </a:buClr>
              <a:buSzPts val="1700"/>
              <a:buNone/>
            </a:pPr>
            <a:r>
              <a:rPr lang="en-US" sz="1700">
                <a:solidFill>
                  <a:srgbClr val="0000FF"/>
                </a:solidFill>
                <a:latin typeface="Arial"/>
                <a:ea typeface="Arial"/>
                <a:cs typeface="Arial"/>
                <a:sym typeface="Arial"/>
              </a:rPr>
              <a:t>public</a:t>
            </a:r>
            <a:r>
              <a:rPr lang="en-US" sz="1700">
                <a:solidFill>
                  <a:srgbClr val="000000"/>
                </a:solidFill>
                <a:latin typeface="Arial"/>
                <a:ea typeface="Arial"/>
                <a:cs typeface="Arial"/>
                <a:sym typeface="Arial"/>
              </a:rPr>
              <a:t> </a:t>
            </a:r>
            <a:r>
              <a:rPr lang="en-US" sz="1700">
                <a:solidFill>
                  <a:srgbClr val="0000FF"/>
                </a:solidFill>
                <a:latin typeface="Arial"/>
                <a:ea typeface="Arial"/>
                <a:cs typeface="Arial"/>
                <a:sym typeface="Arial"/>
              </a:rPr>
              <a:t>static</a:t>
            </a:r>
            <a:r>
              <a:rPr lang="en-US" sz="1700">
                <a:solidFill>
                  <a:srgbClr val="000000"/>
                </a:solidFill>
                <a:latin typeface="Arial"/>
                <a:ea typeface="Arial"/>
                <a:cs typeface="Arial"/>
                <a:sym typeface="Arial"/>
              </a:rPr>
              <a:t> </a:t>
            </a:r>
            <a:r>
              <a:rPr lang="en-US" sz="1700">
                <a:solidFill>
                  <a:srgbClr val="0000FF"/>
                </a:solidFill>
                <a:latin typeface="Arial"/>
                <a:ea typeface="Arial"/>
                <a:cs typeface="Arial"/>
                <a:sym typeface="Arial"/>
              </a:rPr>
              <a:t>void</a:t>
            </a:r>
            <a:r>
              <a:rPr lang="en-US" sz="1700">
                <a:solidFill>
                  <a:srgbClr val="000000"/>
                </a:solidFill>
                <a:latin typeface="Arial"/>
                <a:ea typeface="Arial"/>
                <a:cs typeface="Arial"/>
                <a:sym typeface="Arial"/>
              </a:rPr>
              <a:t> Main (</a:t>
            </a:r>
            <a:r>
              <a:rPr lang="en-US" sz="1700">
                <a:solidFill>
                  <a:srgbClr val="0000FF"/>
                </a:solidFill>
                <a:latin typeface="Arial"/>
                <a:ea typeface="Arial"/>
                <a:cs typeface="Arial"/>
                <a:sym typeface="Arial"/>
              </a:rPr>
              <a:t>string</a:t>
            </a:r>
            <a:r>
              <a:rPr lang="en-US" sz="1700">
                <a:solidFill>
                  <a:srgbClr val="000000"/>
                </a:solidFill>
                <a:latin typeface="Arial"/>
                <a:ea typeface="Arial"/>
                <a:cs typeface="Arial"/>
                <a:sym typeface="Arial"/>
              </a:rPr>
              <a:t>[] args) {</a:t>
            </a:r>
            <a:endParaRPr sz="1700">
              <a:solidFill>
                <a:srgbClr val="0000FF"/>
              </a:solidFill>
              <a:latin typeface="Arial"/>
              <a:ea typeface="Arial"/>
              <a:cs typeface="Arial"/>
              <a:sym typeface="Arial"/>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a:t>
            </a:r>
            <a:r>
              <a:rPr lang="en-US" sz="1700">
                <a:solidFill>
                  <a:srgbClr val="0000FF"/>
                </a:solidFill>
                <a:latin typeface="Arial"/>
                <a:ea typeface="Arial"/>
                <a:cs typeface="Arial"/>
                <a:sym typeface="Arial"/>
              </a:rPr>
              <a:t>int</a:t>
            </a:r>
            <a:r>
              <a:rPr lang="en-US" sz="1700">
                <a:solidFill>
                  <a:srgbClr val="000000"/>
                </a:solidFill>
                <a:latin typeface="Arial"/>
                <a:ea typeface="Arial"/>
                <a:cs typeface="Arial"/>
                <a:sym typeface="Arial"/>
              </a:rPr>
              <a:t> a = </a:t>
            </a:r>
            <a:r>
              <a:rPr lang="en-US" sz="1700">
                <a:solidFill>
                  <a:srgbClr val="09885A"/>
                </a:solidFill>
                <a:latin typeface="Arial"/>
                <a:ea typeface="Arial"/>
                <a:cs typeface="Arial"/>
                <a:sym typeface="Arial"/>
              </a:rPr>
              <a:t>42</a:t>
            </a:r>
            <a:r>
              <a:rPr lang="en-US" sz="1700">
                <a:solidFill>
                  <a:srgbClr val="000000"/>
                </a:solidFill>
                <a:latin typeface="Arial"/>
                <a:ea typeface="Arial"/>
                <a:cs typeface="Arial"/>
                <a:sym typeface="Arial"/>
              </a:rPr>
              <a:t>; </a:t>
            </a:r>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Console.WriteLine (a);  </a:t>
            </a:r>
            <a:r>
              <a:rPr lang="en-US" sz="1700">
                <a:solidFill>
                  <a:srgbClr val="AAAAAA"/>
                </a:solidFill>
                <a:latin typeface="Arial"/>
                <a:ea typeface="Arial"/>
                <a:cs typeface="Arial"/>
                <a:sym typeface="Arial"/>
              </a:rPr>
              <a:t>// Prints 42</a:t>
            </a:r>
            <a:endParaRPr sz="1700">
              <a:solidFill>
                <a:srgbClr val="000000"/>
              </a:solidFill>
              <a:latin typeface="Arial"/>
              <a:ea typeface="Arial"/>
              <a:cs typeface="Arial"/>
              <a:sym typeface="Arial"/>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B (</a:t>
            </a:r>
            <a:r>
              <a:rPr lang="en-US" sz="1700">
                <a:solidFill>
                  <a:srgbClr val="0000FF"/>
                </a:solidFill>
                <a:latin typeface="Arial"/>
                <a:ea typeface="Arial"/>
                <a:cs typeface="Arial"/>
                <a:sym typeface="Arial"/>
              </a:rPr>
              <a:t>ref</a:t>
            </a:r>
            <a:r>
              <a:rPr lang="en-US" sz="1700">
                <a:solidFill>
                  <a:srgbClr val="000000"/>
                </a:solidFill>
                <a:latin typeface="Arial"/>
                <a:ea typeface="Arial"/>
                <a:cs typeface="Arial"/>
                <a:sym typeface="Arial"/>
              </a:rPr>
              <a:t> a);              </a:t>
            </a:r>
            <a:r>
              <a:rPr lang="en-US" sz="1700">
                <a:solidFill>
                  <a:srgbClr val="AAAAAA"/>
                </a:solidFill>
                <a:latin typeface="Arial"/>
                <a:ea typeface="Arial"/>
                <a:cs typeface="Arial"/>
                <a:sym typeface="Arial"/>
              </a:rPr>
              <a:t>// Prints 51  BUT!  a has changed!  </a:t>
            </a:r>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  Console.WriteLine (a);  </a:t>
            </a:r>
            <a:r>
              <a:rPr lang="en-US" sz="1700">
                <a:solidFill>
                  <a:srgbClr val="AAAAAA"/>
                </a:solidFill>
                <a:latin typeface="Arial"/>
                <a:ea typeface="Arial"/>
                <a:cs typeface="Arial"/>
                <a:sym typeface="Arial"/>
              </a:rPr>
              <a:t>// Prints 51</a:t>
            </a:r>
            <a:endParaRPr sz="1700">
              <a:solidFill>
                <a:srgbClr val="000000"/>
              </a:solidFill>
              <a:latin typeface="Arial"/>
              <a:ea typeface="Arial"/>
              <a:cs typeface="Arial"/>
              <a:sym typeface="Arial"/>
            </a:endParaRPr>
          </a:p>
          <a:p>
            <a:pPr indent="0" lvl="0" marL="0" rtl="0" algn="l">
              <a:lnSpc>
                <a:spcPct val="70000"/>
              </a:lnSpc>
              <a:spcBef>
                <a:spcPts val="800"/>
              </a:spcBef>
              <a:spcAft>
                <a:spcPts val="0"/>
              </a:spcAft>
              <a:buClr>
                <a:srgbClr val="000000"/>
              </a:buClr>
              <a:buSzPts val="1700"/>
              <a:buNone/>
            </a:pPr>
            <a:r>
              <a:rPr lang="en-US" sz="1700">
                <a:solidFill>
                  <a:srgbClr val="000000"/>
                </a:solidFill>
                <a:latin typeface="Arial"/>
                <a:ea typeface="Arial"/>
                <a:cs typeface="Arial"/>
                <a:sym typeface="Arial"/>
              </a:rPr>
              <a:t>}</a:t>
            </a:r>
            <a:endParaRPr sz="1700">
              <a:solidFill>
                <a:srgbClr val="000000"/>
              </a:solidFill>
              <a:latin typeface="Arial"/>
              <a:ea typeface="Arial"/>
              <a:cs typeface="Arial"/>
              <a:sym typeface="Arial"/>
            </a:endParaRPr>
          </a:p>
          <a:p>
            <a:pPr indent="0" lvl="0" marL="0" rtl="0" algn="l">
              <a:lnSpc>
                <a:spcPct val="70000"/>
              </a:lnSpc>
              <a:spcBef>
                <a:spcPts val="800"/>
              </a:spcBef>
              <a:spcAft>
                <a:spcPts val="0"/>
              </a:spcAft>
              <a:buClr>
                <a:srgbClr val="000000"/>
              </a:buClr>
              <a:buSzPts val="1700"/>
              <a:buNone/>
            </a:pPr>
            <a:r>
              <a:t/>
            </a:r>
            <a:endParaRPr sz="1700">
              <a:solidFill>
                <a:srgbClr val="000000"/>
              </a:solidFill>
            </a:endParaRPr>
          </a:p>
          <a:p>
            <a:pPr indent="-336550" lvl="0" marL="457200" rtl="0" algn="l">
              <a:lnSpc>
                <a:spcPct val="100000"/>
              </a:lnSpc>
              <a:spcBef>
                <a:spcPts val="800"/>
              </a:spcBef>
              <a:spcAft>
                <a:spcPts val="0"/>
              </a:spcAft>
              <a:buClr>
                <a:srgbClr val="000000"/>
              </a:buClr>
              <a:buSzPts val="1700"/>
              <a:buChar char="●"/>
            </a:pPr>
            <a:r>
              <a:rPr lang="en-US" sz="1700">
                <a:solidFill>
                  <a:srgbClr val="000000"/>
                </a:solidFill>
              </a:rPr>
              <a:t>Passes a as a </a:t>
            </a:r>
            <a:r>
              <a:rPr lang="en-US" sz="1700">
                <a:solidFill>
                  <a:srgbClr val="000000"/>
                </a:solidFill>
              </a:rPr>
              <a:t>reference</a:t>
            </a:r>
            <a:r>
              <a:rPr lang="en-US" sz="1700">
                <a:solidFill>
                  <a:srgbClr val="000000"/>
                </a:solidFill>
              </a:rPr>
              <a:t> (ie. treats it like you were passing an object), changes made to x in B will affect a in Main.</a:t>
            </a:r>
            <a:endParaRPr sz="1700">
              <a:solidFill>
                <a:srgbClr val="000000"/>
              </a:solidFill>
            </a:endParaRPr>
          </a:p>
          <a:p>
            <a:pPr indent="0" lvl="0" marL="0" rtl="0" algn="l">
              <a:lnSpc>
                <a:spcPct val="60000"/>
              </a:lnSpc>
              <a:spcBef>
                <a:spcPts val="800"/>
              </a:spcBef>
              <a:spcAft>
                <a:spcPts val="0"/>
              </a:spcAft>
              <a:buClr>
                <a:schemeClr val="dk1"/>
              </a:buClr>
              <a:buSzPts val="1700"/>
              <a:buNone/>
            </a:pPr>
            <a:r>
              <a:t/>
            </a:r>
            <a:endParaRPr sz="170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277398" y="286275"/>
            <a:ext cx="8238600" cy="43350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New </a:t>
            </a:r>
            <a:r>
              <a:rPr b="1" lang="en-US"/>
              <a:t>C# </a:t>
            </a:r>
            <a:r>
              <a:rPr lang="en-US"/>
              <a:t>parameter keyword: </a:t>
            </a:r>
            <a:r>
              <a:rPr b="1" lang="en-US">
                <a:solidFill>
                  <a:srgbClr val="0432FF"/>
                </a:solidFill>
                <a:latin typeface="Courier"/>
                <a:ea typeface="Courier"/>
                <a:cs typeface="Courier"/>
                <a:sym typeface="Courier"/>
              </a:rPr>
              <a:t>out</a:t>
            </a:r>
            <a:endParaRPr b="1"/>
          </a:p>
        </p:txBody>
      </p:sp>
      <p:sp>
        <p:nvSpPr>
          <p:cNvPr id="140" name="Google Shape;140;p24"/>
          <p:cNvSpPr txBox="1"/>
          <p:nvPr>
            <p:ph idx="1" type="body"/>
          </p:nvPr>
        </p:nvSpPr>
        <p:spPr>
          <a:xfrm>
            <a:off x="277398" y="705000"/>
            <a:ext cx="8426700" cy="2821200"/>
          </a:xfrm>
          <a:prstGeom prst="rect">
            <a:avLst/>
          </a:prstGeom>
          <a:noFill/>
          <a:ln>
            <a:noFill/>
          </a:ln>
        </p:spPr>
        <p:txBody>
          <a:bodyPr anchorCtr="0" anchor="t" bIns="34275" lIns="68575" spcFirstLastPara="1" rIns="68575" wrap="square" tIns="34275">
            <a:normAutofit/>
          </a:bodyPr>
          <a:lstStyle/>
          <a:p>
            <a:pPr indent="-165100" lvl="0" marL="165100" rtl="0" algn="l">
              <a:lnSpc>
                <a:spcPct val="90000"/>
              </a:lnSpc>
              <a:spcBef>
                <a:spcPts val="0"/>
              </a:spcBef>
              <a:spcAft>
                <a:spcPts val="0"/>
              </a:spcAft>
              <a:buClr>
                <a:schemeClr val="dk1"/>
              </a:buClr>
              <a:buSzPts val="2400"/>
              <a:buChar char="•"/>
            </a:pPr>
            <a:r>
              <a:rPr lang="en-US" sz="2400"/>
              <a:t>Remember, this is used to initialize a variable</a:t>
            </a:r>
            <a:endParaRPr/>
          </a:p>
          <a:p>
            <a:pPr indent="-165100" lvl="0" marL="165100" rtl="0" algn="l">
              <a:lnSpc>
                <a:spcPct val="90000"/>
              </a:lnSpc>
              <a:spcBef>
                <a:spcPts val="800"/>
              </a:spcBef>
              <a:spcAft>
                <a:spcPts val="0"/>
              </a:spcAft>
              <a:buClr>
                <a:schemeClr val="dk1"/>
              </a:buClr>
              <a:buSzPts val="2400"/>
              <a:buChar char="•"/>
            </a:pPr>
            <a:r>
              <a:rPr lang="en-US" sz="2400"/>
              <a:t>Why even have it?  We have </a:t>
            </a:r>
            <a:r>
              <a:rPr lang="en-US" sz="2400">
                <a:solidFill>
                  <a:srgbClr val="0432FF"/>
                </a:solidFill>
                <a:latin typeface="Courier"/>
                <a:ea typeface="Courier"/>
                <a:cs typeface="Courier"/>
                <a:sym typeface="Courier"/>
              </a:rPr>
              <a:t>ref</a:t>
            </a:r>
            <a:r>
              <a:rPr lang="en-US" sz="2400"/>
              <a:t>, right?</a:t>
            </a:r>
            <a:endParaRPr/>
          </a:p>
          <a:p>
            <a:pPr indent="-165100" lvl="0" marL="165100" rtl="0" algn="l">
              <a:lnSpc>
                <a:spcPct val="90000"/>
              </a:lnSpc>
              <a:spcBef>
                <a:spcPts val="800"/>
              </a:spcBef>
              <a:spcAft>
                <a:spcPts val="0"/>
              </a:spcAft>
              <a:buClr>
                <a:schemeClr val="dk1"/>
              </a:buClr>
              <a:buSzPts val="2400"/>
              <a:buChar char="•"/>
            </a:pPr>
            <a:r>
              <a:rPr lang="en-US" sz="2400"/>
              <a:t>Honestly, </a:t>
            </a:r>
            <a:r>
              <a:rPr lang="en-US" sz="2400">
                <a:solidFill>
                  <a:srgbClr val="0432FF"/>
                </a:solidFill>
                <a:latin typeface="Courier"/>
                <a:ea typeface="Courier"/>
                <a:cs typeface="Courier"/>
                <a:sym typeface="Courier"/>
              </a:rPr>
              <a:t>out</a:t>
            </a:r>
            <a:r>
              <a:rPr lang="en-US" sz="2400"/>
              <a:t> isn’t used often, but:</a:t>
            </a:r>
            <a:endParaRPr/>
          </a:p>
          <a:p>
            <a:pPr indent="-171450" lvl="1" marL="508000" rtl="0" algn="l">
              <a:lnSpc>
                <a:spcPct val="90000"/>
              </a:lnSpc>
              <a:spcBef>
                <a:spcPts val="400"/>
              </a:spcBef>
              <a:spcAft>
                <a:spcPts val="0"/>
              </a:spcAft>
              <a:buClr>
                <a:schemeClr val="dk1"/>
              </a:buClr>
              <a:buSzPts val="2100"/>
              <a:buChar char="•"/>
            </a:pPr>
            <a:r>
              <a:rPr lang="en-US" sz="2100"/>
              <a:t>Marks the “intent” of what you’re doing</a:t>
            </a:r>
            <a:endParaRPr/>
          </a:p>
          <a:p>
            <a:pPr indent="0" lvl="1" marL="0" rtl="0" algn="l">
              <a:lnSpc>
                <a:spcPct val="90000"/>
              </a:lnSpc>
              <a:spcBef>
                <a:spcPts val="400"/>
              </a:spcBef>
              <a:spcAft>
                <a:spcPts val="0"/>
              </a:spcAft>
              <a:buClr>
                <a:schemeClr val="dk1"/>
              </a:buClr>
              <a:buSzPts val="2100"/>
              <a:buNone/>
            </a:pPr>
            <a:r>
              <a:t/>
            </a:r>
            <a:endParaRPr sz="2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 name="Shape 29"/>
        <p:cNvGrpSpPr/>
        <p:nvPr/>
      </p:nvGrpSpPr>
      <p:grpSpPr>
        <a:xfrm>
          <a:off x="0" y="0"/>
          <a:ext cx="0" cy="0"/>
          <a:chOff x="0" y="0"/>
          <a:chExt cx="0" cy="0"/>
        </a:xfrm>
      </p:grpSpPr>
      <p:sp>
        <p:nvSpPr>
          <p:cNvPr id="30" name="Google Shape;30;p7"/>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Microsoft creates C#</a:t>
            </a:r>
            <a:endParaRPr/>
          </a:p>
        </p:txBody>
      </p:sp>
      <p:sp>
        <p:nvSpPr>
          <p:cNvPr id="31" name="Google Shape;31;p7"/>
          <p:cNvSpPr txBox="1"/>
          <p:nvPr>
            <p:ph idx="1" type="body"/>
          </p:nvPr>
        </p:nvSpPr>
        <p:spPr>
          <a:xfrm>
            <a:off x="369875" y="940001"/>
            <a:ext cx="8418300" cy="37614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In 2000 Microsoft creates a new language C#</a:t>
            </a:r>
            <a:endParaRPr/>
          </a:p>
          <a:p>
            <a:pPr indent="-374650" lvl="0" marL="457200" rtl="0" algn="l">
              <a:spcBef>
                <a:spcPts val="0"/>
              </a:spcBef>
              <a:spcAft>
                <a:spcPts val="0"/>
              </a:spcAft>
              <a:buSzPts val="2300"/>
              <a:buChar char="●"/>
            </a:pPr>
            <a:r>
              <a:rPr lang="en-US"/>
              <a:t>It is VERY similar to Java</a:t>
            </a:r>
            <a:endParaRPr/>
          </a:p>
          <a:p>
            <a:pPr indent="-374650" lvl="0" marL="457200" rtl="0" algn="l">
              <a:spcBef>
                <a:spcPts val="0"/>
              </a:spcBef>
              <a:spcAft>
                <a:spcPts val="0"/>
              </a:spcAft>
              <a:buSzPts val="2300"/>
              <a:buChar char="●"/>
            </a:pPr>
            <a:r>
              <a:rPr lang="en-US"/>
              <a:t>Most modern windows applications are built in C#.</a:t>
            </a:r>
            <a:endParaRPr/>
          </a:p>
          <a:p>
            <a:pPr indent="-374650" lvl="0" marL="457200" rtl="0" algn="l">
              <a:spcBef>
                <a:spcPts val="0"/>
              </a:spcBef>
              <a:spcAft>
                <a:spcPts val="0"/>
              </a:spcAft>
              <a:buSzPts val="2300"/>
              <a:buChar char="●"/>
            </a:pPr>
            <a:r>
              <a:rPr lang="en-US"/>
              <a:t>If you get hired by microsoft, or a company which uses windows servers, you’ll likely be coding in C#.</a:t>
            </a:r>
            <a:endParaRPr/>
          </a:p>
          <a:p>
            <a:pPr indent="-374650" lvl="0" marL="457200" rtl="0" algn="l">
              <a:spcBef>
                <a:spcPts val="0"/>
              </a:spcBef>
              <a:spcAft>
                <a:spcPts val="0"/>
              </a:spcAft>
              <a:buSzPts val="2300"/>
              <a:buChar char="●"/>
            </a:pPr>
            <a:r>
              <a:rPr lang="en-US"/>
              <a:t>The Unity game engine is based on C#</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5"/>
          <p:cNvSpPr txBox="1"/>
          <p:nvPr>
            <p:ph type="title"/>
          </p:nvPr>
        </p:nvSpPr>
        <p:spPr>
          <a:xfrm>
            <a:off x="277406" y="286275"/>
            <a:ext cx="6313800" cy="43350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a:t>C# </a:t>
            </a:r>
            <a:r>
              <a:rPr b="1" lang="en-US">
                <a:solidFill>
                  <a:srgbClr val="0432FF"/>
                </a:solidFill>
              </a:rPr>
              <a:t>out</a:t>
            </a:r>
            <a:r>
              <a:rPr b="1" lang="en-US"/>
              <a:t> example</a:t>
            </a:r>
            <a:endParaRPr b="1"/>
          </a:p>
        </p:txBody>
      </p:sp>
      <p:sp>
        <p:nvSpPr>
          <p:cNvPr id="146" name="Google Shape;146;p25"/>
          <p:cNvSpPr txBox="1"/>
          <p:nvPr>
            <p:ph idx="1" type="body"/>
          </p:nvPr>
        </p:nvSpPr>
        <p:spPr>
          <a:xfrm>
            <a:off x="277406" y="705001"/>
            <a:ext cx="6313800" cy="2821200"/>
          </a:xfrm>
          <a:prstGeom prst="rect">
            <a:avLst/>
          </a:prstGeom>
          <a:noFill/>
          <a:ln>
            <a:noFill/>
          </a:ln>
        </p:spPr>
        <p:txBody>
          <a:bodyPr anchorCtr="0" anchor="t" bIns="34275" lIns="68575" spcFirstLastPara="1" rIns="68575" wrap="square" tIns="34275">
            <a:normAutofit lnSpcReduction="20000"/>
          </a:bodyPr>
          <a:lstStyle/>
          <a:p>
            <a:pPr indent="0" lvl="0" marL="0" rtl="0" algn="l">
              <a:lnSpc>
                <a:spcPct val="70000"/>
              </a:lnSpc>
              <a:spcBef>
                <a:spcPts val="0"/>
              </a:spcBef>
              <a:spcAft>
                <a:spcPts val="0"/>
              </a:spcAft>
              <a:buClr>
                <a:srgbClr val="0000FF"/>
              </a:buClr>
              <a:buSzPts val="1600"/>
              <a:buNone/>
            </a:pPr>
            <a:r>
              <a:rPr lang="en-US" sz="1600">
                <a:solidFill>
                  <a:srgbClr val="0000FF"/>
                </a:solidFill>
                <a:latin typeface="Arial"/>
                <a:ea typeface="Arial"/>
                <a:cs typeface="Arial"/>
                <a:sym typeface="Arial"/>
              </a:rPr>
              <a:t>static</a:t>
            </a:r>
            <a:r>
              <a:rPr lang="en-US" sz="1600">
                <a:solidFill>
                  <a:srgbClr val="000000"/>
                </a:solidFill>
                <a:latin typeface="Arial"/>
                <a:ea typeface="Arial"/>
                <a:cs typeface="Arial"/>
                <a:sym typeface="Arial"/>
              </a:rPr>
              <a:t> </a:t>
            </a:r>
            <a:r>
              <a:rPr lang="en-US" sz="1600">
                <a:solidFill>
                  <a:srgbClr val="0000FF"/>
                </a:solidFill>
                <a:latin typeface="Arial"/>
                <a:ea typeface="Arial"/>
                <a:cs typeface="Arial"/>
                <a:sym typeface="Arial"/>
              </a:rPr>
              <a:t>void</a:t>
            </a:r>
            <a:r>
              <a:rPr lang="en-US" sz="1600">
                <a:solidFill>
                  <a:srgbClr val="000000"/>
                </a:solidFill>
                <a:latin typeface="Arial"/>
                <a:ea typeface="Arial"/>
                <a:cs typeface="Arial"/>
                <a:sym typeface="Arial"/>
              </a:rPr>
              <a:t> B (</a:t>
            </a:r>
            <a:r>
              <a:rPr lang="en-US" sz="1600">
                <a:solidFill>
                  <a:srgbClr val="0000FF"/>
                </a:solidFill>
                <a:latin typeface="Arial"/>
                <a:ea typeface="Arial"/>
                <a:cs typeface="Arial"/>
                <a:sym typeface="Arial"/>
              </a:rPr>
              <a:t>out</a:t>
            </a:r>
            <a:r>
              <a:rPr lang="en-US" sz="1600">
                <a:solidFill>
                  <a:srgbClr val="000000"/>
                </a:solidFill>
                <a:latin typeface="Arial"/>
                <a:ea typeface="Arial"/>
                <a:cs typeface="Arial"/>
                <a:sym typeface="Arial"/>
              </a:rPr>
              <a:t> </a:t>
            </a:r>
            <a:r>
              <a:rPr lang="en-US" sz="1600">
                <a:solidFill>
                  <a:srgbClr val="0000FF"/>
                </a:solidFill>
                <a:latin typeface="Arial"/>
                <a:ea typeface="Arial"/>
                <a:cs typeface="Arial"/>
                <a:sym typeface="Arial"/>
              </a:rPr>
              <a:t>int</a:t>
            </a:r>
            <a:r>
              <a:rPr lang="en-US" sz="1600">
                <a:solidFill>
                  <a:srgbClr val="000000"/>
                </a:solidFill>
                <a:latin typeface="Arial"/>
                <a:ea typeface="Arial"/>
                <a:cs typeface="Arial"/>
                <a:sym typeface="Arial"/>
              </a:rPr>
              <a:t> x) </a:t>
            </a:r>
            <a:endParaRPr sz="1600">
              <a:solidFill>
                <a:srgbClr val="AAAAAA"/>
              </a:solidFill>
              <a:latin typeface="Arial"/>
              <a:ea typeface="Arial"/>
              <a:cs typeface="Arial"/>
              <a:sym typeface="Arial"/>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 </a:t>
            </a:r>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  x = </a:t>
            </a:r>
            <a:r>
              <a:rPr lang="en-US" sz="1600">
                <a:solidFill>
                  <a:srgbClr val="09885A"/>
                </a:solidFill>
                <a:latin typeface="Arial"/>
                <a:ea typeface="Arial"/>
                <a:cs typeface="Arial"/>
                <a:sym typeface="Arial"/>
              </a:rPr>
              <a:t>9</a:t>
            </a:r>
            <a:r>
              <a:rPr lang="en-US" sz="1600">
                <a:solidFill>
                  <a:srgbClr val="000000"/>
                </a:solidFill>
                <a:latin typeface="Arial"/>
                <a:ea typeface="Arial"/>
                <a:cs typeface="Arial"/>
                <a:sym typeface="Arial"/>
              </a:rPr>
              <a:t>; </a:t>
            </a:r>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  Console.WriteLine (x); </a:t>
            </a:r>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 </a:t>
            </a:r>
            <a:endParaRPr/>
          </a:p>
          <a:p>
            <a:pPr indent="0" lvl="0" marL="0" rtl="0" algn="l">
              <a:lnSpc>
                <a:spcPct val="70000"/>
              </a:lnSpc>
              <a:spcBef>
                <a:spcPts val="800"/>
              </a:spcBef>
              <a:spcAft>
                <a:spcPts val="0"/>
              </a:spcAft>
              <a:buClr>
                <a:schemeClr val="dk1"/>
              </a:buClr>
              <a:buSzPts val="1600"/>
              <a:buNone/>
            </a:pPr>
            <a:r>
              <a:t/>
            </a:r>
            <a:endParaRPr sz="1600">
              <a:solidFill>
                <a:srgbClr val="000000"/>
              </a:solidFill>
              <a:latin typeface="Arial"/>
              <a:ea typeface="Arial"/>
              <a:cs typeface="Arial"/>
              <a:sym typeface="Arial"/>
            </a:endParaRPr>
          </a:p>
          <a:p>
            <a:pPr indent="0" lvl="0" marL="0" rtl="0" algn="l">
              <a:lnSpc>
                <a:spcPct val="70000"/>
              </a:lnSpc>
              <a:spcBef>
                <a:spcPts val="800"/>
              </a:spcBef>
              <a:spcAft>
                <a:spcPts val="0"/>
              </a:spcAft>
              <a:buClr>
                <a:srgbClr val="0000FF"/>
              </a:buClr>
              <a:buSzPts val="1600"/>
              <a:buNone/>
            </a:pPr>
            <a:r>
              <a:rPr lang="en-US" sz="1600">
                <a:solidFill>
                  <a:srgbClr val="0000FF"/>
                </a:solidFill>
                <a:latin typeface="Arial"/>
                <a:ea typeface="Arial"/>
                <a:cs typeface="Arial"/>
                <a:sym typeface="Arial"/>
              </a:rPr>
              <a:t>public</a:t>
            </a:r>
            <a:r>
              <a:rPr lang="en-US" sz="1600">
                <a:solidFill>
                  <a:srgbClr val="000000"/>
                </a:solidFill>
                <a:latin typeface="Arial"/>
                <a:ea typeface="Arial"/>
                <a:cs typeface="Arial"/>
                <a:sym typeface="Arial"/>
              </a:rPr>
              <a:t> </a:t>
            </a:r>
            <a:r>
              <a:rPr lang="en-US" sz="1600">
                <a:solidFill>
                  <a:srgbClr val="0000FF"/>
                </a:solidFill>
                <a:latin typeface="Arial"/>
                <a:ea typeface="Arial"/>
                <a:cs typeface="Arial"/>
                <a:sym typeface="Arial"/>
              </a:rPr>
              <a:t>static</a:t>
            </a:r>
            <a:r>
              <a:rPr lang="en-US" sz="1600">
                <a:solidFill>
                  <a:srgbClr val="000000"/>
                </a:solidFill>
                <a:latin typeface="Arial"/>
                <a:ea typeface="Arial"/>
                <a:cs typeface="Arial"/>
                <a:sym typeface="Arial"/>
              </a:rPr>
              <a:t> </a:t>
            </a:r>
            <a:r>
              <a:rPr lang="en-US" sz="1600">
                <a:solidFill>
                  <a:srgbClr val="0000FF"/>
                </a:solidFill>
                <a:latin typeface="Arial"/>
                <a:ea typeface="Arial"/>
                <a:cs typeface="Arial"/>
                <a:sym typeface="Arial"/>
              </a:rPr>
              <a:t>void</a:t>
            </a:r>
            <a:r>
              <a:rPr lang="en-US" sz="1600">
                <a:solidFill>
                  <a:srgbClr val="000000"/>
                </a:solidFill>
                <a:latin typeface="Arial"/>
                <a:ea typeface="Arial"/>
                <a:cs typeface="Arial"/>
                <a:sym typeface="Arial"/>
              </a:rPr>
              <a:t> Main (</a:t>
            </a:r>
            <a:r>
              <a:rPr lang="en-US" sz="1600">
                <a:solidFill>
                  <a:srgbClr val="0000FF"/>
                </a:solidFill>
                <a:latin typeface="Arial"/>
                <a:ea typeface="Arial"/>
                <a:cs typeface="Arial"/>
                <a:sym typeface="Arial"/>
              </a:rPr>
              <a:t>string</a:t>
            </a:r>
            <a:r>
              <a:rPr lang="en-US" sz="1600">
                <a:solidFill>
                  <a:srgbClr val="000000"/>
                </a:solidFill>
                <a:latin typeface="Arial"/>
                <a:ea typeface="Arial"/>
                <a:cs typeface="Arial"/>
                <a:sym typeface="Arial"/>
              </a:rPr>
              <a:t>[] args) {</a:t>
            </a:r>
            <a:endParaRPr sz="1600">
              <a:solidFill>
                <a:srgbClr val="0000FF"/>
              </a:solidFill>
              <a:latin typeface="Arial"/>
              <a:ea typeface="Arial"/>
              <a:cs typeface="Arial"/>
              <a:sym typeface="Arial"/>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  </a:t>
            </a:r>
            <a:r>
              <a:rPr lang="en-US" sz="1600">
                <a:solidFill>
                  <a:srgbClr val="0000FF"/>
                </a:solidFill>
                <a:latin typeface="Arial"/>
                <a:ea typeface="Arial"/>
                <a:cs typeface="Arial"/>
                <a:sym typeface="Arial"/>
              </a:rPr>
              <a:t>int</a:t>
            </a:r>
            <a:r>
              <a:rPr lang="en-US" sz="1600">
                <a:solidFill>
                  <a:srgbClr val="000000"/>
                </a:solidFill>
                <a:latin typeface="Arial"/>
                <a:ea typeface="Arial"/>
                <a:cs typeface="Arial"/>
                <a:sym typeface="Arial"/>
              </a:rPr>
              <a:t> a;        </a:t>
            </a:r>
            <a:r>
              <a:rPr lang="en-US" sz="1600">
                <a:solidFill>
                  <a:srgbClr val="AAAAAA"/>
                </a:solidFill>
                <a:latin typeface="Arial"/>
                <a:ea typeface="Arial"/>
                <a:cs typeface="Arial"/>
                <a:sym typeface="Arial"/>
              </a:rPr>
              <a:t>// We can't print this yet - not initialized</a:t>
            </a:r>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  B (</a:t>
            </a:r>
            <a:r>
              <a:rPr lang="en-US" sz="1600">
                <a:solidFill>
                  <a:srgbClr val="0000FF"/>
                </a:solidFill>
                <a:latin typeface="Arial"/>
                <a:ea typeface="Arial"/>
                <a:cs typeface="Arial"/>
                <a:sym typeface="Arial"/>
              </a:rPr>
              <a:t>out</a:t>
            </a:r>
            <a:r>
              <a:rPr lang="en-US" sz="1600">
                <a:solidFill>
                  <a:srgbClr val="000000"/>
                </a:solidFill>
                <a:latin typeface="Arial"/>
                <a:ea typeface="Arial"/>
                <a:cs typeface="Arial"/>
                <a:sym typeface="Arial"/>
              </a:rPr>
              <a:t> a);    </a:t>
            </a:r>
            <a:r>
              <a:rPr lang="en-US" sz="1600">
                <a:solidFill>
                  <a:srgbClr val="AAAAAA"/>
                </a:solidFill>
                <a:latin typeface="Arial"/>
                <a:ea typeface="Arial"/>
                <a:cs typeface="Arial"/>
                <a:sym typeface="Arial"/>
              </a:rPr>
              <a:t>// Initializes a and prints 9  </a:t>
            </a:r>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  Console.WriteLine (a); </a:t>
            </a:r>
            <a:r>
              <a:rPr lang="en-US" sz="1600">
                <a:solidFill>
                  <a:srgbClr val="AAAAAA"/>
                </a:solidFill>
                <a:latin typeface="Arial"/>
                <a:ea typeface="Arial"/>
                <a:cs typeface="Arial"/>
                <a:sym typeface="Arial"/>
              </a:rPr>
              <a:t>// Prints 9</a:t>
            </a:r>
            <a:endParaRPr sz="1600">
              <a:solidFill>
                <a:srgbClr val="000000"/>
              </a:solidFill>
              <a:latin typeface="Arial"/>
              <a:ea typeface="Arial"/>
              <a:cs typeface="Arial"/>
              <a:sym typeface="Arial"/>
            </a:endParaRPr>
          </a:p>
          <a:p>
            <a:pPr indent="0" lvl="0" marL="0" rtl="0" algn="l">
              <a:lnSpc>
                <a:spcPct val="70000"/>
              </a:lnSpc>
              <a:spcBef>
                <a:spcPts val="800"/>
              </a:spcBef>
              <a:spcAft>
                <a:spcPts val="0"/>
              </a:spcAft>
              <a:buClr>
                <a:srgbClr val="000000"/>
              </a:buClr>
              <a:buSzPts val="1600"/>
              <a:buNone/>
            </a:pPr>
            <a:r>
              <a:rPr lang="en-US" sz="1600">
                <a:solidFill>
                  <a:srgbClr val="000000"/>
                </a:solidFill>
                <a:latin typeface="Arial"/>
                <a:ea typeface="Arial"/>
                <a:cs typeface="Arial"/>
                <a:sym typeface="Arial"/>
              </a:rPr>
              <a:t>}</a:t>
            </a:r>
            <a:endParaRPr/>
          </a:p>
          <a:p>
            <a:pPr indent="0" lvl="0" marL="0" rtl="0" algn="l">
              <a:lnSpc>
                <a:spcPct val="60000"/>
              </a:lnSpc>
              <a:spcBef>
                <a:spcPts val="800"/>
              </a:spcBef>
              <a:spcAft>
                <a:spcPts val="0"/>
              </a:spcAft>
              <a:buClr>
                <a:schemeClr val="dk1"/>
              </a:buClr>
              <a:buSzPts val="1600"/>
              <a:buNone/>
            </a:pPr>
            <a:r>
              <a:t/>
            </a:r>
            <a:endParaRPr sz="160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6"/>
          <p:cNvSpPr txBox="1"/>
          <p:nvPr>
            <p:ph type="title"/>
          </p:nvPr>
        </p:nvSpPr>
        <p:spPr>
          <a:xfrm>
            <a:off x="277406" y="286275"/>
            <a:ext cx="6313800" cy="43350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a:t>Overloading Operators</a:t>
            </a:r>
            <a:endParaRPr b="1"/>
          </a:p>
        </p:txBody>
      </p:sp>
      <p:sp>
        <p:nvSpPr>
          <p:cNvPr id="152" name="Google Shape;152;p26"/>
          <p:cNvSpPr txBox="1"/>
          <p:nvPr>
            <p:ph idx="1" type="body"/>
          </p:nvPr>
        </p:nvSpPr>
        <p:spPr>
          <a:xfrm>
            <a:off x="369875" y="940000"/>
            <a:ext cx="8418300" cy="3585900"/>
          </a:xfrm>
          <a:prstGeom prst="rect">
            <a:avLst/>
          </a:prstGeom>
          <a:noFill/>
          <a:ln>
            <a:noFill/>
          </a:ln>
        </p:spPr>
        <p:txBody>
          <a:bodyPr anchorCtr="0" anchor="t" bIns="34275" lIns="68575" spcFirstLastPara="1" rIns="68575" wrap="square" tIns="34275">
            <a:normAutofit lnSpcReduction="10000"/>
          </a:bodyPr>
          <a:lstStyle/>
          <a:p>
            <a:pPr indent="-336550" lvl="0" marL="342900" rtl="0" algn="l">
              <a:lnSpc>
                <a:spcPct val="90000"/>
              </a:lnSpc>
              <a:spcBef>
                <a:spcPts val="0"/>
              </a:spcBef>
              <a:spcAft>
                <a:spcPts val="0"/>
              </a:spcAft>
              <a:buSzPts val="2700"/>
              <a:buChar char="●"/>
            </a:pPr>
            <a:r>
              <a:rPr lang="en-US" sz="2700"/>
              <a:t>In </a:t>
            </a:r>
            <a:r>
              <a:rPr lang="en-US" sz="2700"/>
              <a:t>C# you can overload operators as well as methods (e.g. +, -, *, /, ==, ++, etc)</a:t>
            </a:r>
            <a:br>
              <a:rPr lang="en-US" sz="2700"/>
            </a:br>
            <a:endParaRPr sz="2700"/>
          </a:p>
          <a:p>
            <a:pPr indent="-336550" lvl="0" marL="342900" rtl="0" algn="l">
              <a:lnSpc>
                <a:spcPct val="90000"/>
              </a:lnSpc>
              <a:spcBef>
                <a:spcPts val="0"/>
              </a:spcBef>
              <a:spcAft>
                <a:spcPts val="0"/>
              </a:spcAft>
              <a:buSzPts val="2700"/>
              <a:buChar char="●"/>
            </a:pPr>
            <a:r>
              <a:rPr lang="en-US"/>
              <a:t>Use operator overloading when it makes an application clearer than accomplishing the same operations with explicit method calls.</a:t>
            </a:r>
            <a:br>
              <a:rPr lang="en-US"/>
            </a:br>
            <a:endParaRPr/>
          </a:p>
          <a:p>
            <a:pPr indent="-336550" lvl="0" marL="342900" rtl="0" algn="l">
              <a:lnSpc>
                <a:spcPct val="90000"/>
              </a:lnSpc>
              <a:spcBef>
                <a:spcPts val="0"/>
              </a:spcBef>
              <a:spcAft>
                <a:spcPts val="0"/>
              </a:spcAft>
              <a:buSzPts val="2700"/>
              <a:buChar char="●"/>
            </a:pPr>
            <a:r>
              <a:rPr lang="en-US"/>
              <a:t>Java has no direct </a:t>
            </a:r>
            <a:r>
              <a:rPr lang="en-US"/>
              <a:t>equivalent</a:t>
            </a:r>
            <a:r>
              <a:rPr lang="en-US"/>
              <a:t>.  Instead you’d have an addDog() method and a subtractDog() method.</a:t>
            </a:r>
            <a:br>
              <a:rPr lang="en-US"/>
            </a:br>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7"/>
          <p:cNvSpPr txBox="1"/>
          <p:nvPr>
            <p:ph idx="1" type="body"/>
          </p:nvPr>
        </p:nvSpPr>
        <p:spPr>
          <a:xfrm>
            <a:off x="434025" y="324356"/>
            <a:ext cx="8157000" cy="4442100"/>
          </a:xfrm>
          <a:prstGeom prst="rect">
            <a:avLst/>
          </a:prstGeom>
          <a:noFill/>
          <a:ln>
            <a:noFill/>
          </a:ln>
        </p:spPr>
        <p:txBody>
          <a:bodyPr anchorCtr="0" anchor="t" bIns="34275" lIns="68575" spcFirstLastPara="1" rIns="68575" wrap="square" tIns="34275">
            <a:normAutofit fontScale="92500" lnSpcReduction="20000"/>
          </a:bodyPr>
          <a:lstStyle/>
          <a:p>
            <a:pPr indent="0" lvl="0" marL="0" rtl="0" algn="l">
              <a:lnSpc>
                <a:spcPct val="100000"/>
              </a:lnSpc>
              <a:spcBef>
                <a:spcPts val="0"/>
              </a:spcBef>
              <a:spcAft>
                <a:spcPts val="0"/>
              </a:spcAft>
              <a:buClr>
                <a:srgbClr val="0000FF"/>
              </a:buClr>
              <a:buSzPct val="72222"/>
              <a:buNone/>
            </a:pPr>
            <a:r>
              <a:rPr lang="en-US" sz="1800">
                <a:solidFill>
                  <a:srgbClr val="0000FF"/>
                </a:solidFill>
                <a:latin typeface="Arial"/>
                <a:ea typeface="Arial"/>
                <a:cs typeface="Arial"/>
                <a:sym typeface="Arial"/>
              </a:rPr>
              <a:t>public</a:t>
            </a: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class</a:t>
            </a:r>
            <a:r>
              <a:rPr lang="en-US" sz="1800">
                <a:solidFill>
                  <a:srgbClr val="000000"/>
                </a:solidFill>
                <a:latin typeface="Arial"/>
                <a:ea typeface="Arial"/>
                <a:cs typeface="Arial"/>
                <a:sym typeface="Arial"/>
              </a:rPr>
              <a:t> Dog  {  </a:t>
            </a:r>
            <a:endParaRPr sz="1800">
              <a:solidFill>
                <a:srgbClr val="0000FF"/>
              </a:solidFill>
              <a:latin typeface="Arial"/>
              <a:ea typeface="Arial"/>
              <a:cs typeface="Arial"/>
              <a:sym typeface="Arial"/>
            </a:endParaRPr>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public</a:t>
            </a: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string</a:t>
            </a:r>
            <a:r>
              <a:rPr lang="en-US" sz="1800">
                <a:solidFill>
                  <a:srgbClr val="000000"/>
                </a:solidFill>
                <a:latin typeface="Arial"/>
                <a:ea typeface="Arial"/>
                <a:cs typeface="Arial"/>
                <a:sym typeface="Arial"/>
              </a:rPr>
              <a:t> name; </a:t>
            </a:r>
            <a:endParaRPr sz="1800">
              <a:solidFill>
                <a:srgbClr val="0000FF"/>
              </a:solidFill>
              <a:latin typeface="Arial"/>
              <a:ea typeface="Arial"/>
              <a:cs typeface="Arial"/>
              <a:sym typeface="Arial"/>
            </a:endParaRPr>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public</a:t>
            </a: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int</a:t>
            </a:r>
            <a:r>
              <a:rPr lang="en-US" sz="1800">
                <a:solidFill>
                  <a:srgbClr val="000000"/>
                </a:solidFill>
                <a:latin typeface="Arial"/>
                <a:ea typeface="Arial"/>
                <a:cs typeface="Arial"/>
                <a:sym typeface="Arial"/>
              </a:rPr>
              <a:t> weight;</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public</a:t>
            </a:r>
            <a:r>
              <a:rPr lang="en-US" sz="1800">
                <a:solidFill>
                  <a:srgbClr val="000000"/>
                </a:solidFill>
                <a:latin typeface="Arial"/>
                <a:ea typeface="Arial"/>
                <a:cs typeface="Arial"/>
                <a:sym typeface="Arial"/>
              </a:rPr>
              <a:t> Dog(</a:t>
            </a:r>
            <a:r>
              <a:rPr lang="en-US" sz="1800">
                <a:solidFill>
                  <a:srgbClr val="0000FF"/>
                </a:solidFill>
                <a:latin typeface="Arial"/>
                <a:ea typeface="Arial"/>
                <a:cs typeface="Arial"/>
                <a:sym typeface="Arial"/>
              </a:rPr>
              <a:t>string</a:t>
            </a:r>
            <a:r>
              <a:rPr lang="en-US" sz="1800">
                <a:solidFill>
                  <a:srgbClr val="000000"/>
                </a:solidFill>
                <a:latin typeface="Arial"/>
                <a:ea typeface="Arial"/>
                <a:cs typeface="Arial"/>
                <a:sym typeface="Arial"/>
              </a:rPr>
              <a:t> name, </a:t>
            </a:r>
            <a:r>
              <a:rPr lang="en-US" sz="1800">
                <a:solidFill>
                  <a:srgbClr val="0000FF"/>
                </a:solidFill>
                <a:latin typeface="Arial"/>
                <a:ea typeface="Arial"/>
                <a:cs typeface="Arial"/>
                <a:sym typeface="Arial"/>
              </a:rPr>
              <a:t>int</a:t>
            </a:r>
            <a:r>
              <a:rPr lang="en-US" sz="1800">
                <a:solidFill>
                  <a:srgbClr val="000000"/>
                </a:solidFill>
                <a:latin typeface="Arial"/>
                <a:ea typeface="Arial"/>
                <a:cs typeface="Arial"/>
                <a:sym typeface="Arial"/>
              </a:rPr>
              <a:t> weight) {</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this</a:t>
            </a:r>
            <a:r>
              <a:rPr lang="en-US" sz="1800">
                <a:solidFill>
                  <a:srgbClr val="000000"/>
                </a:solidFill>
                <a:latin typeface="Arial"/>
                <a:ea typeface="Arial"/>
                <a:cs typeface="Arial"/>
                <a:sym typeface="Arial"/>
              </a:rPr>
              <a:t>.name = name; </a:t>
            </a:r>
            <a:r>
              <a:rPr lang="en-US" sz="1800">
                <a:solidFill>
                  <a:srgbClr val="0000FF"/>
                </a:solidFill>
                <a:latin typeface="Arial"/>
                <a:ea typeface="Arial"/>
                <a:cs typeface="Arial"/>
                <a:sym typeface="Arial"/>
              </a:rPr>
              <a:t>this</a:t>
            </a:r>
            <a:r>
              <a:rPr lang="en-US" sz="1800">
                <a:solidFill>
                  <a:srgbClr val="000000"/>
                </a:solidFill>
                <a:latin typeface="Arial"/>
                <a:ea typeface="Arial"/>
                <a:cs typeface="Arial"/>
                <a:sym typeface="Arial"/>
              </a:rPr>
              <a:t>.weight = weight;</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  </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public</a:t>
            </a: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static</a:t>
            </a:r>
            <a:r>
              <a:rPr lang="en-US" sz="1800">
                <a:solidFill>
                  <a:srgbClr val="000000"/>
                </a:solidFill>
                <a:latin typeface="Arial"/>
                <a:ea typeface="Arial"/>
                <a:cs typeface="Arial"/>
                <a:sym typeface="Arial"/>
              </a:rPr>
              <a:t> Dog </a:t>
            </a:r>
            <a:r>
              <a:rPr lang="en-US" sz="1800">
                <a:solidFill>
                  <a:srgbClr val="0000FF"/>
                </a:solidFill>
                <a:latin typeface="Arial"/>
                <a:ea typeface="Arial"/>
                <a:cs typeface="Arial"/>
                <a:sym typeface="Arial"/>
              </a:rPr>
              <a:t>operator</a:t>
            </a:r>
            <a:r>
              <a:rPr lang="en-US" sz="1800">
                <a:solidFill>
                  <a:srgbClr val="000000"/>
                </a:solidFill>
                <a:latin typeface="Arial"/>
                <a:ea typeface="Arial"/>
                <a:cs typeface="Arial"/>
                <a:sym typeface="Arial"/>
              </a:rPr>
              <a:t>+ (Dog d1, Dog d2) {</a:t>
            </a:r>
            <a:r>
              <a:rPr lang="en-US" sz="1800">
                <a:solidFill>
                  <a:srgbClr val="008F00"/>
                </a:solidFill>
                <a:latin typeface="Arial"/>
                <a:ea typeface="Arial"/>
                <a:cs typeface="Arial"/>
                <a:sym typeface="Arial"/>
              </a:rPr>
              <a:t>// Overload the + operator</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Dog mergedDog = </a:t>
            </a:r>
            <a:r>
              <a:rPr lang="en-US" sz="1800">
                <a:solidFill>
                  <a:srgbClr val="0000FF"/>
                </a:solidFill>
                <a:latin typeface="Arial"/>
                <a:ea typeface="Arial"/>
                <a:cs typeface="Arial"/>
                <a:sym typeface="Arial"/>
              </a:rPr>
              <a:t>new</a:t>
            </a:r>
            <a:r>
              <a:rPr lang="en-US" sz="1800">
                <a:solidFill>
                  <a:srgbClr val="000000"/>
                </a:solidFill>
                <a:latin typeface="Arial"/>
                <a:ea typeface="Arial"/>
                <a:cs typeface="Arial"/>
                <a:sym typeface="Arial"/>
              </a:rPr>
              <a:t> Dog(</a:t>
            </a:r>
            <a:r>
              <a:rPr lang="en-US" sz="1800">
                <a:solidFill>
                  <a:srgbClr val="A31515"/>
                </a:solidFill>
                <a:latin typeface="Arial"/>
                <a:ea typeface="Arial"/>
                <a:cs typeface="Arial"/>
                <a:sym typeface="Arial"/>
              </a:rPr>
              <a:t>"ComboDog"</a:t>
            </a:r>
            <a:r>
              <a:rPr lang="en-US" sz="1800">
                <a:solidFill>
                  <a:srgbClr val="000000"/>
                </a:solidFill>
                <a:latin typeface="Arial"/>
                <a:ea typeface="Arial"/>
                <a:cs typeface="Arial"/>
                <a:sym typeface="Arial"/>
              </a:rPr>
              <a:t>, </a:t>
            </a:r>
            <a:r>
              <a:rPr lang="en-US" sz="1800">
                <a:solidFill>
                  <a:srgbClr val="09885A"/>
                </a:solidFill>
                <a:latin typeface="Arial"/>
                <a:ea typeface="Arial"/>
                <a:cs typeface="Arial"/>
                <a:sym typeface="Arial"/>
              </a:rPr>
              <a:t>0</a:t>
            </a:r>
            <a:r>
              <a:rPr lang="en-US" sz="1800">
                <a:solidFill>
                  <a:srgbClr val="000000"/>
                </a:solidFill>
                <a:latin typeface="Arial"/>
                <a:ea typeface="Arial"/>
                <a:cs typeface="Arial"/>
                <a:sym typeface="Arial"/>
              </a:rPr>
              <a:t>);</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mergedDog.name = d1.name+</a:t>
            </a:r>
            <a:r>
              <a:rPr lang="en-US" sz="1800">
                <a:solidFill>
                  <a:srgbClr val="A31515"/>
                </a:solidFill>
                <a:latin typeface="Arial"/>
                <a:ea typeface="Arial"/>
                <a:cs typeface="Arial"/>
                <a:sym typeface="Arial"/>
              </a:rPr>
              <a:t>":"</a:t>
            </a:r>
            <a:r>
              <a:rPr lang="en-US" sz="1800">
                <a:solidFill>
                  <a:srgbClr val="000000"/>
                </a:solidFill>
                <a:latin typeface="Arial"/>
                <a:ea typeface="Arial"/>
                <a:cs typeface="Arial"/>
                <a:sym typeface="Arial"/>
              </a:rPr>
              <a:t>+d2.name;</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mergedDog.weight = d1.weight+d2.weight;</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return</a:t>
            </a:r>
            <a:r>
              <a:rPr lang="en-US" sz="1800">
                <a:solidFill>
                  <a:srgbClr val="000000"/>
                </a:solidFill>
                <a:latin typeface="Arial"/>
                <a:ea typeface="Arial"/>
                <a:cs typeface="Arial"/>
                <a:sym typeface="Arial"/>
              </a:rPr>
              <a:t> mergedDog;</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a:t>
            </a:r>
            <a:endParaRPr sz="3100"/>
          </a:p>
          <a:p>
            <a:pPr indent="0" lvl="0" marL="0" rtl="0" algn="l">
              <a:lnSpc>
                <a:spcPct val="100000"/>
              </a:lnSpc>
              <a:spcBef>
                <a:spcPts val="0"/>
              </a:spcBef>
              <a:spcAft>
                <a:spcPts val="0"/>
              </a:spcAft>
              <a:buClr>
                <a:srgbClr val="0000FF"/>
              </a:buClr>
              <a:buSzPct val="72222"/>
              <a:buNone/>
            </a:pPr>
            <a:r>
              <a:rPr lang="en-US" sz="1800">
                <a:solidFill>
                  <a:srgbClr val="0000FF"/>
                </a:solidFill>
                <a:latin typeface="Arial"/>
                <a:ea typeface="Arial"/>
                <a:cs typeface="Arial"/>
                <a:sym typeface="Arial"/>
              </a:rPr>
              <a:t>class</a:t>
            </a:r>
            <a:r>
              <a:rPr lang="en-US" sz="1800">
                <a:solidFill>
                  <a:srgbClr val="000000"/>
                </a:solidFill>
                <a:latin typeface="Arial"/>
                <a:ea typeface="Arial"/>
                <a:cs typeface="Arial"/>
                <a:sym typeface="Arial"/>
              </a:rPr>
              <a:t> MainClass {</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public</a:t>
            </a: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static</a:t>
            </a:r>
            <a:r>
              <a:rPr lang="en-US" sz="1800">
                <a:solidFill>
                  <a:srgbClr val="000000"/>
                </a:solidFill>
                <a:latin typeface="Arial"/>
                <a:ea typeface="Arial"/>
                <a:cs typeface="Arial"/>
                <a:sym typeface="Arial"/>
              </a:rPr>
              <a:t> </a:t>
            </a:r>
            <a:r>
              <a:rPr lang="en-US" sz="1800">
                <a:solidFill>
                  <a:srgbClr val="0000FF"/>
                </a:solidFill>
                <a:latin typeface="Arial"/>
                <a:ea typeface="Arial"/>
                <a:cs typeface="Arial"/>
                <a:sym typeface="Arial"/>
              </a:rPr>
              <a:t>void</a:t>
            </a:r>
            <a:r>
              <a:rPr lang="en-US" sz="1800">
                <a:solidFill>
                  <a:srgbClr val="000000"/>
                </a:solidFill>
                <a:latin typeface="Arial"/>
                <a:ea typeface="Arial"/>
                <a:cs typeface="Arial"/>
                <a:sym typeface="Arial"/>
              </a:rPr>
              <a:t> Main(String[] args)  {</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Dog myDog = </a:t>
            </a:r>
            <a:r>
              <a:rPr lang="en-US" sz="1800">
                <a:solidFill>
                  <a:srgbClr val="0000FF"/>
                </a:solidFill>
                <a:latin typeface="Arial"/>
                <a:ea typeface="Arial"/>
                <a:cs typeface="Arial"/>
                <a:sym typeface="Arial"/>
              </a:rPr>
              <a:t>new</a:t>
            </a:r>
            <a:r>
              <a:rPr lang="en-US" sz="1800">
                <a:solidFill>
                  <a:srgbClr val="000000"/>
                </a:solidFill>
                <a:latin typeface="Arial"/>
                <a:ea typeface="Arial"/>
                <a:cs typeface="Arial"/>
                <a:sym typeface="Arial"/>
              </a:rPr>
              <a:t> Dog(</a:t>
            </a:r>
            <a:r>
              <a:rPr lang="en-US" sz="1800">
                <a:solidFill>
                  <a:srgbClr val="A31515"/>
                </a:solidFill>
                <a:latin typeface="Arial"/>
                <a:ea typeface="Arial"/>
                <a:cs typeface="Arial"/>
                <a:sym typeface="Arial"/>
              </a:rPr>
              <a:t>"CSE"</a:t>
            </a:r>
            <a:r>
              <a:rPr lang="en-US" sz="1800">
                <a:solidFill>
                  <a:srgbClr val="000000"/>
                </a:solidFill>
                <a:latin typeface="Arial"/>
                <a:ea typeface="Arial"/>
                <a:cs typeface="Arial"/>
                <a:sym typeface="Arial"/>
              </a:rPr>
              <a:t>, </a:t>
            </a:r>
            <a:r>
              <a:rPr lang="en-US" sz="1800">
                <a:solidFill>
                  <a:srgbClr val="09885A"/>
                </a:solidFill>
                <a:latin typeface="Arial"/>
                <a:ea typeface="Arial"/>
                <a:cs typeface="Arial"/>
                <a:sym typeface="Arial"/>
              </a:rPr>
              <a:t>8</a:t>
            </a:r>
            <a:r>
              <a:rPr lang="en-US" sz="1800">
                <a:solidFill>
                  <a:srgbClr val="000000"/>
                </a:solidFill>
                <a:latin typeface="Arial"/>
                <a:ea typeface="Arial"/>
                <a:cs typeface="Arial"/>
                <a:sym typeface="Arial"/>
              </a:rPr>
              <a:t>);</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Dog yourDog = </a:t>
            </a:r>
            <a:r>
              <a:rPr lang="en-US" sz="1800">
                <a:solidFill>
                  <a:srgbClr val="0000FF"/>
                </a:solidFill>
                <a:latin typeface="Arial"/>
                <a:ea typeface="Arial"/>
                <a:cs typeface="Arial"/>
                <a:sym typeface="Arial"/>
              </a:rPr>
              <a:t>new</a:t>
            </a:r>
            <a:r>
              <a:rPr lang="en-US" sz="1800">
                <a:solidFill>
                  <a:srgbClr val="000000"/>
                </a:solidFill>
                <a:latin typeface="Arial"/>
                <a:ea typeface="Arial"/>
                <a:cs typeface="Arial"/>
                <a:sym typeface="Arial"/>
              </a:rPr>
              <a:t> Dog (</a:t>
            </a:r>
            <a:r>
              <a:rPr lang="en-US" sz="1800">
                <a:solidFill>
                  <a:srgbClr val="A31515"/>
                </a:solidFill>
                <a:latin typeface="Arial"/>
                <a:ea typeface="Arial"/>
                <a:cs typeface="Arial"/>
                <a:sym typeface="Arial"/>
              </a:rPr>
              <a:t>"1322"</a:t>
            </a:r>
            <a:r>
              <a:rPr lang="en-US" sz="1800">
                <a:solidFill>
                  <a:srgbClr val="000000"/>
                </a:solidFill>
                <a:latin typeface="Arial"/>
                <a:ea typeface="Arial"/>
                <a:cs typeface="Arial"/>
                <a:sym typeface="Arial"/>
              </a:rPr>
              <a:t>, </a:t>
            </a:r>
            <a:r>
              <a:rPr lang="en-US" sz="1800">
                <a:solidFill>
                  <a:srgbClr val="09885A"/>
                </a:solidFill>
                <a:latin typeface="Arial"/>
                <a:ea typeface="Arial"/>
                <a:cs typeface="Arial"/>
                <a:sym typeface="Arial"/>
              </a:rPr>
              <a:t>9</a:t>
            </a:r>
            <a:r>
              <a:rPr lang="en-US" sz="1800">
                <a:solidFill>
                  <a:srgbClr val="000000"/>
                </a:solidFill>
                <a:latin typeface="Arial"/>
                <a:ea typeface="Arial"/>
                <a:cs typeface="Arial"/>
                <a:sym typeface="Arial"/>
              </a:rPr>
              <a:t>);</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Dog uberDog = myDog + yourDog;			</a:t>
            </a:r>
            <a:r>
              <a:rPr lang="en-US" sz="1800">
                <a:solidFill>
                  <a:srgbClr val="008F00"/>
                </a:solidFill>
                <a:latin typeface="Arial"/>
                <a:ea typeface="Arial"/>
                <a:cs typeface="Arial"/>
                <a:sym typeface="Arial"/>
              </a:rPr>
              <a:t>// Add two dogs together!</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Console.WriteLine (uberDog.name + </a:t>
            </a:r>
            <a:r>
              <a:rPr lang="en-US" sz="1800">
                <a:solidFill>
                  <a:srgbClr val="A31515"/>
                </a:solidFill>
                <a:latin typeface="Arial"/>
                <a:ea typeface="Arial"/>
                <a:cs typeface="Arial"/>
                <a:sym typeface="Arial"/>
              </a:rPr>
              <a:t>" weighs "</a:t>
            </a:r>
            <a:r>
              <a:rPr lang="en-US" sz="1800">
                <a:solidFill>
                  <a:srgbClr val="000000"/>
                </a:solidFill>
                <a:latin typeface="Arial"/>
                <a:ea typeface="Arial"/>
                <a:cs typeface="Arial"/>
                <a:sym typeface="Arial"/>
              </a:rPr>
              <a:t> + uberDog.weight);</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a:t>
            </a:r>
            <a:endParaRPr sz="3100"/>
          </a:p>
          <a:p>
            <a:pPr indent="0" lvl="0" marL="0" rtl="0" algn="l">
              <a:lnSpc>
                <a:spcPct val="100000"/>
              </a:lnSpc>
              <a:spcBef>
                <a:spcPts val="0"/>
              </a:spcBef>
              <a:spcAft>
                <a:spcPts val="0"/>
              </a:spcAft>
              <a:buClr>
                <a:srgbClr val="000000"/>
              </a:buClr>
              <a:buSzPct val="72222"/>
              <a:buNone/>
            </a:pPr>
            <a:r>
              <a:rPr lang="en-US" sz="1800">
                <a:solidFill>
                  <a:srgbClr val="000000"/>
                </a:solidFill>
                <a:latin typeface="Arial"/>
                <a:ea typeface="Arial"/>
                <a:cs typeface="Arial"/>
                <a:sym typeface="Arial"/>
              </a:rPr>
              <a:t>}  // OUTPUT is CSE:1322 weighs 17</a:t>
            </a:r>
            <a:endParaRPr sz="1800">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8"/>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Classes in C#</a:t>
            </a:r>
            <a:endParaRPr/>
          </a:p>
        </p:txBody>
      </p:sp>
      <p:sp>
        <p:nvSpPr>
          <p:cNvPr id="163" name="Google Shape;163;p28"/>
          <p:cNvSpPr txBox="1"/>
          <p:nvPr>
            <p:ph idx="1" type="body"/>
          </p:nvPr>
        </p:nvSpPr>
        <p:spPr>
          <a:xfrm>
            <a:off x="369875" y="940001"/>
            <a:ext cx="8418300" cy="3761400"/>
          </a:xfrm>
          <a:prstGeom prst="rect">
            <a:avLst/>
          </a:prstGeom>
        </p:spPr>
        <p:txBody>
          <a:bodyPr anchorCtr="0" anchor="t" bIns="45700" lIns="91425" spcFirstLastPara="1" rIns="91425" wrap="square" tIns="45700">
            <a:normAutofit lnSpcReduction="10000"/>
          </a:bodyPr>
          <a:lstStyle/>
          <a:p>
            <a:pPr indent="-374650" lvl="0" marL="457200" rtl="0" algn="l">
              <a:spcBef>
                <a:spcPts val="750"/>
              </a:spcBef>
              <a:spcAft>
                <a:spcPts val="0"/>
              </a:spcAft>
              <a:buSzPts val="2300"/>
              <a:buChar char="●"/>
            </a:pPr>
            <a:r>
              <a:rPr lang="en-US"/>
              <a:t>Defining a class in C# works the same as java:</a:t>
            </a:r>
            <a:endParaRPr/>
          </a:p>
          <a:p>
            <a:pPr indent="0" lvl="0" marL="0" rtl="0" algn="l">
              <a:spcBef>
                <a:spcPts val="750"/>
              </a:spcBef>
              <a:spcAft>
                <a:spcPts val="0"/>
              </a:spcAft>
              <a:buNone/>
            </a:pPr>
            <a:r>
              <a:rPr lang="en-US"/>
              <a:t>public class Dog {}</a:t>
            </a:r>
            <a:endParaRPr/>
          </a:p>
          <a:p>
            <a:pPr indent="-374650" lvl="0" marL="457200" rtl="0" algn="l">
              <a:spcBef>
                <a:spcPts val="750"/>
              </a:spcBef>
              <a:spcAft>
                <a:spcPts val="0"/>
              </a:spcAft>
              <a:buSzPts val="2300"/>
              <a:buChar char="●"/>
            </a:pPr>
            <a:r>
              <a:rPr lang="en-US"/>
              <a:t>Constructors are the same as Java, they can also be overloaded just like Java:</a:t>
            </a:r>
            <a:endParaRPr/>
          </a:p>
          <a:p>
            <a:pPr indent="0" lvl="0" marL="0" rtl="0" algn="l">
              <a:spcBef>
                <a:spcPts val="750"/>
              </a:spcBef>
              <a:spcAft>
                <a:spcPts val="0"/>
              </a:spcAft>
              <a:buNone/>
            </a:pPr>
            <a:r>
              <a:rPr lang="en-US"/>
              <a:t>public Dog() {}</a:t>
            </a:r>
            <a:endParaRPr/>
          </a:p>
          <a:p>
            <a:pPr indent="0" lvl="0" marL="0" rtl="0" algn="l">
              <a:spcBef>
                <a:spcPts val="750"/>
              </a:spcBef>
              <a:spcAft>
                <a:spcPts val="0"/>
              </a:spcAft>
              <a:buNone/>
            </a:pPr>
            <a:r>
              <a:rPr lang="en-US"/>
              <a:t>public Dog(int x) {}</a:t>
            </a:r>
            <a:endParaRPr/>
          </a:p>
          <a:p>
            <a:pPr indent="-374650" lvl="0" marL="457200" rtl="0" algn="l">
              <a:spcBef>
                <a:spcPts val="750"/>
              </a:spcBef>
              <a:spcAft>
                <a:spcPts val="0"/>
              </a:spcAft>
              <a:buSzPts val="2300"/>
              <a:buChar char="●"/>
            </a:pPr>
            <a:r>
              <a:rPr lang="en-US"/>
              <a:t>All classes are automatically children of Object, just like in Java.</a:t>
            </a:r>
            <a:endParaRPr/>
          </a:p>
          <a:p>
            <a:pPr indent="0" lvl="0" marL="0" rtl="0" algn="l">
              <a:spcBef>
                <a:spcPts val="75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9"/>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Public and Private</a:t>
            </a:r>
            <a:endParaRPr/>
          </a:p>
        </p:txBody>
      </p:sp>
      <p:sp>
        <p:nvSpPr>
          <p:cNvPr id="169" name="Google Shape;169;p29"/>
          <p:cNvSpPr txBox="1"/>
          <p:nvPr>
            <p:ph idx="1" type="body"/>
          </p:nvPr>
        </p:nvSpPr>
        <p:spPr>
          <a:xfrm>
            <a:off x="369875" y="940001"/>
            <a:ext cx="8418300" cy="37614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In java, all attributes and methods are public by default</a:t>
            </a:r>
            <a:endParaRPr/>
          </a:p>
          <a:p>
            <a:pPr indent="-374650" lvl="0" marL="457200" rtl="0" algn="l">
              <a:spcBef>
                <a:spcPts val="0"/>
              </a:spcBef>
              <a:spcAft>
                <a:spcPts val="0"/>
              </a:spcAft>
              <a:buSzPts val="2300"/>
              <a:buChar char="●"/>
            </a:pPr>
            <a:r>
              <a:rPr lang="en-US"/>
              <a:t>C# did the opposite, all attributes and methods are private by default.</a:t>
            </a:r>
            <a:endParaRPr/>
          </a:p>
          <a:p>
            <a:pPr indent="-381000" lvl="1" marL="914400" rtl="0" algn="l">
              <a:spcBef>
                <a:spcPts val="0"/>
              </a:spcBef>
              <a:spcAft>
                <a:spcPts val="0"/>
              </a:spcAft>
              <a:buSzPts val="2400"/>
              <a:buChar char="○"/>
            </a:pPr>
            <a:r>
              <a:rPr lang="en-US"/>
              <a:t>This is smart for attributes, because you </a:t>
            </a:r>
            <a:r>
              <a:rPr lang="en-US"/>
              <a:t>should</a:t>
            </a:r>
            <a:r>
              <a:rPr lang="en-US"/>
              <a:t> generally make your attributes private for </a:t>
            </a:r>
            <a:r>
              <a:rPr lang="en-US"/>
              <a:t>encapsulation</a:t>
            </a:r>
            <a:r>
              <a:rPr lang="en-US"/>
              <a:t> reasons.</a:t>
            </a:r>
            <a:endParaRPr/>
          </a:p>
          <a:p>
            <a:pPr indent="-381000" lvl="1" marL="914400" rtl="0" algn="l">
              <a:spcBef>
                <a:spcPts val="0"/>
              </a:spcBef>
              <a:spcAft>
                <a:spcPts val="0"/>
              </a:spcAft>
              <a:buSzPts val="2400"/>
              <a:buChar char="○"/>
            </a:pPr>
            <a:r>
              <a:rPr lang="en-US"/>
              <a:t>It’s odd that methods are by default private also, so you’ll have to remember to put public on front of all methods and constructors.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0"/>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Inheritance in C#</a:t>
            </a:r>
            <a:endParaRPr/>
          </a:p>
        </p:txBody>
      </p:sp>
      <p:sp>
        <p:nvSpPr>
          <p:cNvPr id="175" name="Google Shape;175;p30"/>
          <p:cNvSpPr txBox="1"/>
          <p:nvPr>
            <p:ph idx="1" type="body"/>
          </p:nvPr>
        </p:nvSpPr>
        <p:spPr>
          <a:xfrm>
            <a:off x="369875" y="705000"/>
            <a:ext cx="8418300" cy="39618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70000"/>
              </a:lnSpc>
              <a:spcBef>
                <a:spcPts val="0"/>
              </a:spcBef>
              <a:spcAft>
                <a:spcPts val="0"/>
              </a:spcAft>
              <a:buClr>
                <a:srgbClr val="0000FF"/>
              </a:buClr>
              <a:buSzPct val="100000"/>
              <a:buNone/>
            </a:pPr>
            <a:r>
              <a:t/>
            </a:r>
            <a:endParaRPr sz="1785">
              <a:solidFill>
                <a:srgbClr val="0000FF"/>
              </a:solidFill>
            </a:endParaRPr>
          </a:p>
          <a:p>
            <a:pPr indent="-343995" lvl="0" marL="457200" rtl="0" algn="l">
              <a:lnSpc>
                <a:spcPct val="70000"/>
              </a:lnSpc>
              <a:spcBef>
                <a:spcPts val="0"/>
              </a:spcBef>
              <a:spcAft>
                <a:spcPts val="0"/>
              </a:spcAft>
              <a:buSzPct val="100000"/>
              <a:buChar char="●"/>
            </a:pPr>
            <a:r>
              <a:rPr lang="en-US" sz="2137"/>
              <a:t>To indicate one class is a child of another you’ll use : instead of </a:t>
            </a:r>
            <a:r>
              <a:rPr i="1" lang="en-US" sz="2137"/>
              <a:t>extends</a:t>
            </a:r>
            <a:endParaRPr i="1" sz="2137"/>
          </a:p>
          <a:p>
            <a:pPr indent="0" lvl="0" marL="0" rtl="0" algn="l">
              <a:lnSpc>
                <a:spcPct val="70000"/>
              </a:lnSpc>
              <a:spcBef>
                <a:spcPts val="0"/>
              </a:spcBef>
              <a:spcAft>
                <a:spcPts val="0"/>
              </a:spcAft>
              <a:buNone/>
            </a:pPr>
            <a:r>
              <a:t/>
            </a:r>
            <a:endParaRPr i="1" sz="1785">
              <a:solidFill>
                <a:srgbClr val="0000FF"/>
              </a:solidFill>
            </a:endParaRPr>
          </a:p>
          <a:p>
            <a:pPr indent="0" lvl="0" marL="0" rtl="0" algn="l">
              <a:lnSpc>
                <a:spcPct val="70000"/>
              </a:lnSpc>
              <a:spcBef>
                <a:spcPts val="0"/>
              </a:spcBef>
              <a:spcAft>
                <a:spcPts val="0"/>
              </a:spcAft>
              <a:buNone/>
            </a:pPr>
            <a:r>
              <a:t/>
            </a:r>
            <a:endParaRPr i="1" sz="1785">
              <a:solidFill>
                <a:srgbClr val="0000FF"/>
              </a:solidFill>
            </a:endParaRPr>
          </a:p>
          <a:p>
            <a:pPr indent="0" lvl="0" marL="0" rtl="0" algn="l">
              <a:lnSpc>
                <a:spcPct val="70000"/>
              </a:lnSpc>
              <a:spcBef>
                <a:spcPts val="0"/>
              </a:spcBef>
              <a:spcAft>
                <a:spcPts val="0"/>
              </a:spcAft>
              <a:buClr>
                <a:srgbClr val="0000FF"/>
              </a:buClr>
              <a:buSzPct val="100000"/>
              <a:buNone/>
            </a:pPr>
            <a:r>
              <a:t/>
            </a:r>
            <a:endParaRPr sz="1785">
              <a:solidFill>
                <a:srgbClr val="0000FF"/>
              </a:solidFill>
            </a:endParaRPr>
          </a:p>
          <a:p>
            <a:pPr indent="0" lvl="0" marL="0" rtl="0" algn="l">
              <a:lnSpc>
                <a:spcPct val="70000"/>
              </a:lnSpc>
              <a:spcBef>
                <a:spcPts val="0"/>
              </a:spcBef>
              <a:spcAft>
                <a:spcPts val="0"/>
              </a:spcAft>
              <a:buClr>
                <a:srgbClr val="0000FF"/>
              </a:buClr>
              <a:buSzPct val="100000"/>
              <a:buNone/>
            </a:pPr>
            <a:r>
              <a:rPr lang="en-US" sz="1785">
                <a:solidFill>
                  <a:srgbClr val="0000FF"/>
                </a:solidFill>
                <a:latin typeface="Arial"/>
                <a:ea typeface="Arial"/>
                <a:cs typeface="Arial"/>
                <a:sym typeface="Arial"/>
              </a:rPr>
              <a:t>using</a:t>
            </a:r>
            <a:r>
              <a:rPr lang="en-US" sz="1785">
                <a:solidFill>
                  <a:srgbClr val="000000"/>
                </a:solidFill>
                <a:latin typeface="Arial"/>
                <a:ea typeface="Arial"/>
                <a:cs typeface="Arial"/>
                <a:sym typeface="Arial"/>
              </a:rPr>
              <a:t> </a:t>
            </a:r>
            <a:r>
              <a:rPr lang="en-US" sz="1785">
                <a:solidFill>
                  <a:srgbClr val="00006D"/>
                </a:solidFill>
                <a:latin typeface="Arial"/>
                <a:ea typeface="Arial"/>
                <a:cs typeface="Arial"/>
                <a:sym typeface="Arial"/>
              </a:rPr>
              <a:t>System</a:t>
            </a:r>
            <a:r>
              <a:rPr lang="en-US" sz="1785">
                <a:solidFill>
                  <a:srgbClr val="000000"/>
                </a:solidFill>
                <a:latin typeface="Arial"/>
                <a:ea typeface="Arial"/>
                <a:cs typeface="Arial"/>
                <a:sym typeface="Arial"/>
              </a:rPr>
              <a:t>;</a:t>
            </a:r>
            <a:endParaRPr sz="1785">
              <a:solidFill>
                <a:srgbClr val="00006D"/>
              </a:solidFill>
              <a:latin typeface="Arial"/>
              <a:ea typeface="Arial"/>
              <a:cs typeface="Arial"/>
              <a:sym typeface="Arial"/>
            </a:endParaRPr>
          </a:p>
          <a:p>
            <a:pPr indent="0" lvl="0" marL="0" rtl="0" algn="l">
              <a:lnSpc>
                <a:spcPct val="70000"/>
              </a:lnSpc>
              <a:spcBef>
                <a:spcPts val="750"/>
              </a:spcBef>
              <a:spcAft>
                <a:spcPts val="0"/>
              </a:spcAft>
              <a:buClr>
                <a:srgbClr val="000000"/>
              </a:buClr>
              <a:buSzPct val="100000"/>
              <a:buNone/>
            </a:pPr>
            <a:br>
              <a:rPr lang="en-US" sz="1785">
                <a:solidFill>
                  <a:srgbClr val="000000"/>
                </a:solidFill>
                <a:latin typeface="Arial"/>
                <a:ea typeface="Arial"/>
                <a:cs typeface="Arial"/>
                <a:sym typeface="Arial"/>
              </a:rPr>
            </a:br>
            <a:endParaRPr sz="1785">
              <a:solidFill>
                <a:srgbClr val="000000"/>
              </a:solidFill>
              <a:latin typeface="Arial"/>
              <a:ea typeface="Arial"/>
              <a:cs typeface="Arial"/>
              <a:sym typeface="Arial"/>
            </a:endParaRPr>
          </a:p>
          <a:p>
            <a:pPr indent="0" lvl="0" marL="0" rtl="0" algn="l">
              <a:lnSpc>
                <a:spcPct val="70000"/>
              </a:lnSpc>
              <a:spcBef>
                <a:spcPts val="750"/>
              </a:spcBef>
              <a:spcAft>
                <a:spcPts val="0"/>
              </a:spcAft>
              <a:buClr>
                <a:srgbClr val="0000FF"/>
              </a:buClr>
              <a:buSzPct val="100000"/>
              <a:buNone/>
            </a:pPr>
            <a:r>
              <a:rPr lang="en-US" sz="1785">
                <a:solidFill>
                  <a:srgbClr val="0000FF"/>
                </a:solidFill>
                <a:latin typeface="Arial"/>
                <a:ea typeface="Arial"/>
                <a:cs typeface="Arial"/>
                <a:sym typeface="Arial"/>
              </a:rPr>
              <a:t>class</a:t>
            </a:r>
            <a:r>
              <a:rPr lang="en-US" sz="1785">
                <a:solidFill>
                  <a:srgbClr val="000000"/>
                </a:solidFill>
                <a:latin typeface="Arial"/>
                <a:ea typeface="Arial"/>
                <a:cs typeface="Arial"/>
                <a:sym typeface="Arial"/>
              </a:rPr>
              <a:t> Mammal {</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  </a:t>
            </a:r>
            <a:r>
              <a:rPr lang="en-US" sz="1785">
                <a:solidFill>
                  <a:srgbClr val="0000FF"/>
                </a:solidFill>
                <a:latin typeface="Arial"/>
                <a:ea typeface="Arial"/>
                <a:cs typeface="Arial"/>
                <a:sym typeface="Arial"/>
              </a:rPr>
              <a:t>public</a:t>
            </a:r>
            <a:r>
              <a:rPr lang="en-US" sz="1785">
                <a:solidFill>
                  <a:srgbClr val="000000"/>
                </a:solidFill>
                <a:latin typeface="Arial"/>
                <a:ea typeface="Arial"/>
                <a:cs typeface="Arial"/>
                <a:sym typeface="Arial"/>
              </a:rPr>
              <a:t> </a:t>
            </a:r>
            <a:r>
              <a:rPr lang="en-US" sz="1785">
                <a:solidFill>
                  <a:srgbClr val="0000FF"/>
                </a:solidFill>
                <a:latin typeface="Arial"/>
                <a:ea typeface="Arial"/>
                <a:cs typeface="Arial"/>
                <a:sym typeface="Arial"/>
              </a:rPr>
              <a:t>float</a:t>
            </a:r>
            <a:r>
              <a:rPr lang="en-US" sz="1785">
                <a:solidFill>
                  <a:srgbClr val="000000"/>
                </a:solidFill>
                <a:latin typeface="Arial"/>
                <a:ea typeface="Arial"/>
                <a:cs typeface="Arial"/>
                <a:sym typeface="Arial"/>
              </a:rPr>
              <a:t> weight;</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  </a:t>
            </a:r>
            <a:r>
              <a:rPr lang="en-US" sz="1785">
                <a:solidFill>
                  <a:srgbClr val="0000FF"/>
                </a:solidFill>
                <a:latin typeface="Arial"/>
                <a:ea typeface="Arial"/>
                <a:cs typeface="Arial"/>
                <a:sym typeface="Arial"/>
              </a:rPr>
              <a:t>public</a:t>
            </a:r>
            <a:r>
              <a:rPr lang="en-US" sz="1785">
                <a:solidFill>
                  <a:srgbClr val="000000"/>
                </a:solidFill>
                <a:latin typeface="Arial"/>
                <a:ea typeface="Arial"/>
                <a:cs typeface="Arial"/>
                <a:sym typeface="Arial"/>
              </a:rPr>
              <a:t> </a:t>
            </a:r>
            <a:r>
              <a:rPr lang="en-US" sz="1785">
                <a:solidFill>
                  <a:srgbClr val="0000FF"/>
                </a:solidFill>
                <a:latin typeface="Arial"/>
                <a:ea typeface="Arial"/>
                <a:cs typeface="Arial"/>
                <a:sym typeface="Arial"/>
              </a:rPr>
              <a:t>int</a:t>
            </a:r>
            <a:r>
              <a:rPr lang="en-US" sz="1785">
                <a:solidFill>
                  <a:srgbClr val="000000"/>
                </a:solidFill>
                <a:latin typeface="Arial"/>
                <a:ea typeface="Arial"/>
                <a:cs typeface="Arial"/>
                <a:sym typeface="Arial"/>
              </a:rPr>
              <a:t> iQ;</a:t>
            </a:r>
            <a:endParaRPr sz="1785">
              <a:solidFill>
                <a:srgbClr val="0000FF"/>
              </a:solidFill>
              <a:latin typeface="Arial"/>
              <a:ea typeface="Arial"/>
              <a:cs typeface="Arial"/>
              <a:sym typeface="Arial"/>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a:t>
            </a:r>
            <a:endParaRPr/>
          </a:p>
          <a:p>
            <a:pPr indent="0" lvl="0" marL="0" rtl="0" algn="l">
              <a:lnSpc>
                <a:spcPct val="70000"/>
              </a:lnSpc>
              <a:spcBef>
                <a:spcPts val="750"/>
              </a:spcBef>
              <a:spcAft>
                <a:spcPts val="0"/>
              </a:spcAft>
              <a:buClr>
                <a:srgbClr val="0000FF"/>
              </a:buClr>
              <a:buSzPct val="100000"/>
              <a:buNone/>
            </a:pPr>
            <a:r>
              <a:rPr lang="en-US" sz="1785">
                <a:solidFill>
                  <a:srgbClr val="0000FF"/>
                </a:solidFill>
                <a:latin typeface="Arial"/>
                <a:ea typeface="Arial"/>
                <a:cs typeface="Arial"/>
                <a:sym typeface="Arial"/>
              </a:rPr>
              <a:t>class</a:t>
            </a:r>
            <a:r>
              <a:rPr lang="en-US" sz="1785">
                <a:solidFill>
                  <a:srgbClr val="000000"/>
                </a:solidFill>
                <a:latin typeface="Arial"/>
                <a:ea typeface="Arial"/>
                <a:cs typeface="Arial"/>
                <a:sym typeface="Arial"/>
              </a:rPr>
              <a:t> Dog : Mammal {</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  </a:t>
            </a:r>
            <a:r>
              <a:rPr lang="en-US" sz="1785">
                <a:solidFill>
                  <a:srgbClr val="9A9A9A"/>
                </a:solidFill>
                <a:latin typeface="Arial"/>
                <a:ea typeface="Arial"/>
                <a:cs typeface="Arial"/>
                <a:sym typeface="Arial"/>
              </a:rPr>
              <a:t>// There are 2 attributes here that you</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  </a:t>
            </a:r>
            <a:r>
              <a:rPr lang="en-US" sz="1785">
                <a:solidFill>
                  <a:srgbClr val="9A9A9A"/>
                </a:solidFill>
                <a:latin typeface="Arial"/>
                <a:ea typeface="Arial"/>
                <a:cs typeface="Arial"/>
                <a:sym typeface="Arial"/>
              </a:rPr>
              <a:t>// can't see because of inheritance!</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a:t>
            </a:r>
            <a:endParaRPr/>
          </a:p>
          <a:p>
            <a:pPr indent="0" lvl="0" marL="0" rtl="0" algn="l">
              <a:lnSpc>
                <a:spcPct val="70000"/>
              </a:lnSpc>
              <a:spcBef>
                <a:spcPts val="750"/>
              </a:spcBef>
              <a:spcAft>
                <a:spcPts val="0"/>
              </a:spcAft>
              <a:buClr>
                <a:srgbClr val="0000FF"/>
              </a:buClr>
              <a:buSzPct val="100000"/>
              <a:buNone/>
            </a:pPr>
            <a:r>
              <a:rPr lang="en-US" sz="1785">
                <a:solidFill>
                  <a:srgbClr val="0000FF"/>
                </a:solidFill>
                <a:latin typeface="Arial"/>
                <a:ea typeface="Arial"/>
                <a:cs typeface="Arial"/>
                <a:sym typeface="Arial"/>
              </a:rPr>
              <a:t>class</a:t>
            </a:r>
            <a:r>
              <a:rPr lang="en-US" sz="1785">
                <a:solidFill>
                  <a:srgbClr val="000000"/>
                </a:solidFill>
                <a:latin typeface="Arial"/>
                <a:ea typeface="Arial"/>
                <a:cs typeface="Arial"/>
                <a:sym typeface="Arial"/>
              </a:rPr>
              <a:t> Main {</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  </a:t>
            </a:r>
            <a:r>
              <a:rPr lang="en-US" sz="1785">
                <a:solidFill>
                  <a:srgbClr val="0000FF"/>
                </a:solidFill>
                <a:latin typeface="Arial"/>
                <a:ea typeface="Arial"/>
                <a:cs typeface="Arial"/>
                <a:sym typeface="Arial"/>
              </a:rPr>
              <a:t>public</a:t>
            </a:r>
            <a:r>
              <a:rPr lang="en-US" sz="1785">
                <a:solidFill>
                  <a:srgbClr val="000000"/>
                </a:solidFill>
                <a:latin typeface="Arial"/>
                <a:ea typeface="Arial"/>
                <a:cs typeface="Arial"/>
                <a:sym typeface="Arial"/>
              </a:rPr>
              <a:t> </a:t>
            </a:r>
            <a:r>
              <a:rPr lang="en-US" sz="1785">
                <a:solidFill>
                  <a:srgbClr val="0000FF"/>
                </a:solidFill>
                <a:latin typeface="Arial"/>
                <a:ea typeface="Arial"/>
                <a:cs typeface="Arial"/>
                <a:sym typeface="Arial"/>
              </a:rPr>
              <a:t>static</a:t>
            </a:r>
            <a:r>
              <a:rPr lang="en-US" sz="1785">
                <a:solidFill>
                  <a:srgbClr val="000000"/>
                </a:solidFill>
                <a:latin typeface="Arial"/>
                <a:ea typeface="Arial"/>
                <a:cs typeface="Arial"/>
                <a:sym typeface="Arial"/>
              </a:rPr>
              <a:t> </a:t>
            </a:r>
            <a:r>
              <a:rPr lang="en-US" sz="1785">
                <a:solidFill>
                  <a:srgbClr val="0000FF"/>
                </a:solidFill>
                <a:latin typeface="Arial"/>
                <a:ea typeface="Arial"/>
                <a:cs typeface="Arial"/>
                <a:sym typeface="Arial"/>
              </a:rPr>
              <a:t>void</a:t>
            </a:r>
            <a:r>
              <a:rPr lang="en-US" sz="1785">
                <a:solidFill>
                  <a:srgbClr val="000000"/>
                </a:solidFill>
                <a:latin typeface="Arial"/>
                <a:ea typeface="Arial"/>
                <a:cs typeface="Arial"/>
                <a:sym typeface="Arial"/>
              </a:rPr>
              <a:t> Main (</a:t>
            </a:r>
            <a:r>
              <a:rPr lang="en-US" sz="1785">
                <a:solidFill>
                  <a:srgbClr val="0000FF"/>
                </a:solidFill>
                <a:latin typeface="Arial"/>
                <a:ea typeface="Arial"/>
                <a:cs typeface="Arial"/>
                <a:sym typeface="Arial"/>
              </a:rPr>
              <a:t>string</a:t>
            </a:r>
            <a:r>
              <a:rPr lang="en-US" sz="1785">
                <a:solidFill>
                  <a:srgbClr val="000000"/>
                </a:solidFill>
                <a:latin typeface="Arial"/>
                <a:ea typeface="Arial"/>
                <a:cs typeface="Arial"/>
                <a:sym typeface="Arial"/>
              </a:rPr>
              <a:t>[] args) {</a:t>
            </a:r>
            <a:endParaRPr sz="1785">
              <a:solidFill>
                <a:srgbClr val="0000FF"/>
              </a:solidFill>
              <a:latin typeface="Arial"/>
              <a:ea typeface="Arial"/>
              <a:cs typeface="Arial"/>
              <a:sym typeface="Arial"/>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    Dog d = </a:t>
            </a:r>
            <a:r>
              <a:rPr lang="en-US" sz="1785">
                <a:solidFill>
                  <a:srgbClr val="0000FF"/>
                </a:solidFill>
                <a:latin typeface="Arial"/>
                <a:ea typeface="Arial"/>
                <a:cs typeface="Arial"/>
                <a:sym typeface="Arial"/>
              </a:rPr>
              <a:t>new</a:t>
            </a:r>
            <a:r>
              <a:rPr lang="en-US" sz="1785">
                <a:solidFill>
                  <a:srgbClr val="000000"/>
                </a:solidFill>
                <a:latin typeface="Arial"/>
                <a:ea typeface="Arial"/>
                <a:cs typeface="Arial"/>
                <a:sym typeface="Arial"/>
              </a:rPr>
              <a:t> Dog();</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  }</a:t>
            </a:r>
            <a:endParaRPr/>
          </a:p>
          <a:p>
            <a:pPr indent="0" lvl="0" marL="0" rtl="0" algn="l">
              <a:lnSpc>
                <a:spcPct val="70000"/>
              </a:lnSpc>
              <a:spcBef>
                <a:spcPts val="750"/>
              </a:spcBef>
              <a:spcAft>
                <a:spcPts val="0"/>
              </a:spcAft>
              <a:buClr>
                <a:srgbClr val="000000"/>
              </a:buClr>
              <a:buSzPct val="100000"/>
              <a:buNone/>
            </a:pPr>
            <a:r>
              <a:rPr lang="en-US" sz="1785">
                <a:solidFill>
                  <a:srgbClr val="000000"/>
                </a:solidFill>
                <a:latin typeface="Arial"/>
                <a:ea typeface="Arial"/>
                <a:cs typeface="Arial"/>
                <a:sym typeface="Arial"/>
              </a:rPr>
              <a:t>}</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1"/>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toString vs ToString</a:t>
            </a:r>
            <a:endParaRPr/>
          </a:p>
        </p:txBody>
      </p:sp>
      <p:sp>
        <p:nvSpPr>
          <p:cNvPr id="181" name="Google Shape;181;p31"/>
          <p:cNvSpPr txBox="1"/>
          <p:nvPr>
            <p:ph idx="1" type="body"/>
          </p:nvPr>
        </p:nvSpPr>
        <p:spPr>
          <a:xfrm>
            <a:off x="369875" y="940001"/>
            <a:ext cx="8418300" cy="37614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ToString() in C# does the same thing as toString() in Java</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public string ToString() {</a:t>
            </a:r>
            <a:endParaRPr/>
          </a:p>
          <a:p>
            <a:pPr indent="0" lvl="0" marL="0" rtl="0" algn="l">
              <a:spcBef>
                <a:spcPts val="750"/>
              </a:spcBef>
              <a:spcAft>
                <a:spcPts val="0"/>
              </a:spcAft>
              <a:buNone/>
            </a:pPr>
            <a:r>
              <a:rPr lang="en-US"/>
              <a:t>  return “Dog number “+id;</a:t>
            </a:r>
            <a:endParaRPr/>
          </a:p>
          <a:p>
            <a:pPr indent="0" lvl="0" marL="0" rtl="0" algn="l">
              <a:spcBef>
                <a:spcPts val="750"/>
              </a:spcBef>
              <a:spcAft>
                <a:spcPts val="0"/>
              </a:spcAft>
              <a:buNone/>
            </a:pPr>
            <a:r>
              <a:rPr lang="en-US"/>
              <a:t>}</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2"/>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super vs base keywords</a:t>
            </a:r>
            <a:endParaRPr b="1">
              <a:solidFill>
                <a:srgbClr val="0432FF"/>
              </a:solidFill>
            </a:endParaRPr>
          </a:p>
        </p:txBody>
      </p:sp>
      <p:sp>
        <p:nvSpPr>
          <p:cNvPr id="187" name="Google Shape;187;p32"/>
          <p:cNvSpPr txBox="1"/>
          <p:nvPr>
            <p:ph idx="1" type="body"/>
          </p:nvPr>
        </p:nvSpPr>
        <p:spPr>
          <a:xfrm>
            <a:off x="369875" y="705000"/>
            <a:ext cx="8418300" cy="3856200"/>
          </a:xfrm>
          <a:prstGeom prst="rect">
            <a:avLst/>
          </a:prstGeom>
          <a:noFill/>
          <a:ln>
            <a:noFill/>
          </a:ln>
        </p:spPr>
        <p:txBody>
          <a:bodyPr anchorCtr="0" anchor="t" bIns="45700" lIns="91425" spcFirstLastPara="1" rIns="91425" wrap="square" tIns="45700">
            <a:normAutofit fontScale="85000" lnSpcReduction="20000"/>
          </a:bodyPr>
          <a:lstStyle/>
          <a:p>
            <a:pPr indent="-191770" lvl="0" marL="171450" rtl="0" algn="l">
              <a:lnSpc>
                <a:spcPct val="90000"/>
              </a:lnSpc>
              <a:spcBef>
                <a:spcPts val="0"/>
              </a:spcBef>
              <a:spcAft>
                <a:spcPts val="0"/>
              </a:spcAft>
              <a:buSzPct val="100000"/>
              <a:buChar char="•"/>
            </a:pPr>
            <a:r>
              <a:rPr lang="en-US" sz="3200"/>
              <a:t>In java, if you needed to reference a specific constructor in your parent you’d say:</a:t>
            </a:r>
            <a:endParaRPr sz="3200"/>
          </a:p>
          <a:p>
            <a:pPr indent="0" lvl="0" marL="0" rtl="0" algn="l">
              <a:lnSpc>
                <a:spcPct val="90000"/>
              </a:lnSpc>
              <a:spcBef>
                <a:spcPts val="0"/>
              </a:spcBef>
              <a:spcAft>
                <a:spcPts val="0"/>
              </a:spcAft>
              <a:buNone/>
            </a:pPr>
            <a:r>
              <a:t/>
            </a:r>
            <a:endParaRPr sz="3200"/>
          </a:p>
          <a:p>
            <a:pPr indent="0" lvl="0" marL="0" rtl="0" algn="l">
              <a:lnSpc>
                <a:spcPct val="90000"/>
              </a:lnSpc>
              <a:spcBef>
                <a:spcPts val="0"/>
              </a:spcBef>
              <a:spcAft>
                <a:spcPts val="0"/>
              </a:spcAft>
              <a:buNone/>
            </a:pPr>
            <a:r>
              <a:rPr lang="en-US" sz="3200"/>
              <a:t>public Dog(int x, char y) {</a:t>
            </a:r>
            <a:endParaRPr sz="3200"/>
          </a:p>
          <a:p>
            <a:pPr indent="0" lvl="0" marL="0" rtl="0" algn="l">
              <a:lnSpc>
                <a:spcPct val="90000"/>
              </a:lnSpc>
              <a:spcBef>
                <a:spcPts val="0"/>
              </a:spcBef>
              <a:spcAft>
                <a:spcPts val="0"/>
              </a:spcAft>
              <a:buNone/>
            </a:pPr>
            <a:r>
              <a:rPr lang="en-US" sz="3200"/>
              <a:t>  super(x,y);</a:t>
            </a:r>
            <a:endParaRPr sz="3200"/>
          </a:p>
          <a:p>
            <a:pPr indent="0" lvl="0" marL="0" rtl="0" algn="l">
              <a:lnSpc>
                <a:spcPct val="90000"/>
              </a:lnSpc>
              <a:spcBef>
                <a:spcPts val="0"/>
              </a:spcBef>
              <a:spcAft>
                <a:spcPts val="0"/>
              </a:spcAft>
              <a:buNone/>
            </a:pPr>
            <a:r>
              <a:rPr lang="en-US" sz="3200"/>
              <a:t>}</a:t>
            </a:r>
            <a:br>
              <a:rPr lang="en-US" sz="3200"/>
            </a:br>
            <a:endParaRPr sz="3200"/>
          </a:p>
          <a:p>
            <a:pPr indent="-191770" lvl="0" marL="171450" rtl="0" algn="l">
              <a:lnSpc>
                <a:spcPct val="90000"/>
              </a:lnSpc>
              <a:spcBef>
                <a:spcPts val="0"/>
              </a:spcBef>
              <a:spcAft>
                <a:spcPts val="0"/>
              </a:spcAft>
              <a:buSzPct val="100000"/>
              <a:buChar char="•"/>
            </a:pPr>
            <a:r>
              <a:rPr lang="en-US" sz="3200"/>
              <a:t>In C#, you’ll use base instead of super, and it goes on the header of the method line:</a:t>
            </a:r>
            <a:endParaRPr sz="3200"/>
          </a:p>
          <a:p>
            <a:pPr indent="0" lvl="0" marL="0" rtl="0" algn="l">
              <a:lnSpc>
                <a:spcPct val="90000"/>
              </a:lnSpc>
              <a:spcBef>
                <a:spcPts val="0"/>
              </a:spcBef>
              <a:spcAft>
                <a:spcPts val="0"/>
              </a:spcAft>
              <a:buNone/>
            </a:pPr>
            <a:r>
              <a:t/>
            </a:r>
            <a:endParaRPr sz="3200"/>
          </a:p>
          <a:p>
            <a:pPr indent="0" lvl="0" marL="0" rtl="0" algn="l">
              <a:lnSpc>
                <a:spcPct val="90000"/>
              </a:lnSpc>
              <a:spcBef>
                <a:spcPts val="0"/>
              </a:spcBef>
              <a:spcAft>
                <a:spcPts val="0"/>
              </a:spcAft>
              <a:buNone/>
            </a:pPr>
            <a:r>
              <a:rPr lang="en-US" sz="3200"/>
              <a:t>public Dog(int x, char y) : base(x,y) {}</a:t>
            </a:r>
            <a:endParaRPr sz="3200"/>
          </a:p>
          <a:p>
            <a:pPr indent="0" lvl="0" marL="0" rtl="0" algn="l">
              <a:lnSpc>
                <a:spcPct val="90000"/>
              </a:lnSpc>
              <a:spcBef>
                <a:spcPts val="750"/>
              </a:spcBef>
              <a:spcAft>
                <a:spcPts val="0"/>
              </a:spcAft>
              <a:buNone/>
            </a:pPr>
            <a:r>
              <a:t/>
            </a:r>
            <a:endParaRPr sz="34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3"/>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virtual keyword</a:t>
            </a:r>
            <a:endParaRPr/>
          </a:p>
        </p:txBody>
      </p:sp>
      <p:sp>
        <p:nvSpPr>
          <p:cNvPr id="193" name="Google Shape;193;p33"/>
          <p:cNvSpPr txBox="1"/>
          <p:nvPr>
            <p:ph idx="1" type="body"/>
          </p:nvPr>
        </p:nvSpPr>
        <p:spPr>
          <a:xfrm>
            <a:off x="369875" y="873700"/>
            <a:ext cx="8418300" cy="42159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70000"/>
              </a:lnSpc>
              <a:spcBef>
                <a:spcPts val="0"/>
              </a:spcBef>
              <a:spcAft>
                <a:spcPts val="0"/>
              </a:spcAft>
              <a:buClr>
                <a:srgbClr val="0000FF"/>
              </a:buClr>
              <a:buSzPct val="59299"/>
              <a:buNone/>
            </a:pPr>
            <a:r>
              <a:rPr lang="en-US" sz="2212">
                <a:solidFill>
                  <a:srgbClr val="0000FF"/>
                </a:solidFill>
                <a:latin typeface="Arial"/>
                <a:ea typeface="Arial"/>
                <a:cs typeface="Arial"/>
                <a:sym typeface="Arial"/>
              </a:rPr>
              <a:t>class</a:t>
            </a:r>
            <a:r>
              <a:rPr lang="en-US" sz="2212">
                <a:solidFill>
                  <a:srgbClr val="000000"/>
                </a:solidFill>
                <a:latin typeface="Arial"/>
                <a:ea typeface="Arial"/>
                <a:cs typeface="Arial"/>
                <a:sym typeface="Arial"/>
              </a:rPr>
              <a:t> Mammal : Object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r>
              <a:rPr lang="en-US" sz="2212">
                <a:solidFill>
                  <a:srgbClr val="9A9A9A"/>
                </a:solidFill>
                <a:latin typeface="Arial"/>
                <a:ea typeface="Arial"/>
                <a:cs typeface="Arial"/>
                <a:sym typeface="Arial"/>
              </a:rPr>
              <a:t>//If you want the child class to be able to override, you must mark it as </a:t>
            </a:r>
            <a:r>
              <a:rPr lang="en-US" sz="2212" u="sng">
                <a:solidFill>
                  <a:srgbClr val="9A9A9A"/>
                </a:solidFill>
                <a:latin typeface="Arial"/>
                <a:ea typeface="Arial"/>
                <a:cs typeface="Arial"/>
                <a:sym typeface="Arial"/>
              </a:rPr>
              <a:t>virtual</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public</a:t>
            </a: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virtual</a:t>
            </a: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void</a:t>
            </a:r>
            <a:r>
              <a:rPr lang="en-US" sz="2212">
                <a:solidFill>
                  <a:srgbClr val="000000"/>
                </a:solidFill>
                <a:latin typeface="Arial"/>
                <a:ea typeface="Arial"/>
                <a:cs typeface="Arial"/>
                <a:sym typeface="Arial"/>
              </a:rPr>
              <a:t> MakeNoise()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Console.WriteLine(</a:t>
            </a:r>
            <a:r>
              <a:rPr lang="en-US" sz="2212">
                <a:solidFill>
                  <a:srgbClr val="900112"/>
                </a:solidFill>
                <a:latin typeface="Arial"/>
                <a:ea typeface="Arial"/>
                <a:cs typeface="Arial"/>
                <a:sym typeface="Arial"/>
              </a:rPr>
              <a:t>"AHOOWOOW"</a:t>
            </a:r>
            <a:r>
              <a:rPr lang="en-US" sz="2212">
                <a:solidFill>
                  <a:srgbClr val="000000"/>
                </a:solidFill>
                <a:latin typeface="Arial"/>
                <a:ea typeface="Arial"/>
                <a:cs typeface="Arial"/>
                <a:sym typeface="Arial"/>
              </a:rPr>
              <a:t>);</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a:t>
            </a:r>
            <a:endParaRPr sz="3500"/>
          </a:p>
          <a:p>
            <a:pPr indent="0" lvl="0" marL="0" rtl="0" algn="l">
              <a:lnSpc>
                <a:spcPct val="70000"/>
              </a:lnSpc>
              <a:spcBef>
                <a:spcPts val="750"/>
              </a:spcBef>
              <a:spcAft>
                <a:spcPts val="0"/>
              </a:spcAft>
              <a:buClr>
                <a:srgbClr val="0000FF"/>
              </a:buClr>
              <a:buSzPct val="59299"/>
              <a:buNone/>
            </a:pPr>
            <a:r>
              <a:rPr lang="en-US" sz="2212">
                <a:solidFill>
                  <a:srgbClr val="0000FF"/>
                </a:solidFill>
                <a:latin typeface="Arial"/>
                <a:ea typeface="Arial"/>
                <a:cs typeface="Arial"/>
                <a:sym typeface="Arial"/>
              </a:rPr>
              <a:t>class</a:t>
            </a:r>
            <a:r>
              <a:rPr lang="en-US" sz="2212">
                <a:solidFill>
                  <a:srgbClr val="000000"/>
                </a:solidFill>
                <a:latin typeface="Arial"/>
                <a:ea typeface="Arial"/>
                <a:cs typeface="Arial"/>
                <a:sym typeface="Arial"/>
              </a:rPr>
              <a:t> Dog : Mammal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public</a:t>
            </a: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override</a:t>
            </a: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void</a:t>
            </a:r>
            <a:r>
              <a:rPr lang="en-US" sz="2212">
                <a:solidFill>
                  <a:srgbClr val="000000"/>
                </a:solidFill>
                <a:latin typeface="Arial"/>
                <a:ea typeface="Arial"/>
                <a:cs typeface="Arial"/>
                <a:sym typeface="Arial"/>
              </a:rPr>
              <a:t> MakeNoise()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base</a:t>
            </a:r>
            <a:r>
              <a:rPr lang="en-US" sz="2212">
                <a:solidFill>
                  <a:srgbClr val="000000"/>
                </a:solidFill>
                <a:latin typeface="Arial"/>
                <a:ea typeface="Arial"/>
                <a:cs typeface="Arial"/>
                <a:sym typeface="Arial"/>
              </a:rPr>
              <a:t>.MakeNoise();</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Console.WriteLine(</a:t>
            </a:r>
            <a:r>
              <a:rPr lang="en-US" sz="2212">
                <a:solidFill>
                  <a:srgbClr val="900112"/>
                </a:solidFill>
                <a:latin typeface="Arial"/>
                <a:ea typeface="Arial"/>
                <a:cs typeface="Arial"/>
                <a:sym typeface="Arial"/>
              </a:rPr>
              <a:t>"Woof!"</a:t>
            </a:r>
            <a:r>
              <a:rPr lang="en-US" sz="2212">
                <a:solidFill>
                  <a:srgbClr val="000000"/>
                </a:solidFill>
                <a:latin typeface="Arial"/>
                <a:ea typeface="Arial"/>
                <a:cs typeface="Arial"/>
                <a:sym typeface="Arial"/>
              </a:rPr>
              <a:t>);</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a:t>
            </a:r>
            <a:endParaRPr sz="3500"/>
          </a:p>
          <a:p>
            <a:pPr indent="0" lvl="0" marL="0" rtl="0" algn="l">
              <a:lnSpc>
                <a:spcPct val="70000"/>
              </a:lnSpc>
              <a:spcBef>
                <a:spcPts val="750"/>
              </a:spcBef>
              <a:spcAft>
                <a:spcPts val="0"/>
              </a:spcAft>
              <a:buClr>
                <a:srgbClr val="0000FF"/>
              </a:buClr>
              <a:buSzPct val="59299"/>
              <a:buNone/>
            </a:pPr>
            <a:r>
              <a:rPr lang="en-US" sz="2212">
                <a:solidFill>
                  <a:srgbClr val="0000FF"/>
                </a:solidFill>
                <a:latin typeface="Arial"/>
                <a:ea typeface="Arial"/>
                <a:cs typeface="Arial"/>
                <a:sym typeface="Arial"/>
              </a:rPr>
              <a:t>class</a:t>
            </a:r>
            <a:r>
              <a:rPr lang="en-US" sz="2212">
                <a:solidFill>
                  <a:srgbClr val="000000"/>
                </a:solidFill>
                <a:latin typeface="Arial"/>
                <a:ea typeface="Arial"/>
                <a:cs typeface="Arial"/>
                <a:sym typeface="Arial"/>
              </a:rPr>
              <a:t> Example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public</a:t>
            </a: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static</a:t>
            </a:r>
            <a:r>
              <a:rPr lang="en-US" sz="2212">
                <a:solidFill>
                  <a:srgbClr val="000000"/>
                </a:solidFill>
                <a:latin typeface="Arial"/>
                <a:ea typeface="Arial"/>
                <a:cs typeface="Arial"/>
                <a:sym typeface="Arial"/>
              </a:rPr>
              <a:t> </a:t>
            </a:r>
            <a:r>
              <a:rPr lang="en-US" sz="2212">
                <a:solidFill>
                  <a:srgbClr val="0000FF"/>
                </a:solidFill>
                <a:latin typeface="Arial"/>
                <a:ea typeface="Arial"/>
                <a:cs typeface="Arial"/>
                <a:sym typeface="Arial"/>
              </a:rPr>
              <a:t>void</a:t>
            </a:r>
            <a:r>
              <a:rPr lang="en-US" sz="2212">
                <a:solidFill>
                  <a:srgbClr val="000000"/>
                </a:solidFill>
                <a:latin typeface="Arial"/>
                <a:ea typeface="Arial"/>
                <a:cs typeface="Arial"/>
                <a:sym typeface="Arial"/>
              </a:rPr>
              <a:t> Main (</a:t>
            </a:r>
            <a:r>
              <a:rPr lang="en-US" sz="2212">
                <a:solidFill>
                  <a:srgbClr val="0000FF"/>
                </a:solidFill>
                <a:latin typeface="Arial"/>
                <a:ea typeface="Arial"/>
                <a:cs typeface="Arial"/>
                <a:sym typeface="Arial"/>
              </a:rPr>
              <a:t>string</a:t>
            </a:r>
            <a:r>
              <a:rPr lang="en-US" sz="2212">
                <a:solidFill>
                  <a:srgbClr val="000000"/>
                </a:solidFill>
                <a:latin typeface="Arial"/>
                <a:ea typeface="Arial"/>
                <a:cs typeface="Arial"/>
                <a:sym typeface="Arial"/>
              </a:rPr>
              <a:t>[] args) {</a:t>
            </a:r>
            <a:endParaRPr sz="2212">
              <a:solidFill>
                <a:srgbClr val="0000FF"/>
              </a:solidFill>
              <a:latin typeface="Arial"/>
              <a:ea typeface="Arial"/>
              <a:cs typeface="Arial"/>
              <a:sym typeface="Arial"/>
            </a:endParaRPr>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Dog d = </a:t>
            </a:r>
            <a:r>
              <a:rPr lang="en-US" sz="2212">
                <a:solidFill>
                  <a:srgbClr val="0000FF"/>
                </a:solidFill>
                <a:latin typeface="Arial"/>
                <a:ea typeface="Arial"/>
                <a:cs typeface="Arial"/>
                <a:sym typeface="Arial"/>
              </a:rPr>
              <a:t>new</a:t>
            </a:r>
            <a:r>
              <a:rPr lang="en-US" sz="2212">
                <a:solidFill>
                  <a:srgbClr val="000000"/>
                </a:solidFill>
                <a:latin typeface="Arial"/>
                <a:ea typeface="Arial"/>
                <a:cs typeface="Arial"/>
                <a:sym typeface="Arial"/>
              </a:rPr>
              <a:t> Dog();</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d.MakeNoise();</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  }</a:t>
            </a:r>
            <a:endParaRPr sz="3500"/>
          </a:p>
          <a:p>
            <a:pPr indent="0" lvl="0" marL="0" rtl="0" algn="l">
              <a:lnSpc>
                <a:spcPct val="70000"/>
              </a:lnSpc>
              <a:spcBef>
                <a:spcPts val="750"/>
              </a:spcBef>
              <a:spcAft>
                <a:spcPts val="0"/>
              </a:spcAft>
              <a:buClr>
                <a:srgbClr val="000000"/>
              </a:buClr>
              <a:buSzPct val="59299"/>
              <a:buNone/>
            </a:pPr>
            <a:r>
              <a:rPr lang="en-US" sz="2212">
                <a:solidFill>
                  <a:srgbClr val="000000"/>
                </a:solidFill>
                <a:latin typeface="Arial"/>
                <a:ea typeface="Arial"/>
                <a:cs typeface="Arial"/>
                <a:sym typeface="Arial"/>
              </a:rPr>
              <a:t>}</a:t>
            </a:r>
            <a:endParaRPr sz="35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4"/>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Inheritance</a:t>
            </a:r>
            <a:r>
              <a:rPr lang="en-US"/>
              <a:t> works the same in C# as Java</a:t>
            </a:r>
            <a:endParaRPr/>
          </a:p>
        </p:txBody>
      </p:sp>
      <p:sp>
        <p:nvSpPr>
          <p:cNvPr id="199" name="Google Shape;199;p34"/>
          <p:cNvSpPr txBox="1"/>
          <p:nvPr>
            <p:ph idx="1" type="body"/>
          </p:nvPr>
        </p:nvSpPr>
        <p:spPr>
          <a:xfrm>
            <a:off x="369875" y="705000"/>
            <a:ext cx="8418300" cy="4137900"/>
          </a:xfrm>
          <a:prstGeom prst="rect">
            <a:avLst/>
          </a:prstGeom>
          <a:noFill/>
          <a:ln>
            <a:noFill/>
          </a:ln>
        </p:spPr>
        <p:txBody>
          <a:bodyPr anchorCtr="0" anchor="t" bIns="45700" lIns="91425" spcFirstLastPara="1" rIns="91425" wrap="square" tIns="45700">
            <a:noAutofit/>
          </a:bodyPr>
          <a:lstStyle/>
          <a:p>
            <a:pPr indent="0" lvl="0" marL="0" rtl="0" algn="l">
              <a:lnSpc>
                <a:spcPct val="50000"/>
              </a:lnSpc>
              <a:spcBef>
                <a:spcPts val="0"/>
              </a:spcBef>
              <a:spcAft>
                <a:spcPts val="0"/>
              </a:spcAft>
              <a:buClr>
                <a:srgbClr val="0000FF"/>
              </a:buClr>
              <a:buSzPts val="1470"/>
              <a:buNone/>
            </a:pPr>
            <a:r>
              <a:rPr lang="en-US" sz="1270">
                <a:solidFill>
                  <a:srgbClr val="0000FF"/>
                </a:solidFill>
                <a:latin typeface="Arial"/>
                <a:ea typeface="Arial"/>
                <a:cs typeface="Arial"/>
                <a:sym typeface="Arial"/>
              </a:rPr>
              <a:t>class</a:t>
            </a:r>
            <a:r>
              <a:rPr lang="en-US" sz="1270">
                <a:solidFill>
                  <a:srgbClr val="000000"/>
                </a:solidFill>
                <a:latin typeface="Arial"/>
                <a:ea typeface="Arial"/>
                <a:cs typeface="Arial"/>
                <a:sym typeface="Arial"/>
              </a:rPr>
              <a:t> Mammal {</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private</a:t>
            </a: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int</a:t>
            </a:r>
            <a:r>
              <a:rPr lang="en-US" sz="1270">
                <a:solidFill>
                  <a:srgbClr val="000000"/>
                </a:solidFill>
                <a:latin typeface="Arial"/>
                <a:ea typeface="Arial"/>
                <a:cs typeface="Arial"/>
                <a:sym typeface="Arial"/>
              </a:rPr>
              <a:t> bodyTemp;      </a:t>
            </a:r>
            <a:r>
              <a:rPr lang="en-US" sz="1270">
                <a:solidFill>
                  <a:srgbClr val="4E8F00"/>
                </a:solidFill>
                <a:latin typeface="Arial"/>
                <a:ea typeface="Arial"/>
                <a:cs typeface="Arial"/>
                <a:sym typeface="Arial"/>
              </a:rPr>
              <a:t>// only Mammal can see this</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public</a:t>
            </a: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int</a:t>
            </a:r>
            <a:r>
              <a:rPr lang="en-US" sz="1270">
                <a:solidFill>
                  <a:srgbClr val="000000"/>
                </a:solidFill>
                <a:latin typeface="Arial"/>
                <a:ea typeface="Arial"/>
                <a:cs typeface="Arial"/>
                <a:sym typeface="Arial"/>
              </a:rPr>
              <a:t> getTemp() {</a:t>
            </a:r>
            <a:r>
              <a:rPr lang="en-US" sz="1270">
                <a:solidFill>
                  <a:srgbClr val="0000FF"/>
                </a:solidFill>
                <a:latin typeface="Arial"/>
                <a:ea typeface="Arial"/>
                <a:cs typeface="Arial"/>
                <a:sym typeface="Arial"/>
              </a:rPr>
              <a:t>return</a:t>
            </a:r>
            <a:r>
              <a:rPr lang="en-US" sz="1270">
                <a:solidFill>
                  <a:srgbClr val="000000"/>
                </a:solidFill>
                <a:latin typeface="Arial"/>
                <a:ea typeface="Arial"/>
                <a:cs typeface="Arial"/>
                <a:sym typeface="Arial"/>
              </a:rPr>
              <a:t> bodyTemp;}    </a:t>
            </a:r>
            <a:r>
              <a:rPr lang="en-US" sz="1270">
                <a:solidFill>
                  <a:srgbClr val="4E8F00"/>
                </a:solidFill>
                <a:latin typeface="Arial"/>
                <a:ea typeface="Arial"/>
                <a:cs typeface="Arial"/>
                <a:sym typeface="Arial"/>
              </a:rPr>
              <a:t>// Accessor</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protected</a:t>
            </a: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void</a:t>
            </a:r>
            <a:r>
              <a:rPr lang="en-US" sz="1270">
                <a:solidFill>
                  <a:srgbClr val="000000"/>
                </a:solidFill>
                <a:latin typeface="Arial"/>
                <a:ea typeface="Arial"/>
                <a:cs typeface="Arial"/>
                <a:sym typeface="Arial"/>
              </a:rPr>
              <a:t> changeTemp(</a:t>
            </a:r>
            <a:r>
              <a:rPr lang="en-US" sz="1270">
                <a:solidFill>
                  <a:srgbClr val="0000FF"/>
                </a:solidFill>
                <a:latin typeface="Arial"/>
                <a:ea typeface="Arial"/>
                <a:cs typeface="Arial"/>
                <a:sym typeface="Arial"/>
              </a:rPr>
              <a:t>int</a:t>
            </a:r>
            <a:r>
              <a:rPr lang="en-US" sz="1270">
                <a:solidFill>
                  <a:srgbClr val="000000"/>
                </a:solidFill>
                <a:latin typeface="Arial"/>
                <a:ea typeface="Arial"/>
                <a:cs typeface="Arial"/>
                <a:sym typeface="Arial"/>
              </a:rPr>
              <a:t> newTemp) {   </a:t>
            </a:r>
            <a:r>
              <a:rPr lang="en-US" sz="1270">
                <a:solidFill>
                  <a:srgbClr val="4E8F00"/>
                </a:solidFill>
                <a:latin typeface="Arial"/>
                <a:ea typeface="Arial"/>
                <a:cs typeface="Arial"/>
                <a:sym typeface="Arial"/>
              </a:rPr>
              <a:t>// Modifier</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bodyTemp = newTemp;</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a:t>
            </a:r>
            <a:endParaRPr sz="2400"/>
          </a:p>
          <a:p>
            <a:pPr indent="0" lvl="0" marL="0" rtl="0" algn="l">
              <a:lnSpc>
                <a:spcPct val="50000"/>
              </a:lnSpc>
              <a:spcBef>
                <a:spcPts val="750"/>
              </a:spcBef>
              <a:spcAft>
                <a:spcPts val="0"/>
              </a:spcAft>
              <a:buClr>
                <a:srgbClr val="0000FF"/>
              </a:buClr>
              <a:buSzPts val="1470"/>
              <a:buNone/>
            </a:pPr>
            <a:r>
              <a:rPr lang="en-US" sz="1270">
                <a:solidFill>
                  <a:srgbClr val="0000FF"/>
                </a:solidFill>
                <a:latin typeface="Arial"/>
                <a:ea typeface="Arial"/>
                <a:cs typeface="Arial"/>
                <a:sym typeface="Arial"/>
              </a:rPr>
              <a:t>class</a:t>
            </a:r>
            <a:r>
              <a:rPr lang="en-US" sz="1270">
                <a:solidFill>
                  <a:srgbClr val="000000"/>
                </a:solidFill>
                <a:latin typeface="Arial"/>
                <a:ea typeface="Arial"/>
                <a:cs typeface="Arial"/>
                <a:sym typeface="Arial"/>
              </a:rPr>
              <a:t> Dog : Mammal {</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r>
              <a:rPr lang="en-US" sz="1270">
                <a:solidFill>
                  <a:srgbClr val="4E8F00"/>
                </a:solidFill>
                <a:latin typeface="Arial"/>
                <a:ea typeface="Arial"/>
                <a:cs typeface="Arial"/>
                <a:sym typeface="Arial"/>
              </a:rPr>
              <a:t>// Dog doesn't have access to bodyTemp, so use Mammal's accessor</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public</a:t>
            </a: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void</a:t>
            </a:r>
            <a:r>
              <a:rPr lang="en-US" sz="1270">
                <a:solidFill>
                  <a:srgbClr val="000000"/>
                </a:solidFill>
                <a:latin typeface="Arial"/>
                <a:ea typeface="Arial"/>
                <a:cs typeface="Arial"/>
                <a:sym typeface="Arial"/>
              </a:rPr>
              <a:t> changeTemp(</a:t>
            </a:r>
            <a:r>
              <a:rPr lang="en-US" sz="1270">
                <a:solidFill>
                  <a:srgbClr val="0000FF"/>
                </a:solidFill>
                <a:latin typeface="Arial"/>
                <a:ea typeface="Arial"/>
                <a:cs typeface="Arial"/>
                <a:sym typeface="Arial"/>
              </a:rPr>
              <a:t>int</a:t>
            </a:r>
            <a:r>
              <a:rPr lang="en-US" sz="1270">
                <a:solidFill>
                  <a:srgbClr val="000000"/>
                </a:solidFill>
                <a:latin typeface="Arial"/>
                <a:ea typeface="Arial"/>
                <a:cs typeface="Arial"/>
                <a:sym typeface="Arial"/>
              </a:rPr>
              <a:t> newTemp) {</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base</a:t>
            </a:r>
            <a:r>
              <a:rPr lang="en-US" sz="1270">
                <a:solidFill>
                  <a:srgbClr val="000000"/>
                </a:solidFill>
                <a:latin typeface="Arial"/>
                <a:ea typeface="Arial"/>
                <a:cs typeface="Arial"/>
                <a:sym typeface="Arial"/>
              </a:rPr>
              <a:t>.changeTemp(newTemp);</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a:t>
            </a:r>
            <a:endParaRPr sz="2400"/>
          </a:p>
          <a:p>
            <a:pPr indent="0" lvl="0" marL="0" rtl="0" algn="l">
              <a:lnSpc>
                <a:spcPct val="50000"/>
              </a:lnSpc>
              <a:spcBef>
                <a:spcPts val="750"/>
              </a:spcBef>
              <a:spcAft>
                <a:spcPts val="0"/>
              </a:spcAft>
              <a:buClr>
                <a:srgbClr val="0000FF"/>
              </a:buClr>
              <a:buSzPts val="1470"/>
              <a:buNone/>
            </a:pPr>
            <a:r>
              <a:rPr lang="en-US" sz="1270">
                <a:solidFill>
                  <a:srgbClr val="0000FF"/>
                </a:solidFill>
                <a:latin typeface="Arial"/>
                <a:ea typeface="Arial"/>
                <a:cs typeface="Arial"/>
                <a:sym typeface="Arial"/>
              </a:rPr>
              <a:t>class</a:t>
            </a:r>
            <a:r>
              <a:rPr lang="en-US" sz="1270">
                <a:solidFill>
                  <a:srgbClr val="000000"/>
                </a:solidFill>
                <a:latin typeface="Arial"/>
                <a:ea typeface="Arial"/>
                <a:cs typeface="Arial"/>
                <a:sym typeface="Arial"/>
              </a:rPr>
              <a:t> Main {</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public</a:t>
            </a: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static</a:t>
            </a:r>
            <a:r>
              <a:rPr lang="en-US" sz="1270">
                <a:solidFill>
                  <a:srgbClr val="000000"/>
                </a:solidFill>
                <a:latin typeface="Arial"/>
                <a:ea typeface="Arial"/>
                <a:cs typeface="Arial"/>
                <a:sym typeface="Arial"/>
              </a:rPr>
              <a:t> </a:t>
            </a:r>
            <a:r>
              <a:rPr lang="en-US" sz="1270">
                <a:solidFill>
                  <a:srgbClr val="0000FF"/>
                </a:solidFill>
                <a:latin typeface="Arial"/>
                <a:ea typeface="Arial"/>
                <a:cs typeface="Arial"/>
                <a:sym typeface="Arial"/>
              </a:rPr>
              <a:t>void</a:t>
            </a:r>
            <a:r>
              <a:rPr lang="en-US" sz="1270">
                <a:solidFill>
                  <a:srgbClr val="000000"/>
                </a:solidFill>
                <a:latin typeface="Arial"/>
                <a:ea typeface="Arial"/>
                <a:cs typeface="Arial"/>
                <a:sym typeface="Arial"/>
              </a:rPr>
              <a:t> Main (</a:t>
            </a:r>
            <a:r>
              <a:rPr lang="en-US" sz="1270">
                <a:solidFill>
                  <a:srgbClr val="0000FF"/>
                </a:solidFill>
                <a:latin typeface="Arial"/>
                <a:ea typeface="Arial"/>
                <a:cs typeface="Arial"/>
                <a:sym typeface="Arial"/>
              </a:rPr>
              <a:t>string</a:t>
            </a:r>
            <a:r>
              <a:rPr lang="en-US" sz="1270">
                <a:solidFill>
                  <a:srgbClr val="000000"/>
                </a:solidFill>
                <a:latin typeface="Arial"/>
                <a:ea typeface="Arial"/>
                <a:cs typeface="Arial"/>
                <a:sym typeface="Arial"/>
              </a:rPr>
              <a:t>[] args) {</a:t>
            </a:r>
            <a:endParaRPr sz="1270">
              <a:solidFill>
                <a:srgbClr val="0000FF"/>
              </a:solidFill>
              <a:latin typeface="Arial"/>
              <a:ea typeface="Arial"/>
              <a:cs typeface="Arial"/>
              <a:sym typeface="Arial"/>
            </a:endParaRPr>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Dog d = </a:t>
            </a:r>
            <a:r>
              <a:rPr lang="en-US" sz="1270">
                <a:solidFill>
                  <a:srgbClr val="0000FF"/>
                </a:solidFill>
                <a:latin typeface="Arial"/>
                <a:ea typeface="Arial"/>
                <a:cs typeface="Arial"/>
                <a:sym typeface="Arial"/>
              </a:rPr>
              <a:t>new</a:t>
            </a:r>
            <a:r>
              <a:rPr lang="en-US" sz="1270">
                <a:solidFill>
                  <a:srgbClr val="000000"/>
                </a:solidFill>
                <a:latin typeface="Arial"/>
                <a:ea typeface="Arial"/>
                <a:cs typeface="Arial"/>
                <a:sym typeface="Arial"/>
              </a:rPr>
              <a:t> Dog();</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d.changeTemp(</a:t>
            </a:r>
            <a:r>
              <a:rPr lang="en-US" sz="1270">
                <a:solidFill>
                  <a:srgbClr val="137848"/>
                </a:solidFill>
                <a:latin typeface="Arial"/>
                <a:ea typeface="Arial"/>
                <a:cs typeface="Arial"/>
                <a:sym typeface="Arial"/>
              </a:rPr>
              <a:t>99</a:t>
            </a:r>
            <a:r>
              <a:rPr lang="en-US" sz="1270">
                <a:solidFill>
                  <a:srgbClr val="000000"/>
                </a:solidFill>
                <a:latin typeface="Arial"/>
                <a:ea typeface="Arial"/>
                <a:cs typeface="Arial"/>
                <a:sym typeface="Arial"/>
              </a:rPr>
              <a:t>);               </a:t>
            </a:r>
            <a:r>
              <a:rPr lang="en-US" sz="1270">
                <a:solidFill>
                  <a:srgbClr val="4E8F00"/>
                </a:solidFill>
                <a:latin typeface="Arial"/>
                <a:ea typeface="Arial"/>
                <a:cs typeface="Arial"/>
                <a:sym typeface="Arial"/>
              </a:rPr>
              <a:t>// Correct way</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Console.WriteLine(d.getTemp()); </a:t>
            </a:r>
            <a:r>
              <a:rPr lang="en-US" sz="1270">
                <a:solidFill>
                  <a:srgbClr val="4E8F00"/>
                </a:solidFill>
                <a:latin typeface="Arial"/>
                <a:ea typeface="Arial"/>
                <a:cs typeface="Arial"/>
                <a:sym typeface="Arial"/>
              </a:rPr>
              <a:t>// 99</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d.bodyTemp = </a:t>
            </a:r>
            <a:r>
              <a:rPr lang="en-US" sz="1270">
                <a:solidFill>
                  <a:srgbClr val="137848"/>
                </a:solidFill>
                <a:latin typeface="Arial"/>
                <a:ea typeface="Arial"/>
                <a:cs typeface="Arial"/>
                <a:sym typeface="Arial"/>
              </a:rPr>
              <a:t>95</a:t>
            </a:r>
            <a:r>
              <a:rPr lang="en-US" sz="1270">
                <a:solidFill>
                  <a:srgbClr val="000000"/>
                </a:solidFill>
                <a:latin typeface="Arial"/>
                <a:ea typeface="Arial"/>
                <a:cs typeface="Arial"/>
                <a:sym typeface="Arial"/>
              </a:rPr>
              <a:t>;                </a:t>
            </a:r>
            <a:r>
              <a:rPr lang="en-US" sz="1270">
                <a:solidFill>
                  <a:srgbClr val="4E8F00"/>
                </a:solidFill>
                <a:latin typeface="Arial"/>
                <a:ea typeface="Arial"/>
                <a:cs typeface="Arial"/>
                <a:sym typeface="Arial"/>
              </a:rPr>
              <a:t>// Doesn't compile</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  }</a:t>
            </a:r>
            <a:endParaRPr sz="2400"/>
          </a:p>
          <a:p>
            <a:pPr indent="0" lvl="0" marL="0" rtl="0" algn="l">
              <a:lnSpc>
                <a:spcPct val="50000"/>
              </a:lnSpc>
              <a:spcBef>
                <a:spcPts val="750"/>
              </a:spcBef>
              <a:spcAft>
                <a:spcPts val="0"/>
              </a:spcAft>
              <a:buClr>
                <a:srgbClr val="000000"/>
              </a:buClr>
              <a:buSzPts val="1470"/>
              <a:buNone/>
            </a:pPr>
            <a:r>
              <a:rPr lang="en-US" sz="1270">
                <a:solidFill>
                  <a:srgbClr val="000000"/>
                </a:solidFill>
                <a:latin typeface="Arial"/>
                <a:ea typeface="Arial"/>
                <a:cs typeface="Arial"/>
                <a:sym typeface="Arial"/>
              </a:rPr>
              <a:t>}</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 name="Shape 35"/>
        <p:cNvGrpSpPr/>
        <p:nvPr/>
      </p:nvGrpSpPr>
      <p:grpSpPr>
        <a:xfrm>
          <a:off x="0" y="0"/>
          <a:ext cx="0" cy="0"/>
          <a:chOff x="0" y="0"/>
          <a:chExt cx="0" cy="0"/>
        </a:xfrm>
      </p:grpSpPr>
      <p:sp>
        <p:nvSpPr>
          <p:cNvPr id="36" name="Google Shape;36;p8"/>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Another language?</a:t>
            </a:r>
            <a:endParaRPr/>
          </a:p>
        </p:txBody>
      </p:sp>
      <p:sp>
        <p:nvSpPr>
          <p:cNvPr id="37" name="Google Shape;37;p8"/>
          <p:cNvSpPr txBox="1"/>
          <p:nvPr>
            <p:ph idx="1" type="body"/>
          </p:nvPr>
        </p:nvSpPr>
        <p:spPr>
          <a:xfrm>
            <a:off x="369875" y="940001"/>
            <a:ext cx="8418300" cy="37614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You may be thinking, I just learned Python and now Java…why are you making me learn another language?</a:t>
            </a:r>
            <a:endParaRPr/>
          </a:p>
          <a:p>
            <a:pPr indent="-374650" lvl="0" marL="457200" rtl="0" algn="l">
              <a:spcBef>
                <a:spcPts val="0"/>
              </a:spcBef>
              <a:spcAft>
                <a:spcPts val="0"/>
              </a:spcAft>
              <a:buSzPts val="2300"/>
              <a:buChar char="●"/>
            </a:pPr>
            <a:r>
              <a:rPr lang="en-US"/>
              <a:t>You’ll notice that languages are more similar than different.  </a:t>
            </a:r>
            <a:endParaRPr/>
          </a:p>
          <a:p>
            <a:pPr indent="-374650" lvl="0" marL="457200" rtl="0" algn="l">
              <a:spcBef>
                <a:spcPts val="0"/>
              </a:spcBef>
              <a:spcAft>
                <a:spcPts val="0"/>
              </a:spcAft>
              <a:buSzPts val="2300"/>
              <a:buChar char="●"/>
            </a:pPr>
            <a:r>
              <a:rPr lang="en-US"/>
              <a:t>During your career, you’ll have to change language from time to time. </a:t>
            </a:r>
            <a:endParaRPr/>
          </a:p>
          <a:p>
            <a:pPr indent="-374650" lvl="0" marL="457200" rtl="0" algn="l">
              <a:spcBef>
                <a:spcPts val="0"/>
              </a:spcBef>
              <a:spcAft>
                <a:spcPts val="0"/>
              </a:spcAft>
              <a:buSzPts val="2300"/>
              <a:buChar char="●"/>
            </a:pPr>
            <a:r>
              <a:rPr lang="en-US"/>
              <a:t>It’s important to get started, so you don’t find it frightening.</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5"/>
          <p:cNvSpPr txBox="1"/>
          <p:nvPr>
            <p:ph idx="1" type="body"/>
          </p:nvPr>
        </p:nvSpPr>
        <p:spPr>
          <a:xfrm>
            <a:off x="369875" y="705000"/>
            <a:ext cx="8418300" cy="4185000"/>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70000"/>
              </a:lnSpc>
              <a:spcBef>
                <a:spcPts val="0"/>
              </a:spcBef>
              <a:spcAft>
                <a:spcPts val="0"/>
              </a:spcAft>
              <a:buClr>
                <a:srgbClr val="4E8F00"/>
              </a:buClr>
              <a:buSzPct val="84732"/>
              <a:buNone/>
            </a:pPr>
            <a:r>
              <a:rPr lang="en-US" sz="1965">
                <a:solidFill>
                  <a:srgbClr val="4E8F00"/>
                </a:solidFill>
                <a:latin typeface="Arial"/>
                <a:ea typeface="Arial"/>
                <a:cs typeface="Arial"/>
                <a:sym typeface="Arial"/>
              </a:rPr>
              <a:t>// C# version</a:t>
            </a:r>
            <a:endParaRPr sz="2900"/>
          </a:p>
          <a:p>
            <a:pPr indent="0" lvl="0" marL="0" rtl="0" algn="l">
              <a:lnSpc>
                <a:spcPct val="70000"/>
              </a:lnSpc>
              <a:spcBef>
                <a:spcPts val="750"/>
              </a:spcBef>
              <a:spcAft>
                <a:spcPts val="0"/>
              </a:spcAft>
              <a:buClr>
                <a:srgbClr val="0000FF"/>
              </a:buClr>
              <a:buSzPct val="84732"/>
              <a:buNone/>
            </a:pPr>
            <a:r>
              <a:rPr lang="en-US" sz="1965">
                <a:solidFill>
                  <a:srgbClr val="0000FF"/>
                </a:solidFill>
                <a:latin typeface="Arial"/>
                <a:ea typeface="Arial"/>
                <a:cs typeface="Arial"/>
                <a:sym typeface="Arial"/>
              </a:rPr>
              <a:t>interface</a:t>
            </a:r>
            <a:r>
              <a:rPr lang="en-US" sz="1965">
                <a:solidFill>
                  <a:srgbClr val="000000"/>
                </a:solidFill>
                <a:latin typeface="Arial"/>
                <a:ea typeface="Arial"/>
                <a:cs typeface="Arial"/>
                <a:sym typeface="Arial"/>
              </a:rPr>
              <a:t> ITalkable {</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a:t>
            </a:r>
            <a:r>
              <a:rPr lang="en-US" sz="1965">
                <a:solidFill>
                  <a:srgbClr val="0000FF"/>
                </a:solidFill>
                <a:latin typeface="Arial"/>
                <a:ea typeface="Arial"/>
                <a:cs typeface="Arial"/>
                <a:sym typeface="Arial"/>
              </a:rPr>
              <a:t>void</a:t>
            </a:r>
            <a:r>
              <a:rPr lang="en-US" sz="1965">
                <a:solidFill>
                  <a:srgbClr val="000000"/>
                </a:solidFill>
                <a:latin typeface="Arial"/>
                <a:ea typeface="Arial"/>
                <a:cs typeface="Arial"/>
                <a:sym typeface="Arial"/>
              </a:rPr>
              <a:t> talk();  </a:t>
            </a:r>
            <a:r>
              <a:rPr lang="en-US" sz="1965">
                <a:solidFill>
                  <a:srgbClr val="4E8F00"/>
                </a:solidFill>
                <a:latin typeface="Arial"/>
                <a:ea typeface="Arial"/>
                <a:cs typeface="Arial"/>
                <a:sym typeface="Arial"/>
              </a:rPr>
              <a:t>// talk is both public and abstract!</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a:t>
            </a:r>
            <a:endParaRPr sz="2900"/>
          </a:p>
          <a:p>
            <a:pPr indent="0" lvl="0" marL="0" rtl="0" algn="l">
              <a:lnSpc>
                <a:spcPct val="70000"/>
              </a:lnSpc>
              <a:spcBef>
                <a:spcPts val="750"/>
              </a:spcBef>
              <a:spcAft>
                <a:spcPts val="0"/>
              </a:spcAft>
              <a:buClr>
                <a:srgbClr val="000000"/>
              </a:buClr>
              <a:buSzPct val="84732"/>
              <a:buNone/>
            </a:pPr>
            <a:br>
              <a:rPr lang="en-US" sz="1965">
                <a:solidFill>
                  <a:srgbClr val="000000"/>
                </a:solidFill>
                <a:latin typeface="Arial"/>
                <a:ea typeface="Arial"/>
                <a:cs typeface="Arial"/>
                <a:sym typeface="Arial"/>
              </a:rPr>
            </a:br>
            <a:endParaRPr sz="1965">
              <a:solidFill>
                <a:srgbClr val="000000"/>
              </a:solidFill>
              <a:latin typeface="Arial"/>
              <a:ea typeface="Arial"/>
              <a:cs typeface="Arial"/>
              <a:sym typeface="Arial"/>
            </a:endParaRPr>
          </a:p>
          <a:p>
            <a:pPr indent="0" lvl="0" marL="0" rtl="0" algn="l">
              <a:lnSpc>
                <a:spcPct val="70000"/>
              </a:lnSpc>
              <a:spcBef>
                <a:spcPts val="750"/>
              </a:spcBef>
              <a:spcAft>
                <a:spcPts val="0"/>
              </a:spcAft>
              <a:buClr>
                <a:srgbClr val="0000FF"/>
              </a:buClr>
              <a:buSzPct val="84732"/>
              <a:buNone/>
            </a:pPr>
            <a:r>
              <a:rPr lang="en-US" sz="1965">
                <a:solidFill>
                  <a:srgbClr val="0000FF"/>
                </a:solidFill>
                <a:latin typeface="Arial"/>
                <a:ea typeface="Arial"/>
                <a:cs typeface="Arial"/>
                <a:sym typeface="Arial"/>
              </a:rPr>
              <a:t>class</a:t>
            </a:r>
            <a:r>
              <a:rPr lang="en-US" sz="1965">
                <a:solidFill>
                  <a:srgbClr val="000000"/>
                </a:solidFill>
                <a:latin typeface="Arial"/>
                <a:ea typeface="Arial"/>
                <a:cs typeface="Arial"/>
                <a:sym typeface="Arial"/>
              </a:rPr>
              <a:t> Dog : ITalkable {</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a:t>
            </a:r>
            <a:r>
              <a:rPr lang="en-US" sz="1965">
                <a:solidFill>
                  <a:srgbClr val="4E8F00"/>
                </a:solidFill>
                <a:latin typeface="Arial"/>
                <a:ea typeface="Arial"/>
                <a:cs typeface="Arial"/>
                <a:sym typeface="Arial"/>
              </a:rPr>
              <a:t>// Note: talk must be public here too because</a:t>
            </a:r>
            <a:endParaRPr sz="2900"/>
          </a:p>
          <a:p>
            <a:pPr indent="0" lvl="0" marL="0" rtl="0" algn="l">
              <a:lnSpc>
                <a:spcPct val="70000"/>
              </a:lnSpc>
              <a:spcBef>
                <a:spcPts val="750"/>
              </a:spcBef>
              <a:spcAft>
                <a:spcPts val="0"/>
              </a:spcAft>
              <a:buClr>
                <a:srgbClr val="4E8F00"/>
              </a:buClr>
              <a:buSzPct val="84732"/>
              <a:buNone/>
            </a:pPr>
            <a:r>
              <a:rPr lang="en-US" sz="1965">
                <a:solidFill>
                  <a:srgbClr val="4E8F00"/>
                </a:solidFill>
                <a:latin typeface="Arial"/>
                <a:ea typeface="Arial"/>
                <a:cs typeface="Arial"/>
                <a:sym typeface="Arial"/>
              </a:rPr>
              <a:t>  // by default it is protected, which is more restrictive</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a:t>
            </a:r>
            <a:r>
              <a:rPr lang="en-US" sz="1965">
                <a:solidFill>
                  <a:srgbClr val="0000FF"/>
                </a:solidFill>
                <a:latin typeface="Arial"/>
                <a:ea typeface="Arial"/>
                <a:cs typeface="Arial"/>
                <a:sym typeface="Arial"/>
              </a:rPr>
              <a:t>public</a:t>
            </a:r>
            <a:r>
              <a:rPr lang="en-US" sz="1965">
                <a:solidFill>
                  <a:srgbClr val="000000"/>
                </a:solidFill>
                <a:latin typeface="Arial"/>
                <a:ea typeface="Arial"/>
                <a:cs typeface="Arial"/>
                <a:sym typeface="Arial"/>
              </a:rPr>
              <a:t> </a:t>
            </a:r>
            <a:r>
              <a:rPr lang="en-US" sz="1965">
                <a:solidFill>
                  <a:srgbClr val="0000FF"/>
                </a:solidFill>
                <a:latin typeface="Arial"/>
                <a:ea typeface="Arial"/>
                <a:cs typeface="Arial"/>
                <a:sym typeface="Arial"/>
              </a:rPr>
              <a:t>void</a:t>
            </a:r>
            <a:r>
              <a:rPr lang="en-US" sz="1965">
                <a:solidFill>
                  <a:srgbClr val="000000"/>
                </a:solidFill>
                <a:latin typeface="Arial"/>
                <a:ea typeface="Arial"/>
                <a:cs typeface="Arial"/>
                <a:sym typeface="Arial"/>
              </a:rPr>
              <a:t> talk() {</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Console.WriteLine(</a:t>
            </a:r>
            <a:r>
              <a:rPr lang="en-US" sz="1965">
                <a:solidFill>
                  <a:srgbClr val="900112"/>
                </a:solidFill>
                <a:latin typeface="Arial"/>
                <a:ea typeface="Arial"/>
                <a:cs typeface="Arial"/>
                <a:sym typeface="Arial"/>
              </a:rPr>
              <a:t>"Woof"</a:t>
            </a:r>
            <a:r>
              <a:rPr lang="en-US" sz="1965">
                <a:solidFill>
                  <a:srgbClr val="000000"/>
                </a:solidFill>
                <a:latin typeface="Arial"/>
                <a:ea typeface="Arial"/>
                <a:cs typeface="Arial"/>
                <a:sym typeface="Arial"/>
              </a:rPr>
              <a:t>);</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a:t>
            </a:r>
            <a:endParaRPr sz="2900"/>
          </a:p>
          <a:p>
            <a:pPr indent="0" lvl="0" marL="0" rtl="0" algn="l">
              <a:lnSpc>
                <a:spcPct val="70000"/>
              </a:lnSpc>
              <a:spcBef>
                <a:spcPts val="750"/>
              </a:spcBef>
              <a:spcAft>
                <a:spcPts val="0"/>
              </a:spcAft>
              <a:buClr>
                <a:srgbClr val="000000"/>
              </a:buClr>
              <a:buSzPct val="84732"/>
              <a:buNone/>
            </a:pPr>
            <a:br>
              <a:rPr lang="en-US" sz="1965">
                <a:solidFill>
                  <a:srgbClr val="000000"/>
                </a:solidFill>
                <a:latin typeface="Arial"/>
                <a:ea typeface="Arial"/>
                <a:cs typeface="Arial"/>
                <a:sym typeface="Arial"/>
              </a:rPr>
            </a:br>
            <a:endParaRPr sz="1965">
              <a:solidFill>
                <a:srgbClr val="000000"/>
              </a:solidFill>
              <a:latin typeface="Arial"/>
              <a:ea typeface="Arial"/>
              <a:cs typeface="Arial"/>
              <a:sym typeface="Arial"/>
            </a:endParaRPr>
          </a:p>
          <a:p>
            <a:pPr indent="0" lvl="0" marL="0" rtl="0" algn="l">
              <a:lnSpc>
                <a:spcPct val="70000"/>
              </a:lnSpc>
              <a:spcBef>
                <a:spcPts val="750"/>
              </a:spcBef>
              <a:spcAft>
                <a:spcPts val="0"/>
              </a:spcAft>
              <a:buClr>
                <a:srgbClr val="0000FF"/>
              </a:buClr>
              <a:buSzPct val="84732"/>
              <a:buNone/>
            </a:pPr>
            <a:r>
              <a:rPr lang="en-US" sz="1965">
                <a:solidFill>
                  <a:srgbClr val="0000FF"/>
                </a:solidFill>
                <a:latin typeface="Arial"/>
                <a:ea typeface="Arial"/>
                <a:cs typeface="Arial"/>
                <a:sym typeface="Arial"/>
              </a:rPr>
              <a:t>class</a:t>
            </a:r>
            <a:r>
              <a:rPr lang="en-US" sz="1965">
                <a:solidFill>
                  <a:srgbClr val="000000"/>
                </a:solidFill>
                <a:latin typeface="Arial"/>
                <a:ea typeface="Arial"/>
                <a:cs typeface="Arial"/>
                <a:sym typeface="Arial"/>
              </a:rPr>
              <a:t> Example {</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a:t>
            </a:r>
            <a:r>
              <a:rPr lang="en-US" sz="1965">
                <a:solidFill>
                  <a:srgbClr val="0000FF"/>
                </a:solidFill>
                <a:latin typeface="Arial"/>
                <a:ea typeface="Arial"/>
                <a:cs typeface="Arial"/>
                <a:sym typeface="Arial"/>
              </a:rPr>
              <a:t>public</a:t>
            </a:r>
            <a:r>
              <a:rPr lang="en-US" sz="1965">
                <a:solidFill>
                  <a:srgbClr val="000000"/>
                </a:solidFill>
                <a:latin typeface="Arial"/>
                <a:ea typeface="Arial"/>
                <a:cs typeface="Arial"/>
                <a:sym typeface="Arial"/>
              </a:rPr>
              <a:t> </a:t>
            </a:r>
            <a:r>
              <a:rPr lang="en-US" sz="1965">
                <a:solidFill>
                  <a:srgbClr val="0000FF"/>
                </a:solidFill>
                <a:latin typeface="Arial"/>
                <a:ea typeface="Arial"/>
                <a:cs typeface="Arial"/>
                <a:sym typeface="Arial"/>
              </a:rPr>
              <a:t>static</a:t>
            </a:r>
            <a:r>
              <a:rPr lang="en-US" sz="1965">
                <a:solidFill>
                  <a:srgbClr val="000000"/>
                </a:solidFill>
                <a:latin typeface="Arial"/>
                <a:ea typeface="Arial"/>
                <a:cs typeface="Arial"/>
                <a:sym typeface="Arial"/>
              </a:rPr>
              <a:t> </a:t>
            </a:r>
            <a:r>
              <a:rPr lang="en-US" sz="1965">
                <a:solidFill>
                  <a:srgbClr val="0000FF"/>
                </a:solidFill>
                <a:latin typeface="Arial"/>
                <a:ea typeface="Arial"/>
                <a:cs typeface="Arial"/>
                <a:sym typeface="Arial"/>
              </a:rPr>
              <a:t>void</a:t>
            </a:r>
            <a:r>
              <a:rPr lang="en-US" sz="1965">
                <a:solidFill>
                  <a:srgbClr val="000000"/>
                </a:solidFill>
                <a:latin typeface="Arial"/>
                <a:ea typeface="Arial"/>
                <a:cs typeface="Arial"/>
                <a:sym typeface="Arial"/>
              </a:rPr>
              <a:t> Main (</a:t>
            </a:r>
            <a:r>
              <a:rPr lang="en-US" sz="1965">
                <a:solidFill>
                  <a:srgbClr val="0000FF"/>
                </a:solidFill>
                <a:latin typeface="Arial"/>
                <a:ea typeface="Arial"/>
                <a:cs typeface="Arial"/>
                <a:sym typeface="Arial"/>
              </a:rPr>
              <a:t>string</a:t>
            </a:r>
            <a:r>
              <a:rPr lang="en-US" sz="1965">
                <a:solidFill>
                  <a:srgbClr val="000000"/>
                </a:solidFill>
                <a:latin typeface="Arial"/>
                <a:ea typeface="Arial"/>
                <a:cs typeface="Arial"/>
                <a:sym typeface="Arial"/>
              </a:rPr>
              <a:t>[] args) {</a:t>
            </a:r>
            <a:endParaRPr sz="1965">
              <a:solidFill>
                <a:srgbClr val="0000FF"/>
              </a:solidFill>
              <a:latin typeface="Arial"/>
              <a:ea typeface="Arial"/>
              <a:cs typeface="Arial"/>
              <a:sym typeface="Arial"/>
            </a:endParaRPr>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Dog d = </a:t>
            </a:r>
            <a:r>
              <a:rPr lang="en-US" sz="1965">
                <a:solidFill>
                  <a:srgbClr val="0000FF"/>
                </a:solidFill>
                <a:latin typeface="Arial"/>
                <a:ea typeface="Arial"/>
                <a:cs typeface="Arial"/>
                <a:sym typeface="Arial"/>
              </a:rPr>
              <a:t>new</a:t>
            </a:r>
            <a:r>
              <a:rPr lang="en-US" sz="1965">
                <a:solidFill>
                  <a:srgbClr val="000000"/>
                </a:solidFill>
                <a:latin typeface="Arial"/>
                <a:ea typeface="Arial"/>
                <a:cs typeface="Arial"/>
                <a:sym typeface="Arial"/>
              </a:rPr>
              <a:t> Dog();</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d.talk();</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  }</a:t>
            </a:r>
            <a:endParaRPr sz="2900"/>
          </a:p>
          <a:p>
            <a:pPr indent="0" lvl="0" marL="0" rtl="0" algn="l">
              <a:lnSpc>
                <a:spcPct val="70000"/>
              </a:lnSpc>
              <a:spcBef>
                <a:spcPts val="750"/>
              </a:spcBef>
              <a:spcAft>
                <a:spcPts val="0"/>
              </a:spcAft>
              <a:buClr>
                <a:srgbClr val="000000"/>
              </a:buClr>
              <a:buSzPct val="84732"/>
              <a:buNone/>
            </a:pPr>
            <a:r>
              <a:rPr lang="en-US" sz="1965">
                <a:solidFill>
                  <a:srgbClr val="000000"/>
                </a:solidFill>
                <a:latin typeface="Arial"/>
                <a:ea typeface="Arial"/>
                <a:cs typeface="Arial"/>
                <a:sym typeface="Arial"/>
              </a:rPr>
              <a:t>}</a:t>
            </a:r>
            <a:endParaRPr sz="2900"/>
          </a:p>
        </p:txBody>
      </p:sp>
      <p:sp>
        <p:nvSpPr>
          <p:cNvPr id="205" name="Google Shape;205;p35"/>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Interfaces in C# use : instead of implements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6"/>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10000"/>
              <a:buFont typeface="Calibri"/>
              <a:buNone/>
            </a:pPr>
            <a:r>
              <a:rPr lang="en-US" sz="3000"/>
              <a:t>Implementing more than one interface</a:t>
            </a:r>
            <a:endParaRPr sz="3000"/>
          </a:p>
        </p:txBody>
      </p:sp>
      <p:sp>
        <p:nvSpPr>
          <p:cNvPr id="211" name="Google Shape;211;p36"/>
          <p:cNvSpPr txBox="1"/>
          <p:nvPr>
            <p:ph idx="1" type="body"/>
          </p:nvPr>
        </p:nvSpPr>
        <p:spPr>
          <a:xfrm>
            <a:off x="369875" y="705000"/>
            <a:ext cx="8418300" cy="35859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70000"/>
              </a:lnSpc>
              <a:spcBef>
                <a:spcPts val="0"/>
              </a:spcBef>
              <a:spcAft>
                <a:spcPts val="0"/>
              </a:spcAft>
              <a:buClr>
                <a:srgbClr val="4E8F00"/>
              </a:buClr>
              <a:buSzPct val="82902"/>
              <a:buNone/>
            </a:pPr>
            <a:r>
              <a:rPr lang="en-US" sz="2342">
                <a:solidFill>
                  <a:srgbClr val="4E8F00"/>
                </a:solidFill>
                <a:latin typeface="Arial"/>
                <a:ea typeface="Arial"/>
                <a:cs typeface="Arial"/>
                <a:sym typeface="Arial"/>
              </a:rPr>
              <a:t>// C# version</a:t>
            </a:r>
            <a:endParaRPr sz="3000"/>
          </a:p>
          <a:p>
            <a:pPr indent="0" lvl="0" marL="0" rtl="0" algn="l">
              <a:lnSpc>
                <a:spcPct val="70000"/>
              </a:lnSpc>
              <a:spcBef>
                <a:spcPts val="750"/>
              </a:spcBef>
              <a:spcAft>
                <a:spcPts val="0"/>
              </a:spcAft>
              <a:buClr>
                <a:srgbClr val="0000FF"/>
              </a:buClr>
              <a:buSzPct val="82902"/>
              <a:buNone/>
            </a:pPr>
            <a:r>
              <a:rPr lang="en-US" sz="2342">
                <a:solidFill>
                  <a:srgbClr val="0000FF"/>
                </a:solidFill>
                <a:latin typeface="Arial"/>
                <a:ea typeface="Arial"/>
                <a:cs typeface="Arial"/>
                <a:sym typeface="Arial"/>
              </a:rPr>
              <a:t>interface</a:t>
            </a:r>
            <a:r>
              <a:rPr lang="en-US" sz="2342">
                <a:solidFill>
                  <a:srgbClr val="000000"/>
                </a:solidFill>
                <a:latin typeface="Arial"/>
                <a:ea typeface="Arial"/>
                <a:cs typeface="Arial"/>
                <a:sym typeface="Arial"/>
              </a:rPr>
              <a:t> ITalkable {</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  </a:t>
            </a:r>
            <a:r>
              <a:rPr lang="en-US" sz="2342">
                <a:solidFill>
                  <a:srgbClr val="0000FF"/>
                </a:solidFill>
                <a:latin typeface="Arial"/>
                <a:ea typeface="Arial"/>
                <a:cs typeface="Arial"/>
                <a:sym typeface="Arial"/>
              </a:rPr>
              <a:t>void</a:t>
            </a:r>
            <a:r>
              <a:rPr lang="en-US" sz="2342">
                <a:solidFill>
                  <a:srgbClr val="000000"/>
                </a:solidFill>
                <a:latin typeface="Arial"/>
                <a:ea typeface="Arial"/>
                <a:cs typeface="Arial"/>
                <a:sym typeface="Arial"/>
              </a:rPr>
              <a:t> talk();  </a:t>
            </a:r>
            <a:r>
              <a:rPr lang="en-US" sz="2342">
                <a:solidFill>
                  <a:srgbClr val="4E8F00"/>
                </a:solidFill>
                <a:latin typeface="Arial"/>
                <a:ea typeface="Arial"/>
                <a:cs typeface="Arial"/>
                <a:sym typeface="Arial"/>
              </a:rPr>
              <a:t>// one method</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a:t>
            </a:r>
            <a:endParaRPr sz="3000"/>
          </a:p>
          <a:p>
            <a:pPr indent="0" lvl="0" marL="0" rtl="0" algn="l">
              <a:lnSpc>
                <a:spcPct val="70000"/>
              </a:lnSpc>
              <a:spcBef>
                <a:spcPts val="750"/>
              </a:spcBef>
              <a:spcAft>
                <a:spcPts val="0"/>
              </a:spcAft>
              <a:buClr>
                <a:schemeClr val="dk1"/>
              </a:buClr>
              <a:buSzPct val="82902"/>
              <a:buNone/>
            </a:pPr>
            <a:r>
              <a:t/>
            </a:r>
            <a:endParaRPr sz="2342">
              <a:solidFill>
                <a:srgbClr val="000000"/>
              </a:solidFill>
              <a:latin typeface="Arial"/>
              <a:ea typeface="Arial"/>
              <a:cs typeface="Arial"/>
              <a:sym typeface="Arial"/>
            </a:endParaRPr>
          </a:p>
          <a:p>
            <a:pPr indent="0" lvl="0" marL="0" rtl="0" algn="l">
              <a:lnSpc>
                <a:spcPct val="70000"/>
              </a:lnSpc>
              <a:spcBef>
                <a:spcPts val="750"/>
              </a:spcBef>
              <a:spcAft>
                <a:spcPts val="0"/>
              </a:spcAft>
              <a:buClr>
                <a:srgbClr val="0000FF"/>
              </a:buClr>
              <a:buSzPct val="82902"/>
              <a:buNone/>
            </a:pPr>
            <a:r>
              <a:rPr lang="en-US" sz="2342">
                <a:solidFill>
                  <a:srgbClr val="0000FF"/>
                </a:solidFill>
                <a:latin typeface="Arial"/>
                <a:ea typeface="Arial"/>
                <a:cs typeface="Arial"/>
                <a:sym typeface="Arial"/>
              </a:rPr>
              <a:t>interface</a:t>
            </a:r>
            <a:r>
              <a:rPr lang="en-US" sz="2342">
                <a:solidFill>
                  <a:srgbClr val="000000"/>
                </a:solidFill>
                <a:latin typeface="Arial"/>
                <a:ea typeface="Arial"/>
                <a:cs typeface="Arial"/>
                <a:sym typeface="Arial"/>
              </a:rPr>
              <a:t> IConsumer {</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  </a:t>
            </a:r>
            <a:r>
              <a:rPr lang="en-US" sz="2342">
                <a:solidFill>
                  <a:srgbClr val="0000FF"/>
                </a:solidFill>
                <a:latin typeface="Arial"/>
                <a:ea typeface="Arial"/>
                <a:cs typeface="Arial"/>
                <a:sym typeface="Arial"/>
              </a:rPr>
              <a:t>void</a:t>
            </a:r>
            <a:r>
              <a:rPr lang="en-US" sz="2342">
                <a:solidFill>
                  <a:srgbClr val="000000"/>
                </a:solidFill>
                <a:latin typeface="Arial"/>
                <a:ea typeface="Arial"/>
                <a:cs typeface="Arial"/>
                <a:sym typeface="Arial"/>
              </a:rPr>
              <a:t> eat();   </a:t>
            </a:r>
            <a:r>
              <a:rPr lang="en-US" sz="2342">
                <a:solidFill>
                  <a:srgbClr val="4E8F00"/>
                </a:solidFill>
                <a:latin typeface="Arial"/>
                <a:ea typeface="Arial"/>
                <a:cs typeface="Arial"/>
                <a:sym typeface="Arial"/>
              </a:rPr>
              <a:t>// another method</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a:t>
            </a:r>
            <a:br>
              <a:rPr lang="en-US" sz="2342">
                <a:solidFill>
                  <a:srgbClr val="000000"/>
                </a:solidFill>
                <a:latin typeface="Arial"/>
                <a:ea typeface="Arial"/>
                <a:cs typeface="Arial"/>
                <a:sym typeface="Arial"/>
              </a:rPr>
            </a:br>
            <a:endParaRPr sz="2342">
              <a:solidFill>
                <a:srgbClr val="000000"/>
              </a:solidFill>
              <a:latin typeface="Arial"/>
              <a:ea typeface="Arial"/>
              <a:cs typeface="Arial"/>
              <a:sym typeface="Arial"/>
            </a:endParaRPr>
          </a:p>
          <a:p>
            <a:pPr indent="0" lvl="0" marL="0" rtl="0" algn="l">
              <a:lnSpc>
                <a:spcPct val="70000"/>
              </a:lnSpc>
              <a:spcBef>
                <a:spcPts val="750"/>
              </a:spcBef>
              <a:spcAft>
                <a:spcPts val="0"/>
              </a:spcAft>
              <a:buClr>
                <a:srgbClr val="0000FF"/>
              </a:buClr>
              <a:buSzPct val="82902"/>
              <a:buNone/>
            </a:pPr>
            <a:r>
              <a:rPr lang="en-US" sz="2342">
                <a:solidFill>
                  <a:srgbClr val="0000FF"/>
                </a:solidFill>
                <a:latin typeface="Arial"/>
                <a:ea typeface="Arial"/>
                <a:cs typeface="Arial"/>
                <a:sym typeface="Arial"/>
              </a:rPr>
              <a:t>class</a:t>
            </a:r>
            <a:r>
              <a:rPr lang="en-US" sz="2342">
                <a:solidFill>
                  <a:srgbClr val="000000"/>
                </a:solidFill>
                <a:latin typeface="Arial"/>
                <a:ea typeface="Arial"/>
                <a:cs typeface="Arial"/>
                <a:sym typeface="Arial"/>
              </a:rPr>
              <a:t> Dog : ITalkable, IConsumer {</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  </a:t>
            </a:r>
            <a:r>
              <a:rPr lang="en-US" sz="2342">
                <a:solidFill>
                  <a:srgbClr val="4E8F00"/>
                </a:solidFill>
                <a:latin typeface="Arial"/>
                <a:ea typeface="Arial"/>
                <a:cs typeface="Arial"/>
                <a:sym typeface="Arial"/>
              </a:rPr>
              <a:t>// Override methods from both interfaces</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  </a:t>
            </a:r>
            <a:r>
              <a:rPr lang="en-US" sz="2342">
                <a:solidFill>
                  <a:srgbClr val="0000FF"/>
                </a:solidFill>
                <a:latin typeface="Arial"/>
                <a:ea typeface="Arial"/>
                <a:cs typeface="Arial"/>
                <a:sym typeface="Arial"/>
              </a:rPr>
              <a:t>public</a:t>
            </a:r>
            <a:r>
              <a:rPr lang="en-US" sz="2342">
                <a:solidFill>
                  <a:srgbClr val="000000"/>
                </a:solidFill>
                <a:latin typeface="Arial"/>
                <a:ea typeface="Arial"/>
                <a:cs typeface="Arial"/>
                <a:sym typeface="Arial"/>
              </a:rPr>
              <a:t> </a:t>
            </a:r>
            <a:r>
              <a:rPr lang="en-US" sz="2342">
                <a:solidFill>
                  <a:srgbClr val="0000FF"/>
                </a:solidFill>
                <a:latin typeface="Arial"/>
                <a:ea typeface="Arial"/>
                <a:cs typeface="Arial"/>
                <a:sym typeface="Arial"/>
              </a:rPr>
              <a:t>void</a:t>
            </a:r>
            <a:r>
              <a:rPr lang="en-US" sz="2342">
                <a:solidFill>
                  <a:srgbClr val="000000"/>
                </a:solidFill>
                <a:latin typeface="Arial"/>
                <a:ea typeface="Arial"/>
                <a:cs typeface="Arial"/>
                <a:sym typeface="Arial"/>
              </a:rPr>
              <a:t> talk() { Console.WriteLine(</a:t>
            </a:r>
            <a:r>
              <a:rPr lang="en-US" sz="2342">
                <a:solidFill>
                  <a:srgbClr val="900112"/>
                </a:solidFill>
                <a:latin typeface="Arial"/>
                <a:ea typeface="Arial"/>
                <a:cs typeface="Arial"/>
                <a:sym typeface="Arial"/>
              </a:rPr>
              <a:t>"Talk"</a:t>
            </a:r>
            <a:r>
              <a:rPr lang="en-US" sz="2342">
                <a:solidFill>
                  <a:srgbClr val="000000"/>
                </a:solidFill>
                <a:latin typeface="Arial"/>
                <a:ea typeface="Arial"/>
                <a:cs typeface="Arial"/>
                <a:sym typeface="Arial"/>
              </a:rPr>
              <a:t>);}</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  </a:t>
            </a:r>
            <a:r>
              <a:rPr lang="en-US" sz="2342">
                <a:solidFill>
                  <a:srgbClr val="0000FF"/>
                </a:solidFill>
                <a:latin typeface="Arial"/>
                <a:ea typeface="Arial"/>
                <a:cs typeface="Arial"/>
                <a:sym typeface="Arial"/>
              </a:rPr>
              <a:t>public</a:t>
            </a:r>
            <a:r>
              <a:rPr lang="en-US" sz="2342">
                <a:solidFill>
                  <a:srgbClr val="000000"/>
                </a:solidFill>
                <a:latin typeface="Arial"/>
                <a:ea typeface="Arial"/>
                <a:cs typeface="Arial"/>
                <a:sym typeface="Arial"/>
              </a:rPr>
              <a:t> </a:t>
            </a:r>
            <a:r>
              <a:rPr lang="en-US" sz="2342">
                <a:solidFill>
                  <a:srgbClr val="0000FF"/>
                </a:solidFill>
                <a:latin typeface="Arial"/>
                <a:ea typeface="Arial"/>
                <a:cs typeface="Arial"/>
                <a:sym typeface="Arial"/>
              </a:rPr>
              <a:t>void</a:t>
            </a:r>
            <a:r>
              <a:rPr lang="en-US" sz="2342">
                <a:solidFill>
                  <a:srgbClr val="000000"/>
                </a:solidFill>
                <a:latin typeface="Arial"/>
                <a:ea typeface="Arial"/>
                <a:cs typeface="Arial"/>
                <a:sym typeface="Arial"/>
              </a:rPr>
              <a:t> eat () { Console.WriteLine(</a:t>
            </a:r>
            <a:r>
              <a:rPr lang="en-US" sz="2342">
                <a:solidFill>
                  <a:srgbClr val="900112"/>
                </a:solidFill>
                <a:latin typeface="Arial"/>
                <a:ea typeface="Arial"/>
                <a:cs typeface="Arial"/>
                <a:sym typeface="Arial"/>
              </a:rPr>
              <a:t>"Eat"</a:t>
            </a:r>
            <a:r>
              <a:rPr lang="en-US" sz="2342">
                <a:solidFill>
                  <a:srgbClr val="000000"/>
                </a:solidFill>
                <a:latin typeface="Arial"/>
                <a:ea typeface="Arial"/>
                <a:cs typeface="Arial"/>
                <a:sym typeface="Arial"/>
              </a:rPr>
              <a:t>);}</a:t>
            </a:r>
            <a:endParaRPr sz="3000"/>
          </a:p>
          <a:p>
            <a:pPr indent="0" lvl="0" marL="0" rtl="0" algn="l">
              <a:lnSpc>
                <a:spcPct val="70000"/>
              </a:lnSpc>
              <a:spcBef>
                <a:spcPts val="750"/>
              </a:spcBef>
              <a:spcAft>
                <a:spcPts val="0"/>
              </a:spcAft>
              <a:buClr>
                <a:srgbClr val="000000"/>
              </a:buClr>
              <a:buSzPct val="82902"/>
              <a:buNone/>
            </a:pPr>
            <a:r>
              <a:rPr lang="en-US" sz="2342">
                <a:solidFill>
                  <a:srgbClr val="000000"/>
                </a:solidFill>
                <a:latin typeface="Arial"/>
                <a:ea typeface="Arial"/>
                <a:cs typeface="Arial"/>
                <a:sym typeface="Arial"/>
              </a:rPr>
              <a:t>}</a:t>
            </a:r>
            <a:endParaRPr sz="30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7"/>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extends and implements are now both :</a:t>
            </a:r>
            <a:endParaRPr/>
          </a:p>
        </p:txBody>
      </p:sp>
      <p:sp>
        <p:nvSpPr>
          <p:cNvPr id="217" name="Google Shape;217;p37"/>
          <p:cNvSpPr txBox="1"/>
          <p:nvPr>
            <p:ph idx="1" type="body"/>
          </p:nvPr>
        </p:nvSpPr>
        <p:spPr>
          <a:xfrm>
            <a:off x="369875" y="705000"/>
            <a:ext cx="8418300" cy="391470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rgbClr val="0000FF"/>
              </a:buClr>
              <a:buSzPts val="1785"/>
              <a:buNone/>
            </a:pPr>
            <a:r>
              <a:rPr lang="en-US" sz="1885">
                <a:solidFill>
                  <a:srgbClr val="0000FF"/>
                </a:solidFill>
              </a:rPr>
              <a:t>ab</a:t>
            </a:r>
            <a:r>
              <a:rPr lang="en-US" sz="1885">
                <a:solidFill>
                  <a:srgbClr val="0000FF"/>
                </a:solidFill>
                <a:latin typeface="Arial"/>
                <a:ea typeface="Arial"/>
                <a:cs typeface="Arial"/>
                <a:sym typeface="Arial"/>
              </a:rPr>
              <a:t>stract</a:t>
            </a: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class</a:t>
            </a:r>
            <a:r>
              <a:rPr lang="en-US" sz="1885">
                <a:solidFill>
                  <a:srgbClr val="000000"/>
                </a:solidFill>
                <a:latin typeface="Arial"/>
                <a:ea typeface="Arial"/>
                <a:cs typeface="Arial"/>
                <a:sym typeface="Arial"/>
              </a:rPr>
              <a:t> Mammal {</a:t>
            </a:r>
            <a:endParaRPr sz="1885">
              <a:solidFill>
                <a:srgbClr val="0000FF"/>
              </a:solidFill>
              <a:latin typeface="Arial"/>
              <a:ea typeface="Arial"/>
              <a:cs typeface="Arial"/>
              <a:sym typeface="Arial"/>
            </a:endParaRPr>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public</a:t>
            </a:r>
            <a:r>
              <a:rPr lang="en-US" sz="1885">
                <a:solidFill>
                  <a:srgbClr val="000000"/>
                </a:solidFill>
                <a:latin typeface="Arial"/>
                <a:ea typeface="Arial"/>
                <a:cs typeface="Arial"/>
                <a:sym typeface="Arial"/>
              </a:rPr>
              <a:t> virtual </a:t>
            </a:r>
            <a:r>
              <a:rPr lang="en-US" sz="1885">
                <a:solidFill>
                  <a:srgbClr val="0000FF"/>
                </a:solidFill>
                <a:latin typeface="Arial"/>
                <a:ea typeface="Arial"/>
                <a:cs typeface="Arial"/>
                <a:sym typeface="Arial"/>
              </a:rPr>
              <a:t>void</a:t>
            </a:r>
            <a:r>
              <a:rPr lang="en-US" sz="1885">
                <a:solidFill>
                  <a:srgbClr val="000000"/>
                </a:solidFill>
                <a:latin typeface="Arial"/>
                <a:ea typeface="Arial"/>
                <a:cs typeface="Arial"/>
                <a:sym typeface="Arial"/>
              </a:rPr>
              <a:t> breathe()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Console.WriteLine (</a:t>
            </a:r>
            <a:r>
              <a:rPr lang="en-US" sz="1885">
                <a:solidFill>
                  <a:srgbClr val="900112"/>
                </a:solidFill>
                <a:latin typeface="Arial"/>
                <a:ea typeface="Arial"/>
                <a:cs typeface="Arial"/>
                <a:sym typeface="Arial"/>
              </a:rPr>
              <a:t>"Generic breathing."</a:t>
            </a:r>
            <a:r>
              <a:rPr lang="en-US" sz="1885">
                <a:solidFill>
                  <a:srgbClr val="000000"/>
                </a:solidFill>
                <a:latin typeface="Arial"/>
                <a:ea typeface="Arial"/>
                <a:cs typeface="Arial"/>
                <a:sym typeface="Arial"/>
              </a:rPr>
              <a:t>);</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a:t>
            </a:r>
            <a:endParaRPr sz="2700"/>
          </a:p>
          <a:p>
            <a:pPr indent="0" lvl="0" marL="0" rtl="0" algn="l">
              <a:lnSpc>
                <a:spcPct val="80000"/>
              </a:lnSpc>
              <a:spcBef>
                <a:spcPts val="0"/>
              </a:spcBef>
              <a:spcAft>
                <a:spcPts val="0"/>
              </a:spcAft>
              <a:buClr>
                <a:srgbClr val="0000FF"/>
              </a:buClr>
              <a:buSzPts val="1785"/>
              <a:buNone/>
            </a:pPr>
            <a:r>
              <a:rPr lang="en-US" sz="1885">
                <a:solidFill>
                  <a:srgbClr val="0000FF"/>
                </a:solidFill>
                <a:latin typeface="Arial"/>
                <a:ea typeface="Arial"/>
                <a:cs typeface="Arial"/>
                <a:sym typeface="Arial"/>
              </a:rPr>
              <a:t>interface</a:t>
            </a:r>
            <a:r>
              <a:rPr lang="en-US" sz="1885">
                <a:solidFill>
                  <a:srgbClr val="000000"/>
                </a:solidFill>
                <a:latin typeface="Arial"/>
                <a:ea typeface="Arial"/>
                <a:cs typeface="Arial"/>
                <a:sym typeface="Arial"/>
              </a:rPr>
              <a:t> Talkable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void</a:t>
            </a:r>
            <a:r>
              <a:rPr lang="en-US" sz="1885">
                <a:solidFill>
                  <a:srgbClr val="000000"/>
                </a:solidFill>
                <a:latin typeface="Arial"/>
                <a:ea typeface="Arial"/>
                <a:cs typeface="Arial"/>
                <a:sym typeface="Arial"/>
              </a:rPr>
              <a:t> talk();</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a:t>
            </a:r>
            <a:endParaRPr sz="2700"/>
          </a:p>
          <a:p>
            <a:pPr indent="0" lvl="0" marL="0" rtl="0" algn="l">
              <a:lnSpc>
                <a:spcPct val="80000"/>
              </a:lnSpc>
              <a:spcBef>
                <a:spcPts val="0"/>
              </a:spcBef>
              <a:spcAft>
                <a:spcPts val="0"/>
              </a:spcAft>
              <a:buClr>
                <a:srgbClr val="0000FF"/>
              </a:buClr>
              <a:buSzPts val="1785"/>
              <a:buNone/>
            </a:pPr>
            <a:r>
              <a:rPr lang="en-US" sz="1885">
                <a:solidFill>
                  <a:srgbClr val="0000FF"/>
                </a:solidFill>
                <a:latin typeface="Arial"/>
                <a:ea typeface="Arial"/>
                <a:cs typeface="Arial"/>
                <a:sym typeface="Arial"/>
              </a:rPr>
              <a:t>class</a:t>
            </a:r>
            <a:r>
              <a:rPr lang="en-US" sz="1885">
                <a:solidFill>
                  <a:srgbClr val="000000"/>
                </a:solidFill>
                <a:latin typeface="Arial"/>
                <a:ea typeface="Arial"/>
                <a:cs typeface="Arial"/>
                <a:sym typeface="Arial"/>
              </a:rPr>
              <a:t> Dog : Mammal, Talkable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public</a:t>
            </a: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void</a:t>
            </a:r>
            <a:r>
              <a:rPr lang="en-US" sz="1885">
                <a:solidFill>
                  <a:srgbClr val="000000"/>
                </a:solidFill>
                <a:latin typeface="Arial"/>
                <a:ea typeface="Arial"/>
                <a:cs typeface="Arial"/>
                <a:sym typeface="Arial"/>
              </a:rPr>
              <a:t> talk() { Console.WriteLine(</a:t>
            </a:r>
            <a:r>
              <a:rPr lang="en-US" sz="1885">
                <a:solidFill>
                  <a:srgbClr val="900112"/>
                </a:solidFill>
                <a:latin typeface="Arial"/>
                <a:ea typeface="Arial"/>
                <a:cs typeface="Arial"/>
                <a:sym typeface="Arial"/>
              </a:rPr>
              <a:t>"I'm a dog."</a:t>
            </a:r>
            <a:r>
              <a:rPr lang="en-US" sz="1885">
                <a:solidFill>
                  <a:srgbClr val="000000"/>
                </a:solidFill>
                <a:latin typeface="Arial"/>
                <a:ea typeface="Arial"/>
                <a:cs typeface="Arial"/>
                <a:sym typeface="Arial"/>
              </a:rPr>
              <a:t>);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public</a:t>
            </a: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void</a:t>
            </a:r>
            <a:r>
              <a:rPr lang="en-US" sz="1885">
                <a:solidFill>
                  <a:srgbClr val="000000"/>
                </a:solidFill>
                <a:latin typeface="Arial"/>
                <a:ea typeface="Arial"/>
                <a:cs typeface="Arial"/>
                <a:sym typeface="Arial"/>
              </a:rPr>
              <a:t> doDogStuff () { Console.WriteLine(</a:t>
            </a:r>
            <a:r>
              <a:rPr lang="en-US" sz="1885">
                <a:solidFill>
                  <a:srgbClr val="900112"/>
                </a:solidFill>
                <a:latin typeface="Arial"/>
                <a:ea typeface="Arial"/>
                <a:cs typeface="Arial"/>
                <a:sym typeface="Arial"/>
              </a:rPr>
              <a:t>"WOOF!"</a:t>
            </a:r>
            <a:r>
              <a:rPr lang="en-US" sz="1885">
                <a:solidFill>
                  <a:srgbClr val="000000"/>
                </a:solidFill>
                <a:latin typeface="Arial"/>
                <a:ea typeface="Arial"/>
                <a:cs typeface="Arial"/>
                <a:sym typeface="Arial"/>
              </a:rPr>
              <a:t>);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a:t>
            </a:r>
            <a:endParaRPr sz="2700"/>
          </a:p>
          <a:p>
            <a:pPr indent="0" lvl="0" marL="0" rtl="0" algn="l">
              <a:lnSpc>
                <a:spcPct val="80000"/>
              </a:lnSpc>
              <a:spcBef>
                <a:spcPts val="0"/>
              </a:spcBef>
              <a:spcAft>
                <a:spcPts val="0"/>
              </a:spcAft>
              <a:buClr>
                <a:srgbClr val="000000"/>
              </a:buClr>
              <a:buSzPts val="1785"/>
              <a:buNone/>
            </a:pPr>
            <a:r>
              <a:rPr lang="en-US" sz="1885">
                <a:solidFill>
                  <a:srgbClr val="0000FF"/>
                </a:solidFill>
                <a:latin typeface="Arial"/>
                <a:ea typeface="Arial"/>
                <a:cs typeface="Arial"/>
                <a:sym typeface="Arial"/>
              </a:rPr>
              <a:t>class</a:t>
            </a:r>
            <a:r>
              <a:rPr lang="en-US" sz="1885">
                <a:solidFill>
                  <a:srgbClr val="000000"/>
                </a:solidFill>
                <a:latin typeface="Arial"/>
                <a:ea typeface="Arial"/>
                <a:cs typeface="Arial"/>
                <a:sym typeface="Arial"/>
              </a:rPr>
              <a:t> Cat : Mammal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a:t>
            </a:r>
            <a:r>
              <a:rPr lang="en-US" sz="1885">
                <a:solidFill>
                  <a:srgbClr val="0000FF"/>
                </a:solidFill>
                <a:latin typeface="Arial"/>
                <a:ea typeface="Arial"/>
                <a:cs typeface="Arial"/>
                <a:sym typeface="Arial"/>
              </a:rPr>
              <a:t>public</a:t>
            </a:r>
            <a:r>
              <a:rPr lang="en-US" sz="1885">
                <a:solidFill>
                  <a:srgbClr val="000000"/>
                </a:solidFill>
                <a:latin typeface="Arial"/>
                <a:ea typeface="Arial"/>
                <a:cs typeface="Arial"/>
                <a:sym typeface="Arial"/>
              </a:rPr>
              <a:t> override </a:t>
            </a:r>
            <a:r>
              <a:rPr lang="en-US" sz="1885">
                <a:solidFill>
                  <a:srgbClr val="0000FF"/>
                </a:solidFill>
                <a:latin typeface="Arial"/>
                <a:ea typeface="Arial"/>
                <a:cs typeface="Arial"/>
                <a:sym typeface="Arial"/>
              </a:rPr>
              <a:t>void</a:t>
            </a:r>
            <a:r>
              <a:rPr lang="en-US" sz="1885">
                <a:solidFill>
                  <a:srgbClr val="000000"/>
                </a:solidFill>
                <a:latin typeface="Arial"/>
                <a:ea typeface="Arial"/>
                <a:cs typeface="Arial"/>
                <a:sym typeface="Arial"/>
              </a:rPr>
              <a:t> breathe() {</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Console.WriteLine(</a:t>
            </a:r>
            <a:r>
              <a:rPr lang="en-US" sz="1885">
                <a:solidFill>
                  <a:srgbClr val="900112"/>
                </a:solidFill>
                <a:latin typeface="Arial"/>
                <a:ea typeface="Arial"/>
                <a:cs typeface="Arial"/>
                <a:sym typeface="Arial"/>
              </a:rPr>
              <a:t>"I have kitten breath."</a:t>
            </a:r>
            <a:r>
              <a:rPr lang="en-US" sz="1885">
                <a:solidFill>
                  <a:srgbClr val="000000"/>
                </a:solidFill>
                <a:latin typeface="Arial"/>
                <a:ea typeface="Arial"/>
                <a:cs typeface="Arial"/>
                <a:sym typeface="Arial"/>
              </a:rPr>
              <a:t>);</a:t>
            </a:r>
            <a:endParaRPr sz="2700"/>
          </a:p>
          <a:p>
            <a:pPr indent="0" lvl="0" marL="0" rtl="0" algn="l">
              <a:lnSpc>
                <a:spcPct val="80000"/>
              </a:lnSpc>
              <a:spcBef>
                <a:spcPts val="0"/>
              </a:spcBef>
              <a:spcAft>
                <a:spcPts val="0"/>
              </a:spcAft>
              <a:buClr>
                <a:srgbClr val="000000"/>
              </a:buClr>
              <a:buSzPts val="1785"/>
              <a:buNone/>
            </a:pPr>
            <a:r>
              <a:rPr lang="en-US" sz="1885">
                <a:solidFill>
                  <a:srgbClr val="000000"/>
                </a:solidFill>
                <a:latin typeface="Arial"/>
                <a:ea typeface="Arial"/>
                <a:cs typeface="Arial"/>
                <a:sym typeface="Arial"/>
              </a:rPr>
              <a:t>  }</a:t>
            </a:r>
            <a:endParaRPr sz="1885">
              <a:solidFill>
                <a:srgbClr val="000000"/>
              </a:solidFill>
              <a:latin typeface="Arial"/>
              <a:ea typeface="Arial"/>
              <a:cs typeface="Arial"/>
              <a:sym typeface="Arial"/>
            </a:endParaRPr>
          </a:p>
          <a:p>
            <a:pPr indent="0" lvl="0" marL="0" rtl="0" algn="l">
              <a:lnSpc>
                <a:spcPct val="80000"/>
              </a:lnSpc>
              <a:spcBef>
                <a:spcPts val="0"/>
              </a:spcBef>
              <a:spcAft>
                <a:spcPts val="0"/>
              </a:spcAft>
              <a:buClr>
                <a:srgbClr val="000000"/>
              </a:buClr>
              <a:buSzPts val="1785"/>
              <a:buNone/>
            </a:pPr>
            <a:r>
              <a:rPr lang="en-US" sz="1885">
                <a:solidFill>
                  <a:srgbClr val="000000"/>
                </a:solidFill>
              </a:rPr>
              <a:t>}</a:t>
            </a:r>
            <a:endParaRPr sz="1885">
              <a:solidFill>
                <a:srgbClr val="00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8"/>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instanceof becomes is in C#</a:t>
            </a:r>
            <a:endParaRPr/>
          </a:p>
        </p:txBody>
      </p:sp>
      <p:sp>
        <p:nvSpPr>
          <p:cNvPr id="223" name="Google Shape;223;p38"/>
          <p:cNvSpPr txBox="1"/>
          <p:nvPr>
            <p:ph idx="1" type="body"/>
          </p:nvPr>
        </p:nvSpPr>
        <p:spPr>
          <a:xfrm>
            <a:off x="369875" y="705000"/>
            <a:ext cx="8418300" cy="3996900"/>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80000"/>
              </a:lnSpc>
              <a:spcBef>
                <a:spcPts val="0"/>
              </a:spcBef>
              <a:spcAft>
                <a:spcPts val="0"/>
              </a:spcAft>
              <a:buClr>
                <a:srgbClr val="000000"/>
              </a:buClr>
              <a:buSzPct val="76381"/>
              <a:buNone/>
            </a:pPr>
            <a:r>
              <a:rPr lang="en-US" sz="2542">
                <a:solidFill>
                  <a:srgbClr val="000000"/>
                </a:solidFill>
                <a:latin typeface="Arial"/>
                <a:ea typeface="Arial"/>
                <a:cs typeface="Arial"/>
                <a:sym typeface="Arial"/>
              </a:rPr>
              <a:t>List&lt;Mammal&gt; animals = </a:t>
            </a:r>
            <a:r>
              <a:rPr lang="en-US" sz="2542">
                <a:solidFill>
                  <a:srgbClr val="0000FF"/>
                </a:solidFill>
                <a:latin typeface="Arial"/>
                <a:ea typeface="Arial"/>
                <a:cs typeface="Arial"/>
                <a:sym typeface="Arial"/>
              </a:rPr>
              <a:t>new</a:t>
            </a:r>
            <a:r>
              <a:rPr lang="en-US" sz="2542">
                <a:solidFill>
                  <a:srgbClr val="000000"/>
                </a:solidFill>
                <a:latin typeface="Arial"/>
                <a:ea typeface="Arial"/>
                <a:cs typeface="Arial"/>
                <a:sym typeface="Arial"/>
              </a:rPr>
              <a:t> List&lt;Mammal&gt;();</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animals.Add(</a:t>
            </a:r>
            <a:r>
              <a:rPr lang="en-US" sz="2542">
                <a:solidFill>
                  <a:srgbClr val="0000FF"/>
                </a:solidFill>
                <a:latin typeface="Arial"/>
                <a:ea typeface="Arial"/>
                <a:cs typeface="Arial"/>
                <a:sym typeface="Arial"/>
              </a:rPr>
              <a:t>new</a:t>
            </a:r>
            <a:r>
              <a:rPr lang="en-US" sz="2542">
                <a:solidFill>
                  <a:srgbClr val="000000"/>
                </a:solidFill>
                <a:latin typeface="Arial"/>
                <a:ea typeface="Arial"/>
                <a:cs typeface="Arial"/>
                <a:sym typeface="Arial"/>
              </a:rPr>
              <a:t> Dog()); </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animals.Add(</a:t>
            </a:r>
            <a:r>
              <a:rPr lang="en-US" sz="2542">
                <a:solidFill>
                  <a:srgbClr val="0000FF"/>
                </a:solidFill>
                <a:latin typeface="Arial"/>
                <a:ea typeface="Arial"/>
                <a:cs typeface="Arial"/>
                <a:sym typeface="Arial"/>
              </a:rPr>
              <a:t>new</a:t>
            </a:r>
            <a:r>
              <a:rPr lang="en-US" sz="2542">
                <a:solidFill>
                  <a:srgbClr val="000000"/>
                </a:solidFill>
                <a:latin typeface="Arial"/>
                <a:ea typeface="Arial"/>
                <a:cs typeface="Arial"/>
                <a:sym typeface="Arial"/>
              </a:rPr>
              <a:t> Cat());</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a:t>
            </a:r>
            <a:endParaRPr sz="3200"/>
          </a:p>
          <a:p>
            <a:pPr indent="0" lvl="0" marL="0" rtl="0" algn="l">
              <a:lnSpc>
                <a:spcPct val="80000"/>
              </a:lnSpc>
              <a:spcBef>
                <a:spcPts val="750"/>
              </a:spcBef>
              <a:spcAft>
                <a:spcPts val="0"/>
              </a:spcAft>
              <a:buClr>
                <a:srgbClr val="4E8F00"/>
              </a:buClr>
              <a:buSzPct val="76381"/>
              <a:buNone/>
            </a:pPr>
            <a:r>
              <a:rPr lang="en-US" sz="2542">
                <a:solidFill>
                  <a:srgbClr val="4E8F00"/>
                </a:solidFill>
                <a:latin typeface="Arial"/>
                <a:ea typeface="Arial"/>
                <a:cs typeface="Arial"/>
                <a:sym typeface="Arial"/>
              </a:rPr>
              <a:t>// m will be polymorphic - starts as a Dog but</a:t>
            </a:r>
            <a:endParaRPr sz="3200"/>
          </a:p>
          <a:p>
            <a:pPr indent="0" lvl="0" marL="0" rtl="0" algn="l">
              <a:lnSpc>
                <a:spcPct val="80000"/>
              </a:lnSpc>
              <a:spcBef>
                <a:spcPts val="750"/>
              </a:spcBef>
              <a:spcAft>
                <a:spcPts val="0"/>
              </a:spcAft>
              <a:buClr>
                <a:srgbClr val="4E8F00"/>
              </a:buClr>
              <a:buSzPct val="76381"/>
              <a:buNone/>
            </a:pPr>
            <a:r>
              <a:rPr lang="en-US" sz="2542">
                <a:solidFill>
                  <a:srgbClr val="4E8F00"/>
                </a:solidFill>
                <a:latin typeface="Arial"/>
                <a:ea typeface="Arial"/>
                <a:cs typeface="Arial"/>
                <a:sym typeface="Arial"/>
              </a:rPr>
              <a:t>// becomes a Cat in the second pass of the loop</a:t>
            </a:r>
            <a:endParaRPr sz="3200"/>
          </a:p>
          <a:p>
            <a:pPr indent="0" lvl="0" marL="0" rtl="0" algn="l">
              <a:lnSpc>
                <a:spcPct val="80000"/>
              </a:lnSpc>
              <a:spcBef>
                <a:spcPts val="750"/>
              </a:spcBef>
              <a:spcAft>
                <a:spcPts val="0"/>
              </a:spcAft>
              <a:buClr>
                <a:srgbClr val="0000FF"/>
              </a:buClr>
              <a:buSzPct val="76381"/>
              <a:buNone/>
            </a:pPr>
            <a:r>
              <a:rPr lang="en-US" sz="2542">
                <a:solidFill>
                  <a:srgbClr val="0000FF"/>
                </a:solidFill>
                <a:latin typeface="Arial"/>
                <a:ea typeface="Arial"/>
                <a:cs typeface="Arial"/>
                <a:sym typeface="Arial"/>
              </a:rPr>
              <a:t>foreach</a:t>
            </a:r>
            <a:r>
              <a:rPr lang="en-US" sz="2542">
                <a:solidFill>
                  <a:srgbClr val="000000"/>
                </a:solidFill>
                <a:latin typeface="Arial"/>
                <a:ea typeface="Arial"/>
                <a:cs typeface="Arial"/>
                <a:sym typeface="Arial"/>
              </a:rPr>
              <a:t> (Mammal m </a:t>
            </a:r>
            <a:r>
              <a:rPr lang="en-US" sz="2542">
                <a:solidFill>
                  <a:srgbClr val="0000FF"/>
                </a:solidFill>
                <a:latin typeface="Arial"/>
                <a:ea typeface="Arial"/>
                <a:cs typeface="Arial"/>
                <a:sym typeface="Arial"/>
              </a:rPr>
              <a:t>in</a:t>
            </a:r>
            <a:r>
              <a:rPr lang="en-US" sz="2542">
                <a:solidFill>
                  <a:srgbClr val="000000"/>
                </a:solidFill>
                <a:latin typeface="Arial"/>
                <a:ea typeface="Arial"/>
                <a:cs typeface="Arial"/>
                <a:sym typeface="Arial"/>
              </a:rPr>
              <a:t> animals) {</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m.breathe(); </a:t>
            </a:r>
            <a:r>
              <a:rPr lang="en-US" sz="2542">
                <a:solidFill>
                  <a:srgbClr val="4E8F00"/>
                </a:solidFill>
                <a:latin typeface="Arial"/>
                <a:ea typeface="Arial"/>
                <a:cs typeface="Arial"/>
                <a:sym typeface="Arial"/>
              </a:rPr>
              <a:t>// works no matter what. Why?</a:t>
            </a:r>
            <a:endParaRPr sz="2542">
              <a:solidFill>
                <a:srgbClr val="000000"/>
              </a:solidFill>
              <a:latin typeface="Arial"/>
              <a:ea typeface="Arial"/>
              <a:cs typeface="Arial"/>
              <a:sym typeface="Arial"/>
            </a:endParaRPr>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a:t>
            </a:r>
            <a:r>
              <a:rPr lang="en-US" sz="2542">
                <a:solidFill>
                  <a:srgbClr val="0000FF"/>
                </a:solidFill>
                <a:latin typeface="Arial"/>
                <a:ea typeface="Arial"/>
                <a:cs typeface="Arial"/>
                <a:sym typeface="Arial"/>
              </a:rPr>
              <a:t>if</a:t>
            </a:r>
            <a:r>
              <a:rPr lang="en-US" sz="2542">
                <a:solidFill>
                  <a:srgbClr val="000000"/>
                </a:solidFill>
                <a:latin typeface="Arial"/>
                <a:ea typeface="Arial"/>
                <a:cs typeface="Arial"/>
                <a:sym typeface="Arial"/>
              </a:rPr>
              <a:t> (m </a:t>
            </a:r>
            <a:r>
              <a:rPr lang="en-US" sz="2542">
                <a:solidFill>
                  <a:srgbClr val="0000FF"/>
                </a:solidFill>
                <a:latin typeface="Arial"/>
                <a:ea typeface="Arial"/>
                <a:cs typeface="Arial"/>
                <a:sym typeface="Arial"/>
              </a:rPr>
              <a:t>is</a:t>
            </a:r>
            <a:r>
              <a:rPr lang="en-US" sz="2542">
                <a:solidFill>
                  <a:srgbClr val="000000"/>
                </a:solidFill>
                <a:latin typeface="Arial"/>
                <a:ea typeface="Arial"/>
                <a:cs typeface="Arial"/>
                <a:sym typeface="Arial"/>
              </a:rPr>
              <a:t> Dog) {</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((Dog)m).doDogStuff();</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a:t>
            </a:r>
            <a:r>
              <a:rPr lang="en-US" sz="2542">
                <a:solidFill>
                  <a:srgbClr val="0000FF"/>
                </a:solidFill>
                <a:latin typeface="Arial"/>
                <a:ea typeface="Arial"/>
                <a:cs typeface="Arial"/>
                <a:sym typeface="Arial"/>
              </a:rPr>
              <a:t>if</a:t>
            </a:r>
            <a:r>
              <a:rPr lang="en-US" sz="2542">
                <a:solidFill>
                  <a:srgbClr val="000000"/>
                </a:solidFill>
                <a:latin typeface="Arial"/>
                <a:ea typeface="Arial"/>
                <a:cs typeface="Arial"/>
                <a:sym typeface="Arial"/>
              </a:rPr>
              <a:t> (m </a:t>
            </a:r>
            <a:r>
              <a:rPr lang="en-US" sz="2542">
                <a:solidFill>
                  <a:srgbClr val="0000FF"/>
                </a:solidFill>
                <a:latin typeface="Arial"/>
                <a:ea typeface="Arial"/>
                <a:cs typeface="Arial"/>
                <a:sym typeface="Arial"/>
              </a:rPr>
              <a:t>is</a:t>
            </a:r>
            <a:r>
              <a:rPr lang="en-US" sz="2542">
                <a:solidFill>
                  <a:srgbClr val="000000"/>
                </a:solidFill>
                <a:latin typeface="Arial"/>
                <a:ea typeface="Arial"/>
                <a:cs typeface="Arial"/>
                <a:sym typeface="Arial"/>
              </a:rPr>
              <a:t> Talkable) {    </a:t>
            </a:r>
            <a:r>
              <a:rPr lang="en-US" sz="2542">
                <a:solidFill>
                  <a:srgbClr val="4E8F00"/>
                </a:solidFill>
                <a:latin typeface="Arial"/>
                <a:ea typeface="Arial"/>
                <a:cs typeface="Arial"/>
                <a:sym typeface="Arial"/>
              </a:rPr>
              <a:t>// Interfaces work too</a:t>
            </a:r>
            <a:endParaRPr sz="2542">
              <a:solidFill>
                <a:srgbClr val="000000"/>
              </a:solidFill>
              <a:latin typeface="Arial"/>
              <a:ea typeface="Arial"/>
              <a:cs typeface="Arial"/>
              <a:sym typeface="Arial"/>
            </a:endParaRPr>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((Talkable)m).talk();</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 </a:t>
            </a:r>
            <a:r>
              <a:rPr lang="en-US" sz="2542">
                <a:solidFill>
                  <a:srgbClr val="4E8F00"/>
                </a:solidFill>
                <a:latin typeface="Arial"/>
                <a:ea typeface="Arial"/>
                <a:cs typeface="Arial"/>
                <a:sym typeface="Arial"/>
              </a:rPr>
              <a:t>// if</a:t>
            </a:r>
            <a:endParaRPr sz="3200"/>
          </a:p>
          <a:p>
            <a:pPr indent="0" lvl="0" marL="0" rtl="0" algn="l">
              <a:lnSpc>
                <a:spcPct val="80000"/>
              </a:lnSpc>
              <a:spcBef>
                <a:spcPts val="750"/>
              </a:spcBef>
              <a:spcAft>
                <a:spcPts val="0"/>
              </a:spcAft>
              <a:buClr>
                <a:srgbClr val="000000"/>
              </a:buClr>
              <a:buSzPct val="76381"/>
              <a:buNone/>
            </a:pPr>
            <a:r>
              <a:rPr lang="en-US" sz="2542">
                <a:solidFill>
                  <a:srgbClr val="000000"/>
                </a:solidFill>
                <a:latin typeface="Arial"/>
                <a:ea typeface="Arial"/>
                <a:cs typeface="Arial"/>
                <a:sym typeface="Arial"/>
              </a:rPr>
              <a:t>} </a:t>
            </a:r>
            <a:r>
              <a:rPr lang="en-US" sz="2542">
                <a:solidFill>
                  <a:srgbClr val="4E8F00"/>
                </a:solidFill>
                <a:latin typeface="Arial"/>
                <a:ea typeface="Arial"/>
                <a:cs typeface="Arial"/>
                <a:sym typeface="Arial"/>
              </a:rPr>
              <a:t>// for</a:t>
            </a:r>
            <a:endParaRPr sz="32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9"/>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sz="4000"/>
              <a:t>Recursion works the same in C#</a:t>
            </a:r>
            <a:endParaRPr/>
          </a:p>
        </p:txBody>
      </p:sp>
      <p:sp>
        <p:nvSpPr>
          <p:cNvPr id="229" name="Google Shape;229;p39"/>
          <p:cNvSpPr txBox="1"/>
          <p:nvPr>
            <p:ph idx="1" type="body"/>
          </p:nvPr>
        </p:nvSpPr>
        <p:spPr>
          <a:xfrm>
            <a:off x="462064" y="1383325"/>
            <a:ext cx="8453400" cy="32634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0432FF"/>
              </a:buClr>
              <a:buSzPts val="2800"/>
              <a:buNone/>
            </a:pPr>
            <a:r>
              <a:rPr lang="en-US" sz="2800">
                <a:solidFill>
                  <a:srgbClr val="0432FF"/>
                </a:solidFill>
                <a:latin typeface="Consolas"/>
                <a:ea typeface="Consolas"/>
                <a:cs typeface="Consolas"/>
                <a:sym typeface="Consolas"/>
              </a:rPr>
              <a:t>public string</a:t>
            </a:r>
            <a:r>
              <a:rPr lang="en-US" sz="2800">
                <a:solidFill>
                  <a:schemeClr val="dk1"/>
                </a:solidFill>
                <a:latin typeface="Consolas"/>
                <a:ea typeface="Consolas"/>
                <a:cs typeface="Consolas"/>
                <a:sym typeface="Consolas"/>
              </a:rPr>
              <a:t> Reverse (</a:t>
            </a:r>
            <a:r>
              <a:rPr lang="en-US" sz="2800">
                <a:solidFill>
                  <a:srgbClr val="0432FF"/>
                </a:solidFill>
                <a:latin typeface="Consolas"/>
                <a:ea typeface="Consolas"/>
                <a:cs typeface="Consolas"/>
                <a:sym typeface="Consolas"/>
              </a:rPr>
              <a:t>string</a:t>
            </a:r>
            <a:r>
              <a:rPr lang="en-US" sz="2800">
                <a:solidFill>
                  <a:schemeClr val="dk1"/>
                </a:solidFill>
                <a:latin typeface="Consolas"/>
                <a:ea typeface="Consolas"/>
                <a:cs typeface="Consolas"/>
                <a:sym typeface="Consolas"/>
              </a:rPr>
              <a:t> s)</a:t>
            </a:r>
            <a:br>
              <a:rPr lang="en-US" sz="2800">
                <a:solidFill>
                  <a:schemeClr val="dk1"/>
                </a:solidFill>
                <a:latin typeface="Consolas"/>
                <a:ea typeface="Consolas"/>
                <a:cs typeface="Consolas"/>
                <a:sym typeface="Consolas"/>
              </a:rPr>
            </a:br>
            <a:r>
              <a:rPr lang="en-US" sz="2800">
                <a:solidFill>
                  <a:schemeClr val="dk1"/>
                </a:solidFill>
                <a:latin typeface="Consolas"/>
                <a:ea typeface="Consolas"/>
                <a:cs typeface="Consolas"/>
                <a:sym typeface="Consolas"/>
              </a:rPr>
              <a:t>{</a:t>
            </a:r>
            <a:br>
              <a:rPr lang="en-US" sz="2800">
                <a:solidFill>
                  <a:schemeClr val="dk1"/>
                </a:solidFill>
                <a:latin typeface="Consolas"/>
                <a:ea typeface="Consolas"/>
                <a:cs typeface="Consolas"/>
                <a:sym typeface="Consolas"/>
              </a:rPr>
            </a:br>
            <a:r>
              <a:rPr lang="en-US" sz="2800">
                <a:solidFill>
                  <a:schemeClr val="dk1"/>
                </a:solidFill>
                <a:latin typeface="Consolas"/>
                <a:ea typeface="Consolas"/>
                <a:cs typeface="Consolas"/>
                <a:sym typeface="Consolas"/>
              </a:rPr>
              <a:t>  </a:t>
            </a:r>
            <a:r>
              <a:rPr lang="en-US" sz="2800">
                <a:solidFill>
                  <a:srgbClr val="0432FF"/>
                </a:solidFill>
                <a:latin typeface="Consolas"/>
                <a:ea typeface="Consolas"/>
                <a:cs typeface="Consolas"/>
                <a:sym typeface="Consolas"/>
              </a:rPr>
              <a:t>if</a:t>
            </a:r>
            <a:r>
              <a:rPr lang="en-US" sz="2800">
                <a:solidFill>
                  <a:schemeClr val="dk1"/>
                </a:solidFill>
                <a:latin typeface="Consolas"/>
                <a:ea typeface="Consolas"/>
                <a:cs typeface="Consolas"/>
                <a:sym typeface="Consolas"/>
              </a:rPr>
              <a:t> (s.Length==1)</a:t>
            </a:r>
            <a:br>
              <a:rPr lang="en-US" sz="2800">
                <a:solidFill>
                  <a:schemeClr val="dk1"/>
                </a:solidFill>
                <a:latin typeface="Consolas"/>
                <a:ea typeface="Consolas"/>
                <a:cs typeface="Consolas"/>
                <a:sym typeface="Consolas"/>
              </a:rPr>
            </a:br>
            <a:r>
              <a:rPr lang="en-US" sz="2800">
                <a:solidFill>
                  <a:schemeClr val="dk1"/>
                </a:solidFill>
                <a:latin typeface="Consolas"/>
                <a:ea typeface="Consolas"/>
                <a:cs typeface="Consolas"/>
                <a:sym typeface="Consolas"/>
              </a:rPr>
              <a:t>    </a:t>
            </a:r>
            <a:r>
              <a:rPr lang="en-US" sz="2800">
                <a:solidFill>
                  <a:srgbClr val="0432FF"/>
                </a:solidFill>
                <a:latin typeface="Consolas"/>
                <a:ea typeface="Consolas"/>
                <a:cs typeface="Consolas"/>
                <a:sym typeface="Consolas"/>
              </a:rPr>
              <a:t>return</a:t>
            </a:r>
            <a:r>
              <a:rPr lang="en-US" sz="2800">
                <a:solidFill>
                  <a:schemeClr val="dk1"/>
                </a:solidFill>
                <a:latin typeface="Consolas"/>
                <a:ea typeface="Consolas"/>
                <a:cs typeface="Consolas"/>
                <a:sym typeface="Consolas"/>
              </a:rPr>
              <a:t> s;</a:t>
            </a:r>
            <a:br>
              <a:rPr lang="en-US" sz="2800">
                <a:solidFill>
                  <a:schemeClr val="dk1"/>
                </a:solidFill>
                <a:latin typeface="Consolas"/>
                <a:ea typeface="Consolas"/>
                <a:cs typeface="Consolas"/>
                <a:sym typeface="Consolas"/>
              </a:rPr>
            </a:br>
            <a:r>
              <a:rPr lang="en-US" sz="2800">
                <a:solidFill>
                  <a:schemeClr val="dk1"/>
                </a:solidFill>
                <a:latin typeface="Consolas"/>
                <a:ea typeface="Consolas"/>
                <a:cs typeface="Consolas"/>
                <a:sym typeface="Consolas"/>
              </a:rPr>
              <a:t>  </a:t>
            </a:r>
            <a:r>
              <a:rPr lang="en-US" sz="2800">
                <a:solidFill>
                  <a:srgbClr val="0432FF"/>
                </a:solidFill>
                <a:latin typeface="Consolas"/>
                <a:ea typeface="Consolas"/>
                <a:cs typeface="Consolas"/>
                <a:sym typeface="Consolas"/>
              </a:rPr>
              <a:t>else</a:t>
            </a:r>
            <a:br>
              <a:rPr lang="en-US" sz="2800">
                <a:solidFill>
                  <a:schemeClr val="dk1"/>
                </a:solidFill>
                <a:latin typeface="Consolas"/>
                <a:ea typeface="Consolas"/>
                <a:cs typeface="Consolas"/>
                <a:sym typeface="Consolas"/>
              </a:rPr>
            </a:br>
            <a:r>
              <a:rPr lang="en-US" sz="2800">
                <a:solidFill>
                  <a:schemeClr val="dk1"/>
                </a:solidFill>
                <a:latin typeface="Consolas"/>
                <a:ea typeface="Consolas"/>
                <a:cs typeface="Consolas"/>
                <a:sym typeface="Consolas"/>
              </a:rPr>
              <a:t>    </a:t>
            </a:r>
            <a:r>
              <a:rPr lang="en-US" sz="2800">
                <a:solidFill>
                  <a:srgbClr val="0432FF"/>
                </a:solidFill>
                <a:latin typeface="Consolas"/>
                <a:ea typeface="Consolas"/>
                <a:cs typeface="Consolas"/>
                <a:sym typeface="Consolas"/>
              </a:rPr>
              <a:t>return</a:t>
            </a:r>
            <a:r>
              <a:rPr lang="en-US" sz="2800">
                <a:solidFill>
                  <a:schemeClr val="dk1"/>
                </a:solidFill>
                <a:latin typeface="Consolas"/>
                <a:ea typeface="Consolas"/>
                <a:cs typeface="Consolas"/>
                <a:sym typeface="Consolas"/>
              </a:rPr>
              <a:t> Reverse(s.Substring(1)) + s[0];</a:t>
            </a:r>
            <a:br>
              <a:rPr lang="en-US" sz="2800">
                <a:solidFill>
                  <a:schemeClr val="dk1"/>
                </a:solidFill>
                <a:latin typeface="Consolas"/>
                <a:ea typeface="Consolas"/>
                <a:cs typeface="Consolas"/>
                <a:sym typeface="Consolas"/>
              </a:rPr>
            </a:br>
            <a:r>
              <a:rPr lang="en-US" sz="2800">
                <a:solidFill>
                  <a:schemeClr val="dk1"/>
                </a:solidFill>
                <a:latin typeface="Consolas"/>
                <a:ea typeface="Consolas"/>
                <a:cs typeface="Consolas"/>
                <a:sym typeface="Consolas"/>
              </a:rPr>
              <a:t>}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0"/>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2970"/>
              <a:buFont typeface="Calibri"/>
              <a:buNone/>
            </a:pPr>
            <a:r>
              <a:rPr lang="en-US" sz="2270"/>
              <a:t>Exceptions are named slightly different, but work the same</a:t>
            </a:r>
            <a:endParaRPr sz="2270"/>
          </a:p>
        </p:txBody>
      </p:sp>
      <p:pic>
        <p:nvPicPr>
          <p:cNvPr descr="Image result for exception hierarchy in c#" id="235" name="Google Shape;235;p40"/>
          <p:cNvPicPr preferRelativeResize="0"/>
          <p:nvPr/>
        </p:nvPicPr>
        <p:blipFill rotWithShape="1">
          <a:blip r:embed="rId3">
            <a:alphaModFix/>
          </a:blip>
          <a:srcRect b="0" l="0" r="0" t="0"/>
          <a:stretch/>
        </p:blipFill>
        <p:spPr>
          <a:xfrm>
            <a:off x="838200" y="1268016"/>
            <a:ext cx="7772400" cy="3416656"/>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41"/>
          <p:cNvSpPr txBox="1"/>
          <p:nvPr>
            <p:ph type="title"/>
          </p:nvPr>
        </p:nvSpPr>
        <p:spPr>
          <a:xfrm>
            <a:off x="369875" y="381700"/>
            <a:ext cx="8418300" cy="5781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No need to use </a:t>
            </a:r>
            <a:r>
              <a:rPr i="1" lang="en-US"/>
              <a:t>throws </a:t>
            </a:r>
            <a:r>
              <a:rPr lang="en-US"/>
              <a:t>in method headers</a:t>
            </a:r>
            <a:endParaRPr/>
          </a:p>
        </p:txBody>
      </p:sp>
      <p:sp>
        <p:nvSpPr>
          <p:cNvPr id="241" name="Google Shape;241;p41"/>
          <p:cNvSpPr txBox="1"/>
          <p:nvPr>
            <p:ph idx="1" type="body"/>
          </p:nvPr>
        </p:nvSpPr>
        <p:spPr>
          <a:xfrm>
            <a:off x="369875" y="940001"/>
            <a:ext cx="8418300" cy="3761400"/>
          </a:xfrm>
          <a:prstGeom prst="rect">
            <a:avLst/>
          </a:prstGeom>
        </p:spPr>
        <p:txBody>
          <a:bodyPr anchorCtr="0" anchor="t" bIns="45700" lIns="91425" spcFirstLastPara="1" rIns="91425" wrap="square" tIns="45700">
            <a:normAutofit lnSpcReduction="20000"/>
          </a:bodyPr>
          <a:lstStyle/>
          <a:p>
            <a:pPr indent="-374650" lvl="0" marL="457200" rtl="0" algn="l">
              <a:spcBef>
                <a:spcPts val="750"/>
              </a:spcBef>
              <a:spcAft>
                <a:spcPts val="0"/>
              </a:spcAft>
              <a:buSzPts val="2300"/>
              <a:buChar char="●"/>
            </a:pPr>
            <a:r>
              <a:rPr lang="en-US"/>
              <a:t>C# allows you to write methods which throw exceptions without catching them.</a:t>
            </a:r>
            <a:endParaRPr/>
          </a:p>
          <a:p>
            <a:pPr indent="-374650" lvl="0" marL="457200" rtl="0" algn="l">
              <a:spcBef>
                <a:spcPts val="0"/>
              </a:spcBef>
              <a:spcAft>
                <a:spcPts val="0"/>
              </a:spcAft>
              <a:buSzPts val="2300"/>
              <a:buChar char="●"/>
            </a:pPr>
            <a:r>
              <a:rPr lang="en-US"/>
              <a:t>As such it doesn’t require the throws keyword</a:t>
            </a:r>
            <a:endParaRPr/>
          </a:p>
          <a:p>
            <a:pPr indent="-374650" lvl="0" marL="457200" rtl="0" algn="l">
              <a:spcBef>
                <a:spcPts val="0"/>
              </a:spcBef>
              <a:spcAft>
                <a:spcPts val="0"/>
              </a:spcAft>
              <a:buSzPts val="2300"/>
              <a:buChar char="●"/>
            </a:pPr>
            <a:r>
              <a:rPr lang="en-US"/>
              <a:t>This was done because it turns out most developers in Java were simply saying:</a:t>
            </a:r>
            <a:endParaRPr/>
          </a:p>
          <a:p>
            <a:pPr indent="0" lvl="0" marL="0" rtl="0" algn="l">
              <a:spcBef>
                <a:spcPts val="750"/>
              </a:spcBef>
              <a:spcAft>
                <a:spcPts val="0"/>
              </a:spcAft>
              <a:buNone/>
            </a:pPr>
            <a:r>
              <a:rPr lang="en-US"/>
              <a:t>try {</a:t>
            </a:r>
            <a:endParaRPr/>
          </a:p>
          <a:p>
            <a:pPr indent="0" lvl="0" marL="0" rtl="0" algn="l">
              <a:spcBef>
                <a:spcPts val="750"/>
              </a:spcBef>
              <a:spcAft>
                <a:spcPts val="0"/>
              </a:spcAft>
              <a:buNone/>
            </a:pPr>
            <a:r>
              <a:rPr lang="en-US"/>
              <a:t>//</a:t>
            </a:r>
            <a:br>
              <a:rPr lang="en-US"/>
            </a:br>
            <a:r>
              <a:rPr lang="en-US"/>
              <a:t>}</a:t>
            </a:r>
            <a:endParaRPr/>
          </a:p>
          <a:p>
            <a:pPr indent="0" lvl="0" marL="0" rtl="0" algn="l">
              <a:spcBef>
                <a:spcPts val="750"/>
              </a:spcBef>
              <a:spcAft>
                <a:spcPts val="0"/>
              </a:spcAft>
              <a:buNone/>
            </a:pPr>
            <a:r>
              <a:rPr lang="en-US"/>
              <a:t>catch(Exception e) {}</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Which does nothing, but compiles.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42"/>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Try/Catch works the same in C#</a:t>
            </a:r>
            <a:endParaRPr/>
          </a:p>
        </p:txBody>
      </p:sp>
      <p:sp>
        <p:nvSpPr>
          <p:cNvPr id="247" name="Google Shape;247;p42"/>
          <p:cNvSpPr txBox="1"/>
          <p:nvPr>
            <p:ph idx="1" type="body"/>
          </p:nvPr>
        </p:nvSpPr>
        <p:spPr>
          <a:xfrm>
            <a:off x="369875" y="705000"/>
            <a:ext cx="8418300" cy="4020600"/>
          </a:xfrm>
          <a:prstGeom prst="rect">
            <a:avLst/>
          </a:prstGeom>
          <a:noFill/>
          <a:ln>
            <a:noFill/>
          </a:ln>
        </p:spPr>
        <p:txBody>
          <a:bodyPr anchorCtr="0" anchor="t" bIns="45700" lIns="91425" spcFirstLastPara="1" rIns="91425" wrap="square" tIns="45700">
            <a:normAutofit fontScale="40000" lnSpcReduction="20000"/>
          </a:bodyPr>
          <a:lstStyle/>
          <a:p>
            <a:pPr indent="0" lvl="0" marL="0" rtl="0" algn="l">
              <a:lnSpc>
                <a:spcPct val="90000"/>
              </a:lnSpc>
              <a:spcBef>
                <a:spcPts val="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br>
              <a:rPr lang="en-US">
                <a:solidFill>
                  <a:srgbClr val="000000"/>
                </a:solidFill>
                <a:latin typeface="Arial"/>
                <a:ea typeface="Arial"/>
                <a:cs typeface="Arial"/>
                <a:sym typeface="Arial"/>
              </a:rPr>
            </a:b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Example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doStuff ()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throw</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Exception(</a:t>
            </a:r>
            <a:r>
              <a:rPr lang="en-US">
                <a:solidFill>
                  <a:srgbClr val="900112"/>
                </a:solidFill>
                <a:latin typeface="Arial"/>
                <a:ea typeface="Arial"/>
                <a:cs typeface="Arial"/>
                <a:sym typeface="Arial"/>
              </a:rPr>
              <a:t>"CSE 1322"</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Main(String[] args)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try</a:t>
            </a: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doStuff();  </a:t>
            </a:r>
            <a:r>
              <a:rPr lang="en-US">
                <a:solidFill>
                  <a:srgbClr val="4E8F00"/>
                </a:solidFill>
                <a:latin typeface="Arial"/>
                <a:ea typeface="Arial"/>
                <a:cs typeface="Arial"/>
                <a:sym typeface="Arial"/>
              </a:rPr>
              <a:t>// This throws an exception</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"This line never prints"</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catch</a:t>
            </a:r>
            <a:r>
              <a:rPr lang="en-US">
                <a:solidFill>
                  <a:srgbClr val="000000"/>
                </a:solidFill>
                <a:latin typeface="Arial"/>
                <a:ea typeface="Arial"/>
                <a:cs typeface="Arial"/>
                <a:sym typeface="Arial"/>
              </a:rPr>
              <a:t> (Exception e)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4E8F00"/>
                </a:solidFill>
                <a:latin typeface="Arial"/>
                <a:ea typeface="Arial"/>
                <a:cs typeface="Arial"/>
                <a:sym typeface="Arial"/>
              </a:rPr>
              <a:t>// This prints “Exception thrown: CSE 132</a:t>
            </a:r>
            <a:r>
              <a:rPr lang="en-US">
                <a:solidFill>
                  <a:srgbClr val="4E8F00"/>
                </a:solidFill>
              </a:rPr>
              <a:t>2</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"Exception thrown: "</a:t>
            </a:r>
            <a:r>
              <a:rPr lang="en-US">
                <a:solidFill>
                  <a:srgbClr val="000000"/>
                </a:solidFill>
                <a:latin typeface="Arial"/>
                <a:ea typeface="Arial"/>
                <a:cs typeface="Arial"/>
                <a:sym typeface="Arial"/>
              </a:rPr>
              <a:t>+e.Message);</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finally</a:t>
            </a:r>
            <a:r>
              <a:rPr lang="en-US">
                <a:solidFill>
                  <a:srgbClr val="000000"/>
                </a:solidFill>
                <a:latin typeface="Arial"/>
                <a:ea typeface="Arial"/>
                <a:cs typeface="Arial"/>
                <a:sym typeface="Arial"/>
              </a:rPr>
              <a:t> {</a:t>
            </a:r>
            <a:endParaRPr>
              <a:solidFill>
                <a:srgbClr val="0000FF"/>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"This prints no matter what"</a:t>
            </a:r>
            <a:r>
              <a:rPr lang="en-US">
                <a:solidFill>
                  <a:srgbClr val="000000"/>
                </a:solidFill>
                <a:latin typeface="Arial"/>
                <a:ea typeface="Arial"/>
                <a:cs typeface="Arial"/>
                <a:sym typeface="Arial"/>
              </a:rPr>
              <a:t>);</a:t>
            </a:r>
            <a:endParaRPr>
              <a:solidFill>
                <a:srgbClr val="900112"/>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3"/>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10000"/>
              <a:buFont typeface="Calibri"/>
              <a:buNone/>
            </a:pPr>
            <a:r>
              <a:rPr lang="en-US" sz="3000"/>
              <a:t>Designing Your Own Exception Types</a:t>
            </a:r>
            <a:endParaRPr sz="3000"/>
          </a:p>
        </p:txBody>
      </p:sp>
      <p:sp>
        <p:nvSpPr>
          <p:cNvPr id="253" name="Google Shape;253;p43"/>
          <p:cNvSpPr txBox="1"/>
          <p:nvPr>
            <p:ph idx="1" type="body"/>
          </p:nvPr>
        </p:nvSpPr>
        <p:spPr>
          <a:xfrm>
            <a:off x="369875" y="705001"/>
            <a:ext cx="8418300" cy="2821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rgbClr val="0000FF"/>
              </a:buClr>
              <a:buSzPct val="62500"/>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InsufficientFundsException : Exception</a:t>
            </a:r>
            <a:endParaRPr sz="3200"/>
          </a:p>
          <a:p>
            <a:pPr indent="0" lvl="0" marL="0" rtl="0" algn="l">
              <a:lnSpc>
                <a:spcPct val="90000"/>
              </a:lnSpc>
              <a:spcBef>
                <a:spcPts val="750"/>
              </a:spcBef>
              <a:spcAft>
                <a:spcPts val="0"/>
              </a:spcAft>
              <a:buClr>
                <a:srgbClr val="000000"/>
              </a:buClr>
              <a:buSzPct val="62500"/>
              <a:buNone/>
            </a:pPr>
            <a:r>
              <a:rPr lang="en-US">
                <a:solidFill>
                  <a:srgbClr val="000000"/>
                </a:solidFill>
                <a:latin typeface="Arial"/>
                <a:ea typeface="Arial"/>
                <a:cs typeface="Arial"/>
                <a:sym typeface="Arial"/>
              </a:rPr>
              <a:t>{</a:t>
            </a:r>
            <a:endParaRPr sz="3200"/>
          </a:p>
          <a:p>
            <a:pPr indent="0" lvl="0" marL="0" rtl="0" algn="l">
              <a:lnSpc>
                <a:spcPct val="90000"/>
              </a:lnSpc>
              <a:spcBef>
                <a:spcPts val="750"/>
              </a:spcBef>
              <a:spcAft>
                <a:spcPts val="0"/>
              </a:spcAft>
              <a:buClr>
                <a:srgbClr val="000000"/>
              </a:buClr>
              <a:buSzPct val="62500"/>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InsufficientFundsException() {}</a:t>
            </a:r>
            <a:endParaRPr sz="3200"/>
          </a:p>
          <a:p>
            <a:pPr indent="0" lvl="0" marL="0" rtl="0" algn="l">
              <a:lnSpc>
                <a:spcPct val="90000"/>
              </a:lnSpc>
              <a:spcBef>
                <a:spcPts val="750"/>
              </a:spcBef>
              <a:spcAft>
                <a:spcPts val="0"/>
              </a:spcAft>
              <a:buClr>
                <a:srgbClr val="000000"/>
              </a:buClr>
              <a:buSzPct val="62500"/>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InsufficientFundsException(String message)</a:t>
            </a:r>
            <a:endParaRPr sz="3200"/>
          </a:p>
          <a:p>
            <a:pPr indent="0" lvl="0" marL="0" rtl="0" algn="l">
              <a:lnSpc>
                <a:spcPct val="90000"/>
              </a:lnSpc>
              <a:spcBef>
                <a:spcPts val="750"/>
              </a:spcBef>
              <a:spcAft>
                <a:spcPts val="0"/>
              </a:spcAft>
              <a:buClr>
                <a:srgbClr val="000000"/>
              </a:buClr>
              <a:buSzPct val="62500"/>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base</a:t>
            </a:r>
            <a:r>
              <a:rPr lang="en-US">
                <a:solidFill>
                  <a:srgbClr val="000000"/>
                </a:solidFill>
                <a:latin typeface="Arial"/>
                <a:ea typeface="Arial"/>
                <a:cs typeface="Arial"/>
                <a:sym typeface="Arial"/>
              </a:rPr>
              <a:t>(message)</a:t>
            </a:r>
            <a:endParaRPr sz="3200"/>
          </a:p>
          <a:p>
            <a:pPr indent="0" lvl="0" marL="0" rtl="0" algn="l">
              <a:lnSpc>
                <a:spcPct val="90000"/>
              </a:lnSpc>
              <a:spcBef>
                <a:spcPts val="750"/>
              </a:spcBef>
              <a:spcAft>
                <a:spcPts val="0"/>
              </a:spcAft>
              <a:buClr>
                <a:srgbClr val="000000"/>
              </a:buClr>
              <a:buSzPct val="62500"/>
              <a:buNone/>
            </a:pPr>
            <a:r>
              <a:rPr lang="en-US">
                <a:solidFill>
                  <a:srgbClr val="000000"/>
                </a:solidFill>
                <a:latin typeface="Arial"/>
                <a:ea typeface="Arial"/>
                <a:cs typeface="Arial"/>
                <a:sym typeface="Arial"/>
              </a:rPr>
              <a:t>  {</a:t>
            </a:r>
            <a:endParaRPr sz="3200"/>
          </a:p>
          <a:p>
            <a:pPr indent="0" lvl="0" marL="0" rtl="0" algn="l">
              <a:lnSpc>
                <a:spcPct val="90000"/>
              </a:lnSpc>
              <a:spcBef>
                <a:spcPts val="750"/>
              </a:spcBef>
              <a:spcAft>
                <a:spcPts val="0"/>
              </a:spcAft>
              <a:buClr>
                <a:srgbClr val="000000"/>
              </a:buClr>
              <a:buSzPct val="62500"/>
              <a:buNone/>
            </a:pPr>
            <a:r>
              <a:rPr lang="en-US">
                <a:solidFill>
                  <a:srgbClr val="000000"/>
                </a:solidFill>
                <a:latin typeface="Arial"/>
                <a:ea typeface="Arial"/>
                <a:cs typeface="Arial"/>
                <a:sym typeface="Arial"/>
              </a:rPr>
              <a:t>  }</a:t>
            </a:r>
            <a:endParaRPr sz="3200"/>
          </a:p>
          <a:p>
            <a:pPr indent="0" lvl="0" marL="0" rtl="0" algn="l">
              <a:lnSpc>
                <a:spcPct val="90000"/>
              </a:lnSpc>
              <a:spcBef>
                <a:spcPts val="750"/>
              </a:spcBef>
              <a:spcAft>
                <a:spcPts val="0"/>
              </a:spcAft>
              <a:buClr>
                <a:srgbClr val="000000"/>
              </a:buClr>
              <a:buSzPct val="62500"/>
              <a:buNone/>
            </a:pPr>
            <a:r>
              <a:rPr lang="en-US">
                <a:solidFill>
                  <a:srgbClr val="000000"/>
                </a:solidFill>
                <a:latin typeface="Arial"/>
                <a:ea typeface="Arial"/>
                <a:cs typeface="Arial"/>
                <a:sym typeface="Arial"/>
              </a:rPr>
              <a:t>}</a:t>
            </a:r>
            <a:endParaRPr sz="32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4"/>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FileIO in C#</a:t>
            </a:r>
            <a:endParaRPr/>
          </a:p>
        </p:txBody>
      </p:sp>
      <p:sp>
        <p:nvSpPr>
          <p:cNvPr id="259" name="Google Shape;259;p44"/>
          <p:cNvSpPr txBox="1"/>
          <p:nvPr>
            <p:ph idx="1" type="body"/>
          </p:nvPr>
        </p:nvSpPr>
        <p:spPr>
          <a:xfrm>
            <a:off x="369875" y="940001"/>
            <a:ext cx="8418300" cy="37614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Works very similar to Java:</a:t>
            </a:r>
            <a:endParaRPr/>
          </a:p>
          <a:p>
            <a:pPr indent="-381000" lvl="1" marL="914400" rtl="0" algn="l">
              <a:spcBef>
                <a:spcPts val="0"/>
              </a:spcBef>
              <a:spcAft>
                <a:spcPts val="0"/>
              </a:spcAft>
              <a:buSzPts val="2400"/>
              <a:buChar char="○"/>
            </a:pPr>
            <a:r>
              <a:rPr lang="en-US"/>
              <a:t>You’ll use StreamReader instead of File &amp; Scanner.</a:t>
            </a:r>
            <a:endParaRPr/>
          </a:p>
          <a:p>
            <a:pPr indent="-387350" lvl="2" marL="1371600" rtl="0" algn="l">
              <a:spcBef>
                <a:spcPts val="0"/>
              </a:spcBef>
              <a:spcAft>
                <a:spcPts val="0"/>
              </a:spcAft>
              <a:buSzPts val="2500"/>
              <a:buChar char="■"/>
            </a:pPr>
            <a:r>
              <a:rPr lang="en-US"/>
              <a:t>As you read in lines you’ll say:</a:t>
            </a:r>
            <a:endParaRPr/>
          </a:p>
          <a:p>
            <a:pPr indent="-355600" lvl="3" marL="1828800" rtl="0" algn="l">
              <a:spcBef>
                <a:spcPts val="0"/>
              </a:spcBef>
              <a:spcAft>
                <a:spcPts val="0"/>
              </a:spcAft>
              <a:buSzPts val="2000"/>
              <a:buChar char="●"/>
            </a:pPr>
            <a:r>
              <a:rPr lang="en-US"/>
              <a:t>while(!sr.EndOfStream) </a:t>
            </a:r>
            <a:endParaRPr/>
          </a:p>
          <a:p>
            <a:pPr indent="-387350" lvl="2" marL="1371600" rtl="0" algn="l">
              <a:spcBef>
                <a:spcPts val="0"/>
              </a:spcBef>
              <a:spcAft>
                <a:spcPts val="0"/>
              </a:spcAft>
              <a:buSzPts val="2500"/>
              <a:buChar char="■"/>
            </a:pPr>
            <a:r>
              <a:rPr lang="en-US"/>
              <a:t>Instead of the java:</a:t>
            </a:r>
            <a:endParaRPr/>
          </a:p>
          <a:p>
            <a:pPr indent="-355600" lvl="3" marL="1828800" rtl="0" algn="l">
              <a:spcBef>
                <a:spcPts val="0"/>
              </a:spcBef>
              <a:spcAft>
                <a:spcPts val="0"/>
              </a:spcAft>
              <a:buSzPts val="2000"/>
              <a:buChar char="●"/>
            </a:pPr>
            <a:r>
              <a:rPr lang="en-US"/>
              <a:t>while(myScan.hasNextLine())</a:t>
            </a:r>
            <a:endParaRPr/>
          </a:p>
          <a:p>
            <a:pPr indent="-387350" lvl="2" marL="1371600" rtl="0" algn="l">
              <a:spcBef>
                <a:spcPts val="0"/>
              </a:spcBef>
              <a:spcAft>
                <a:spcPts val="0"/>
              </a:spcAft>
              <a:buSzPts val="2500"/>
              <a:buChar char="■"/>
            </a:pPr>
            <a:r>
              <a:rPr lang="en-US"/>
              <a:t>You’ll use ReadLine() instead of nextLine()</a:t>
            </a:r>
            <a:endParaRPr/>
          </a:p>
          <a:p>
            <a:pPr indent="-381000" lvl="1" marL="914400" rtl="0" algn="l">
              <a:spcBef>
                <a:spcPts val="0"/>
              </a:spcBef>
              <a:spcAft>
                <a:spcPts val="0"/>
              </a:spcAft>
              <a:buSzPts val="2400"/>
              <a:buChar char="○"/>
            </a:pPr>
            <a:r>
              <a:rPr lang="en-US"/>
              <a:t>You’ll use StreamWriter instead of PrintWriter.</a:t>
            </a:r>
            <a:endParaRPr/>
          </a:p>
          <a:p>
            <a:pPr indent="-387350" lvl="2" marL="1371600" rtl="0" algn="l">
              <a:spcBef>
                <a:spcPts val="0"/>
              </a:spcBef>
              <a:spcAft>
                <a:spcPts val="0"/>
              </a:spcAft>
              <a:buSzPts val="2500"/>
              <a:buChar char="■"/>
            </a:pPr>
            <a:r>
              <a:rPr lang="en-US"/>
              <a:t>You’ll use sw.WriteLine() instead of pw.println()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9"/>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C# Skeleton</a:t>
            </a:r>
            <a:endParaRPr/>
          </a:p>
        </p:txBody>
      </p:sp>
      <p:sp>
        <p:nvSpPr>
          <p:cNvPr id="43" name="Google Shape;43;p9"/>
          <p:cNvSpPr txBox="1"/>
          <p:nvPr>
            <p:ph idx="1" type="body"/>
          </p:nvPr>
        </p:nvSpPr>
        <p:spPr>
          <a:xfrm>
            <a:off x="369875" y="940001"/>
            <a:ext cx="8418300" cy="3761400"/>
          </a:xfrm>
          <a:prstGeom prst="rect">
            <a:avLst/>
          </a:prstGeom>
        </p:spPr>
        <p:txBody>
          <a:bodyPr anchorCtr="0" anchor="t" bIns="45700" lIns="91425" spcFirstLastPara="1" rIns="91425" wrap="square" tIns="45700">
            <a:normAutofit fontScale="70000" lnSpcReduction="20000"/>
          </a:bodyPr>
          <a:lstStyle/>
          <a:p>
            <a:pPr indent="-330835" lvl="0" marL="457200" rtl="0" algn="l">
              <a:spcBef>
                <a:spcPts val="750"/>
              </a:spcBef>
              <a:spcAft>
                <a:spcPts val="0"/>
              </a:spcAft>
              <a:buSzPct val="88461"/>
              <a:buChar char="●"/>
            </a:pPr>
            <a:r>
              <a:rPr lang="en-US"/>
              <a:t>In Java you always have a skeleton:</a:t>
            </a:r>
            <a:endParaRPr/>
          </a:p>
          <a:p>
            <a:pPr indent="0" lvl="0" marL="0" rtl="0" algn="l">
              <a:spcBef>
                <a:spcPts val="750"/>
              </a:spcBef>
              <a:spcAft>
                <a:spcPts val="0"/>
              </a:spcAft>
              <a:buNone/>
            </a:pPr>
            <a:r>
              <a:rPr lang="en-US"/>
              <a:t>public class Main {</a:t>
            </a:r>
            <a:endParaRPr/>
          </a:p>
          <a:p>
            <a:pPr indent="0" lvl="0" marL="0" rtl="0" algn="l">
              <a:spcBef>
                <a:spcPts val="750"/>
              </a:spcBef>
              <a:spcAft>
                <a:spcPts val="0"/>
              </a:spcAft>
              <a:buNone/>
            </a:pPr>
            <a:r>
              <a:rPr lang="en-US"/>
              <a:t>  public static void main(String[] argv) {}</a:t>
            </a:r>
            <a:endParaRPr/>
          </a:p>
          <a:p>
            <a:pPr indent="0" lvl="0" marL="0" rtl="0" algn="l">
              <a:spcBef>
                <a:spcPts val="750"/>
              </a:spcBef>
              <a:spcAft>
                <a:spcPts val="0"/>
              </a:spcAft>
              <a:buNone/>
            </a:pPr>
            <a:r>
              <a:rPr lang="en-US"/>
              <a:t>}</a:t>
            </a:r>
            <a:endParaRPr/>
          </a:p>
          <a:p>
            <a:pPr indent="-330835" lvl="0" marL="457200" rtl="0" algn="l">
              <a:spcBef>
                <a:spcPts val="750"/>
              </a:spcBef>
              <a:spcAft>
                <a:spcPts val="0"/>
              </a:spcAft>
              <a:buSzPct val="88461"/>
              <a:buChar char="●"/>
            </a:pPr>
            <a:r>
              <a:rPr lang="en-US"/>
              <a:t>In C# you have a very </a:t>
            </a:r>
            <a:r>
              <a:rPr lang="en-US"/>
              <a:t>similar</a:t>
            </a:r>
            <a:r>
              <a:rPr lang="en-US"/>
              <a:t> skeleton:</a:t>
            </a:r>
            <a:endParaRPr/>
          </a:p>
          <a:p>
            <a:pPr indent="0" lvl="0" marL="0" rtl="0" algn="l">
              <a:spcBef>
                <a:spcPts val="750"/>
              </a:spcBef>
              <a:spcAft>
                <a:spcPts val="0"/>
              </a:spcAft>
              <a:buNone/>
            </a:pPr>
            <a:r>
              <a:rPr lang="en-US"/>
              <a:t>using System;</a:t>
            </a:r>
            <a:endParaRPr/>
          </a:p>
          <a:p>
            <a:pPr indent="0" lvl="0" marL="0" rtl="0" algn="l">
              <a:spcBef>
                <a:spcPts val="750"/>
              </a:spcBef>
              <a:spcAft>
                <a:spcPts val="0"/>
              </a:spcAft>
              <a:buNone/>
            </a:pPr>
            <a:r>
              <a:rPr lang="en-US"/>
              <a:t>public class main {</a:t>
            </a:r>
            <a:endParaRPr/>
          </a:p>
          <a:p>
            <a:pPr indent="0" lvl="0" marL="0" rtl="0" algn="l">
              <a:spcBef>
                <a:spcPts val="750"/>
              </a:spcBef>
              <a:spcAft>
                <a:spcPts val="0"/>
              </a:spcAft>
              <a:buNone/>
            </a:pPr>
            <a:r>
              <a:rPr lang="en-US"/>
              <a:t>  public static void Main(string[] argv) {}</a:t>
            </a:r>
            <a:endParaRPr/>
          </a:p>
          <a:p>
            <a:pPr indent="0" lvl="0" marL="0" rtl="0" algn="l">
              <a:spcBef>
                <a:spcPts val="750"/>
              </a:spcBef>
              <a:spcAft>
                <a:spcPts val="0"/>
              </a:spcAft>
              <a:buNone/>
            </a:pPr>
            <a:r>
              <a:rPr lang="en-US"/>
              <a:t>}</a:t>
            </a:r>
            <a:endParaRPr/>
          </a:p>
          <a:p>
            <a:pPr indent="-330835" lvl="0" marL="457200" rtl="0" algn="l">
              <a:spcBef>
                <a:spcPts val="750"/>
              </a:spcBef>
              <a:spcAft>
                <a:spcPts val="0"/>
              </a:spcAft>
              <a:buSzPct val="88461"/>
              <a:buChar char="●"/>
            </a:pPr>
            <a:r>
              <a:rPr lang="en-US"/>
              <a:t>At the top of all programs you’ll have “using System;”.  </a:t>
            </a:r>
            <a:endParaRPr/>
          </a:p>
          <a:p>
            <a:pPr indent="-330835" lvl="0" marL="457200" rtl="0" algn="l">
              <a:spcBef>
                <a:spcPts val="0"/>
              </a:spcBef>
              <a:spcAft>
                <a:spcPts val="0"/>
              </a:spcAft>
              <a:buSzPct val="88461"/>
              <a:buChar char="●"/>
            </a:pPr>
            <a:r>
              <a:rPr lang="en-US"/>
              <a:t>Using is like java’s import statements, System is necessary to make print statements etc.</a:t>
            </a:r>
            <a:endParaRPr/>
          </a:p>
          <a:p>
            <a:pPr indent="0" lvl="0" marL="0" rtl="0" algn="l">
              <a:spcBef>
                <a:spcPts val="750"/>
              </a:spcBef>
              <a:spcAft>
                <a:spcPts val="0"/>
              </a:spcAft>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45"/>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Airline Example – C#</a:t>
            </a:r>
            <a:endParaRPr/>
          </a:p>
        </p:txBody>
      </p:sp>
      <p:sp>
        <p:nvSpPr>
          <p:cNvPr id="265" name="Google Shape;265;p45"/>
          <p:cNvSpPr txBox="1"/>
          <p:nvPr>
            <p:ph idx="1" type="body"/>
          </p:nvPr>
        </p:nvSpPr>
        <p:spPr>
          <a:xfrm>
            <a:off x="369875" y="705000"/>
            <a:ext cx="8418300" cy="3985200"/>
          </a:xfrm>
          <a:prstGeom prst="rect">
            <a:avLst/>
          </a:prstGeom>
          <a:noFill/>
          <a:ln>
            <a:noFill/>
          </a:ln>
        </p:spPr>
        <p:txBody>
          <a:bodyPr anchorCtr="0" anchor="t" bIns="45700" lIns="91425" spcFirstLastPara="1" rIns="91425" wrap="square" tIns="45700">
            <a:normAutofit fontScale="32500" lnSpcReduction="10000"/>
          </a:bodyPr>
          <a:lstStyle/>
          <a:p>
            <a:pPr indent="0" lvl="0" marL="0" rtl="0" algn="l">
              <a:lnSpc>
                <a:spcPct val="90000"/>
              </a:lnSpc>
              <a:spcBef>
                <a:spcPts val="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r>
              <a:rPr lang="en-US">
                <a:solidFill>
                  <a:srgbClr val="00006D"/>
                </a:solidFill>
                <a:latin typeface="Arial"/>
                <a:ea typeface="Arial"/>
                <a:cs typeface="Arial"/>
                <a:sym typeface="Arial"/>
              </a:rPr>
              <a:t>IO</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br>
              <a:rPr lang="en-US">
                <a:solidFill>
                  <a:srgbClr val="000000"/>
                </a:solidFill>
                <a:latin typeface="Arial"/>
                <a:ea typeface="Arial"/>
                <a:cs typeface="Arial"/>
                <a:sym typeface="Arial"/>
              </a:rPr>
            </a:b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Example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Main(String[] args)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try</a:t>
            </a: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StreamReader sr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StreamReader(</a:t>
            </a:r>
            <a:r>
              <a:rPr lang="en-US">
                <a:solidFill>
                  <a:srgbClr val="900112"/>
                </a:solidFill>
                <a:latin typeface="Arial"/>
                <a:ea typeface="Arial"/>
                <a:cs typeface="Arial"/>
                <a:sym typeface="Arial"/>
              </a:rPr>
              <a:t>"source.csv"</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string</a:t>
            </a:r>
            <a:r>
              <a:rPr lang="en-US">
                <a:solidFill>
                  <a:srgbClr val="000000"/>
                </a:solidFill>
                <a:latin typeface="Arial"/>
                <a:ea typeface="Arial"/>
                <a:cs typeface="Arial"/>
                <a:sym typeface="Arial"/>
              </a:rPr>
              <a:t> dataline = </a:t>
            </a:r>
            <a:r>
              <a:rPr lang="en-US">
                <a:solidFill>
                  <a:srgbClr val="900112"/>
                </a:solidFill>
                <a:latin typeface="Arial"/>
                <a:ea typeface="Arial"/>
                <a:cs typeface="Arial"/>
                <a:sym typeface="Arial"/>
              </a:rPr>
              <a:t>""</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while</a:t>
            </a:r>
            <a:r>
              <a:rPr lang="en-US">
                <a:solidFill>
                  <a:srgbClr val="000000"/>
                </a:solidFill>
                <a:latin typeface="Arial"/>
                <a:ea typeface="Arial"/>
                <a:cs typeface="Arial"/>
                <a:sym typeface="Arial"/>
              </a:rPr>
              <a:t> (!sr.EndOfStream)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dataline = sr.ReadLine();</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string</a:t>
            </a:r>
            <a:r>
              <a:rPr lang="en-US">
                <a:solidFill>
                  <a:srgbClr val="000000"/>
                </a:solidFill>
                <a:latin typeface="Arial"/>
                <a:ea typeface="Arial"/>
                <a:cs typeface="Arial"/>
                <a:sym typeface="Arial"/>
              </a:rPr>
              <a:t>[] tokens = dataline.Split(</a:t>
            </a:r>
            <a:r>
              <a:rPr lang="en-US">
                <a:solidFill>
                  <a:srgbClr val="900112"/>
                </a:solidFill>
                <a:latin typeface="Arial"/>
                <a:ea typeface="Arial"/>
                <a:cs typeface="Arial"/>
                <a:sym typeface="Arial"/>
              </a:rPr>
              <a:t>","</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Console.WriteLine(dataline);</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catch</a:t>
            </a:r>
            <a:r>
              <a:rPr lang="en-US">
                <a:solidFill>
                  <a:srgbClr val="000000"/>
                </a:solidFill>
                <a:latin typeface="Arial"/>
                <a:ea typeface="Arial"/>
                <a:cs typeface="Arial"/>
                <a:sym typeface="Arial"/>
              </a:rPr>
              <a:t> (IOException ioex) {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"Error: "</a:t>
            </a:r>
            <a:r>
              <a:rPr lang="en-US">
                <a:solidFill>
                  <a:srgbClr val="000000"/>
                </a:solidFill>
                <a:latin typeface="Arial"/>
                <a:ea typeface="Arial"/>
                <a:cs typeface="Arial"/>
                <a:sym typeface="Arial"/>
              </a:rPr>
              <a:t>+ioex);</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4E8F00"/>
                </a:solidFill>
                <a:latin typeface="Arial"/>
                <a:ea typeface="Arial"/>
                <a:cs typeface="Arial"/>
                <a:sym typeface="Arial"/>
              </a:rPr>
              <a:t>// Don't forget to close the file at some point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6"/>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Writing Text to File – C#</a:t>
            </a:r>
            <a:endParaRPr/>
          </a:p>
        </p:txBody>
      </p:sp>
      <p:sp>
        <p:nvSpPr>
          <p:cNvPr id="271" name="Google Shape;271;p46"/>
          <p:cNvSpPr txBox="1"/>
          <p:nvPr>
            <p:ph idx="1" type="body"/>
          </p:nvPr>
        </p:nvSpPr>
        <p:spPr>
          <a:xfrm>
            <a:off x="369875" y="705000"/>
            <a:ext cx="8418300" cy="3961800"/>
          </a:xfrm>
          <a:prstGeom prst="rect">
            <a:avLst/>
          </a:prstGeom>
          <a:noFill/>
          <a:ln>
            <a:noFill/>
          </a:ln>
        </p:spPr>
        <p:txBody>
          <a:bodyPr anchorCtr="0" anchor="t" bIns="45700" lIns="91425" spcFirstLastPara="1" rIns="91425" wrap="square" tIns="45700">
            <a:normAutofit fontScale="40000" lnSpcReduction="10000"/>
          </a:bodyPr>
          <a:lstStyle/>
          <a:p>
            <a:pPr indent="0" lvl="0" marL="0" rtl="0" algn="l">
              <a:lnSpc>
                <a:spcPct val="90000"/>
              </a:lnSpc>
              <a:spcBef>
                <a:spcPts val="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r>
              <a:rPr lang="en-US">
                <a:solidFill>
                  <a:srgbClr val="00006D"/>
                </a:solidFill>
                <a:latin typeface="Arial"/>
                <a:ea typeface="Arial"/>
                <a:cs typeface="Arial"/>
                <a:sym typeface="Arial"/>
              </a:rPr>
              <a:t>IO</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br>
              <a:rPr lang="en-US">
                <a:solidFill>
                  <a:srgbClr val="000000"/>
                </a:solidFill>
                <a:latin typeface="Arial"/>
                <a:ea typeface="Arial"/>
                <a:cs typeface="Arial"/>
                <a:sym typeface="Arial"/>
              </a:rPr>
            </a:b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Example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Main(String[] args)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StreamWriter sw = </a:t>
            </a:r>
            <a:r>
              <a:rPr lang="en-US">
                <a:solidFill>
                  <a:srgbClr val="0000FF"/>
                </a:solidFill>
                <a:latin typeface="Arial"/>
                <a:ea typeface="Arial"/>
                <a:cs typeface="Arial"/>
                <a:sym typeface="Arial"/>
              </a:rPr>
              <a:t>null</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try</a:t>
            </a: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sw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StreamWriter(</a:t>
            </a:r>
            <a:r>
              <a:rPr lang="en-US">
                <a:solidFill>
                  <a:srgbClr val="900112"/>
                </a:solidFill>
                <a:latin typeface="Arial"/>
                <a:ea typeface="Arial"/>
                <a:cs typeface="Arial"/>
                <a:sym typeface="Arial"/>
              </a:rPr>
              <a:t>"output.txt"</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sw.WriteLine(</a:t>
            </a:r>
            <a:r>
              <a:rPr lang="en-US">
                <a:solidFill>
                  <a:srgbClr val="900112"/>
                </a:solidFill>
                <a:latin typeface="Arial"/>
                <a:ea typeface="Arial"/>
                <a:cs typeface="Arial"/>
                <a:sym typeface="Arial"/>
              </a:rPr>
              <a:t>"Bob was here"</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sw.WriteLine(</a:t>
            </a:r>
            <a:r>
              <a:rPr lang="en-US">
                <a:solidFill>
                  <a:srgbClr val="900112"/>
                </a:solidFill>
                <a:latin typeface="Arial"/>
                <a:ea typeface="Arial"/>
                <a:cs typeface="Arial"/>
                <a:sym typeface="Arial"/>
              </a:rPr>
              <a:t>"and he's angry"</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catch</a:t>
            </a:r>
            <a:r>
              <a:rPr lang="en-US">
                <a:solidFill>
                  <a:srgbClr val="000000"/>
                </a:solidFill>
                <a:latin typeface="Arial"/>
                <a:ea typeface="Arial"/>
                <a:cs typeface="Arial"/>
                <a:sym typeface="Arial"/>
              </a:rPr>
              <a:t> (IOException ioex) {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"Error: "</a:t>
            </a:r>
            <a:r>
              <a:rPr lang="en-US">
                <a:solidFill>
                  <a:srgbClr val="000000"/>
                </a:solidFill>
                <a:latin typeface="Arial"/>
                <a:ea typeface="Arial"/>
                <a:cs typeface="Arial"/>
                <a:sym typeface="Arial"/>
              </a:rPr>
              <a:t>+ioex);</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 </a:t>
            </a:r>
            <a:r>
              <a:rPr lang="en-US">
                <a:solidFill>
                  <a:srgbClr val="0000FF"/>
                </a:solidFill>
                <a:latin typeface="Arial"/>
                <a:ea typeface="Arial"/>
                <a:cs typeface="Arial"/>
                <a:sym typeface="Arial"/>
              </a:rPr>
              <a:t>finally</a:t>
            </a: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if</a:t>
            </a:r>
            <a:r>
              <a:rPr lang="en-US">
                <a:solidFill>
                  <a:srgbClr val="000000"/>
                </a:solidFill>
                <a:latin typeface="Arial"/>
                <a:ea typeface="Arial"/>
                <a:cs typeface="Arial"/>
                <a:sym typeface="Arial"/>
              </a:rPr>
              <a:t> (sw != </a:t>
            </a:r>
            <a:r>
              <a:rPr lang="en-US">
                <a:solidFill>
                  <a:srgbClr val="0000FF"/>
                </a:solidFill>
                <a:latin typeface="Arial"/>
                <a:ea typeface="Arial"/>
                <a:cs typeface="Arial"/>
                <a:sym typeface="Arial"/>
              </a:rPr>
              <a:t>null</a:t>
            </a:r>
            <a:r>
              <a:rPr lang="en-US">
                <a:solidFill>
                  <a:srgbClr val="000000"/>
                </a:solidFill>
                <a:latin typeface="Arial"/>
                <a:ea typeface="Arial"/>
                <a:cs typeface="Arial"/>
                <a:sym typeface="Arial"/>
              </a:rPr>
              <a:t>) sw.Close();</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7"/>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Appending vs Overwriting</a:t>
            </a:r>
            <a:endParaRPr/>
          </a:p>
        </p:txBody>
      </p:sp>
      <p:sp>
        <p:nvSpPr>
          <p:cNvPr id="278" name="Google Shape;278;p47"/>
          <p:cNvSpPr txBox="1"/>
          <p:nvPr>
            <p:ph idx="1" type="body"/>
          </p:nvPr>
        </p:nvSpPr>
        <p:spPr>
          <a:xfrm>
            <a:off x="369875" y="705000"/>
            <a:ext cx="8418300" cy="3574200"/>
          </a:xfrm>
          <a:prstGeom prst="rect">
            <a:avLst/>
          </a:prstGeom>
        </p:spPr>
        <p:txBody>
          <a:bodyPr anchorCtr="0" anchor="t" bIns="45700" lIns="91425" spcFirstLastPara="1" rIns="91425" wrap="square" tIns="45700">
            <a:normAutofit lnSpcReduction="10000"/>
          </a:bodyPr>
          <a:lstStyle/>
          <a:p>
            <a:pPr indent="-374650" lvl="0" marL="457200" rtl="0" algn="l">
              <a:spcBef>
                <a:spcPts val="750"/>
              </a:spcBef>
              <a:spcAft>
                <a:spcPts val="0"/>
              </a:spcAft>
              <a:buSzPts val="2300"/>
              <a:buChar char="●"/>
            </a:pPr>
            <a:r>
              <a:rPr lang="en-US"/>
              <a:t>Be aware that StreamWriter will overwrite a file by default.  </a:t>
            </a:r>
            <a:endParaRPr/>
          </a:p>
          <a:p>
            <a:pPr indent="-374650" lvl="0" marL="457200" rtl="0" algn="l">
              <a:spcBef>
                <a:spcPts val="0"/>
              </a:spcBef>
              <a:spcAft>
                <a:spcPts val="0"/>
              </a:spcAft>
              <a:buSzPts val="2300"/>
              <a:buChar char="●"/>
            </a:pPr>
            <a:r>
              <a:rPr lang="en-US"/>
              <a:t>Thus any data in that file will be lost when you:</a:t>
            </a:r>
            <a:endParaRPr/>
          </a:p>
          <a:p>
            <a:pPr indent="-381000" lvl="1" marL="914400" rtl="0" algn="l">
              <a:spcBef>
                <a:spcPts val="0"/>
              </a:spcBef>
              <a:spcAft>
                <a:spcPts val="0"/>
              </a:spcAft>
              <a:buSzPts val="2400"/>
              <a:buChar char="○"/>
            </a:pPr>
            <a:r>
              <a:rPr lang="en-US"/>
              <a:t>StreamWriter sr = new StreamWriter(“a.txt”);</a:t>
            </a:r>
            <a:endParaRPr/>
          </a:p>
          <a:p>
            <a:pPr indent="-374650" lvl="0" marL="457200" rtl="0" algn="l">
              <a:spcBef>
                <a:spcPts val="0"/>
              </a:spcBef>
              <a:spcAft>
                <a:spcPts val="0"/>
              </a:spcAft>
              <a:buSzPts val="2300"/>
              <a:buChar char="●"/>
            </a:pPr>
            <a:r>
              <a:rPr lang="en-US"/>
              <a:t>If you wish to preserve the existing data, you have 2 choices:</a:t>
            </a:r>
            <a:endParaRPr/>
          </a:p>
          <a:p>
            <a:pPr indent="-381000" lvl="1" marL="914400" rtl="0" algn="l">
              <a:spcBef>
                <a:spcPts val="0"/>
              </a:spcBef>
              <a:spcAft>
                <a:spcPts val="0"/>
              </a:spcAft>
              <a:buSzPts val="2400"/>
              <a:buChar char="○"/>
            </a:pPr>
            <a:r>
              <a:rPr lang="en-US"/>
              <a:t>Make a new file with a new filename.</a:t>
            </a:r>
            <a:endParaRPr/>
          </a:p>
          <a:p>
            <a:pPr indent="-381000" lvl="1" marL="914400" rtl="0" algn="l">
              <a:spcBef>
                <a:spcPts val="0"/>
              </a:spcBef>
              <a:spcAft>
                <a:spcPts val="0"/>
              </a:spcAft>
              <a:buSzPts val="2400"/>
              <a:buChar char="○"/>
            </a:pPr>
            <a:r>
              <a:rPr lang="en-US"/>
              <a:t>Append to the existing file:</a:t>
            </a:r>
            <a:endParaRPr/>
          </a:p>
          <a:p>
            <a:pPr indent="-387350" lvl="2" marL="1371600" rtl="0" algn="l">
              <a:spcBef>
                <a:spcPts val="0"/>
              </a:spcBef>
              <a:spcAft>
                <a:spcPts val="0"/>
              </a:spcAft>
              <a:buSzPts val="2500"/>
              <a:buChar char="■"/>
            </a:pPr>
            <a:r>
              <a:rPr lang="en-US"/>
              <a:t>StreamWriter sw = new StreamWriter(“a.txt”,true);</a:t>
            </a:r>
            <a:endParaRPr/>
          </a:p>
          <a:p>
            <a:pPr indent="-381000" lvl="1" marL="914400" rtl="0" algn="l">
              <a:spcBef>
                <a:spcPts val="0"/>
              </a:spcBef>
              <a:spcAft>
                <a:spcPts val="0"/>
              </a:spcAft>
              <a:buSzPts val="2400"/>
              <a:buChar char="○"/>
            </a:pPr>
            <a:r>
              <a:rPr lang="en-US"/>
              <a:t>The true makes StreamWriter append instead of overwrite.</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48"/>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Where are my Files?</a:t>
            </a:r>
            <a:endParaRPr/>
          </a:p>
        </p:txBody>
      </p:sp>
      <p:sp>
        <p:nvSpPr>
          <p:cNvPr id="285" name="Google Shape;285;p48"/>
          <p:cNvSpPr txBox="1"/>
          <p:nvPr>
            <p:ph idx="1" type="body"/>
          </p:nvPr>
        </p:nvSpPr>
        <p:spPr>
          <a:xfrm>
            <a:off x="369875" y="705000"/>
            <a:ext cx="8418300" cy="3891300"/>
          </a:xfrm>
          <a:prstGeom prst="rect">
            <a:avLst/>
          </a:prstGeom>
        </p:spPr>
        <p:txBody>
          <a:bodyPr anchorCtr="0" anchor="t" bIns="45700" lIns="91425" spcFirstLastPara="1" rIns="91425" wrap="square" tIns="45700">
            <a:normAutofit lnSpcReduction="10000"/>
          </a:bodyPr>
          <a:lstStyle/>
          <a:p>
            <a:pPr indent="-374650" lvl="0" marL="457200" rtl="0" algn="l">
              <a:spcBef>
                <a:spcPts val="750"/>
              </a:spcBef>
              <a:spcAft>
                <a:spcPts val="0"/>
              </a:spcAft>
              <a:buSzPts val="2300"/>
              <a:buChar char="●"/>
            </a:pPr>
            <a:r>
              <a:rPr lang="en-US"/>
              <a:t>VisualStudio</a:t>
            </a:r>
            <a:endParaRPr/>
          </a:p>
          <a:p>
            <a:pPr indent="-381000" lvl="1" marL="914400" rtl="0" algn="l">
              <a:spcBef>
                <a:spcPts val="0"/>
              </a:spcBef>
              <a:spcAft>
                <a:spcPts val="0"/>
              </a:spcAft>
              <a:buSzPts val="2400"/>
              <a:buChar char="○"/>
            </a:pPr>
            <a:r>
              <a:rPr lang="en-US"/>
              <a:t>By default it will read and write all files in your  C:\users\yourName\source\repos\appname\appname\bin\Debug\net6.0\</a:t>
            </a:r>
            <a:endParaRPr/>
          </a:p>
          <a:p>
            <a:pPr indent="-374650" lvl="0" marL="457200" rtl="0" algn="l">
              <a:spcBef>
                <a:spcPts val="0"/>
              </a:spcBef>
              <a:spcAft>
                <a:spcPts val="0"/>
              </a:spcAft>
              <a:buSzPts val="2300"/>
              <a:buChar char="●"/>
            </a:pPr>
            <a:r>
              <a:rPr lang="en-US"/>
              <a:t>Instead of relying on the default directories, you can specify where to read/write files when you open them in your code:</a:t>
            </a:r>
            <a:endParaRPr/>
          </a:p>
          <a:p>
            <a:pPr indent="-381000" lvl="1" marL="914400" rtl="0" algn="l">
              <a:spcBef>
                <a:spcPts val="0"/>
              </a:spcBef>
              <a:spcAft>
                <a:spcPts val="0"/>
              </a:spcAft>
              <a:buSzPts val="2400"/>
              <a:buChar char="○"/>
            </a:pPr>
            <a:r>
              <a:rPr lang="en-US"/>
              <a:t>C#:</a:t>
            </a:r>
            <a:endParaRPr/>
          </a:p>
          <a:p>
            <a:pPr indent="-387350" lvl="2" marL="1371600" rtl="0" algn="l">
              <a:spcBef>
                <a:spcPts val="0"/>
              </a:spcBef>
              <a:spcAft>
                <a:spcPts val="0"/>
              </a:spcAft>
              <a:buSzPts val="2500"/>
              <a:buChar char="■"/>
            </a:pPr>
            <a:r>
              <a:rPr lang="en-US"/>
              <a:t>StreamWriter sr = new StreamWriter(“C:\users\bob\Desktop\myFile.txt”);</a:t>
            </a:r>
            <a:endParaRPr/>
          </a:p>
          <a:p>
            <a:pPr indent="-374650" lvl="0" marL="457200" rtl="0" algn="l">
              <a:spcBef>
                <a:spcPts val="0"/>
              </a:spcBef>
              <a:spcAft>
                <a:spcPts val="0"/>
              </a:spcAft>
              <a:buSzPts val="2300"/>
              <a:buChar char="●"/>
            </a:pPr>
            <a:r>
              <a:rPr lang="en-US"/>
              <a:t>The same can be done with StreamReader when reading a file.</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49"/>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Writing Binary Files in C#</a:t>
            </a:r>
            <a:endParaRPr/>
          </a:p>
        </p:txBody>
      </p:sp>
      <p:sp>
        <p:nvSpPr>
          <p:cNvPr id="291" name="Google Shape;291;p49"/>
          <p:cNvSpPr txBox="1"/>
          <p:nvPr>
            <p:ph idx="1" type="body"/>
          </p:nvPr>
        </p:nvSpPr>
        <p:spPr>
          <a:xfrm>
            <a:off x="369875" y="845925"/>
            <a:ext cx="8418300" cy="3961800"/>
          </a:xfrm>
          <a:prstGeom prst="rect">
            <a:avLst/>
          </a:prstGeom>
          <a:noFill/>
          <a:ln>
            <a:noFill/>
          </a:ln>
        </p:spPr>
        <p:txBody>
          <a:bodyPr anchorCtr="0" anchor="t" bIns="45700" lIns="91425" spcFirstLastPara="1" rIns="91425" wrap="square" tIns="45700">
            <a:normAutofit fontScale="32500" lnSpcReduction="20000"/>
          </a:bodyPr>
          <a:lstStyle/>
          <a:p>
            <a:pPr indent="0" lvl="0" marL="0" rtl="0" algn="l">
              <a:lnSpc>
                <a:spcPct val="90000"/>
              </a:lnSpc>
              <a:spcBef>
                <a:spcPts val="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r>
              <a:rPr lang="en-US">
                <a:solidFill>
                  <a:srgbClr val="00006D"/>
                </a:solidFill>
                <a:latin typeface="Arial"/>
                <a:ea typeface="Arial"/>
                <a:cs typeface="Arial"/>
                <a:sym typeface="Arial"/>
              </a:rPr>
              <a:t>IO</a:t>
            </a:r>
            <a:r>
              <a:rPr lang="en-US">
                <a:solidFill>
                  <a:srgbClr val="000000"/>
                </a:solidFill>
                <a:latin typeface="Arial"/>
                <a:ea typeface="Arial"/>
                <a:cs typeface="Arial"/>
                <a:sym typeface="Arial"/>
              </a:rPr>
              <a:t>;</a:t>
            </a:r>
            <a:br>
              <a:rPr lang="en-US">
                <a:solidFill>
                  <a:srgbClr val="000000"/>
                </a:solidFill>
                <a:latin typeface="Arial"/>
                <a:ea typeface="Arial"/>
                <a:cs typeface="Arial"/>
                <a:sym typeface="Arial"/>
              </a:rPr>
            </a:b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Example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Main(String[] args)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try</a:t>
            </a: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FileStream myFile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FileStream(</a:t>
            </a:r>
            <a:r>
              <a:rPr lang="en-US">
                <a:solidFill>
                  <a:srgbClr val="900112"/>
                </a:solidFill>
                <a:latin typeface="Arial"/>
                <a:ea typeface="Arial"/>
                <a:cs typeface="Arial"/>
                <a:sym typeface="Arial"/>
              </a:rPr>
              <a:t>"output2.bin"</a:t>
            </a:r>
            <a:r>
              <a:rPr lang="en-US">
                <a:solidFill>
                  <a:srgbClr val="000000"/>
                </a:solidFill>
                <a:latin typeface="Arial"/>
                <a:ea typeface="Arial"/>
                <a:cs typeface="Arial"/>
                <a:sym typeface="Arial"/>
              </a:rPr>
              <a:t>, FileMode.Create);</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BinaryWriter bw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BinaryWriter(myFile);  </a:t>
            </a:r>
            <a:r>
              <a:rPr lang="en-US">
                <a:solidFill>
                  <a:srgbClr val="4E8F00"/>
                </a:solidFill>
                <a:latin typeface="Arial"/>
                <a:ea typeface="Arial"/>
                <a:cs typeface="Arial"/>
                <a:sym typeface="Arial"/>
              </a:rPr>
              <a:t>// layering</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4E8F00"/>
                </a:solidFill>
                <a:latin typeface="Arial"/>
                <a:ea typeface="Arial"/>
                <a:cs typeface="Arial"/>
                <a:sym typeface="Arial"/>
              </a:rPr>
              <a:t>// Create an array of 1000 bytes</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byte</a:t>
            </a:r>
            <a:r>
              <a:rPr lang="en-US">
                <a:solidFill>
                  <a:srgbClr val="000000"/>
                </a:solidFill>
                <a:latin typeface="Arial"/>
                <a:ea typeface="Arial"/>
                <a:cs typeface="Arial"/>
                <a:sym typeface="Arial"/>
              </a:rPr>
              <a:t>[] arr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byte</a:t>
            </a:r>
            <a:r>
              <a:rPr lang="en-US">
                <a:solidFill>
                  <a:srgbClr val="000000"/>
                </a:solidFill>
                <a:latin typeface="Arial"/>
                <a:ea typeface="Arial"/>
                <a:cs typeface="Arial"/>
                <a:sym typeface="Arial"/>
              </a:rPr>
              <a:t>[</a:t>
            </a:r>
            <a:r>
              <a:rPr lang="en-US">
                <a:solidFill>
                  <a:srgbClr val="137848"/>
                </a:solidFill>
                <a:latin typeface="Arial"/>
                <a:ea typeface="Arial"/>
                <a:cs typeface="Arial"/>
                <a:sym typeface="Arial"/>
              </a:rPr>
              <a:t>1000</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for</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int</a:t>
            </a:r>
            <a:r>
              <a:rPr lang="en-US">
                <a:solidFill>
                  <a:srgbClr val="000000"/>
                </a:solidFill>
                <a:latin typeface="Arial"/>
                <a:ea typeface="Arial"/>
                <a:cs typeface="Arial"/>
                <a:sym typeface="Arial"/>
              </a:rPr>
              <a:t> i = </a:t>
            </a:r>
            <a:r>
              <a:rPr lang="en-US">
                <a:solidFill>
                  <a:srgbClr val="137848"/>
                </a:solidFill>
                <a:latin typeface="Arial"/>
                <a:ea typeface="Arial"/>
                <a:cs typeface="Arial"/>
                <a:sym typeface="Arial"/>
              </a:rPr>
              <a:t>0</a:t>
            </a:r>
            <a:r>
              <a:rPr lang="en-US">
                <a:solidFill>
                  <a:srgbClr val="000000"/>
                </a:solidFill>
                <a:latin typeface="Arial"/>
                <a:ea typeface="Arial"/>
                <a:cs typeface="Arial"/>
                <a:sym typeface="Arial"/>
              </a:rPr>
              <a:t>; i &lt; </a:t>
            </a:r>
            <a:r>
              <a:rPr lang="en-US">
                <a:solidFill>
                  <a:srgbClr val="137848"/>
                </a:solidFill>
                <a:latin typeface="Arial"/>
                <a:ea typeface="Arial"/>
                <a:cs typeface="Arial"/>
                <a:sym typeface="Arial"/>
              </a:rPr>
              <a:t>1000</a:t>
            </a:r>
            <a:r>
              <a:rPr lang="en-US">
                <a:solidFill>
                  <a:srgbClr val="000000"/>
                </a:solidFill>
                <a:latin typeface="Arial"/>
                <a:ea typeface="Arial"/>
                <a:cs typeface="Arial"/>
                <a:sym typeface="Arial"/>
              </a:rPr>
              <a:t>; i++) {</a:t>
            </a: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arr[i] = (</a:t>
            </a:r>
            <a:r>
              <a:rPr lang="en-US">
                <a:solidFill>
                  <a:srgbClr val="0000FF"/>
                </a:solidFill>
                <a:latin typeface="Arial"/>
                <a:ea typeface="Arial"/>
                <a:cs typeface="Arial"/>
                <a:sym typeface="Arial"/>
              </a:rPr>
              <a:t>byte</a:t>
            </a:r>
            <a:r>
              <a:rPr lang="en-US">
                <a:solidFill>
                  <a:srgbClr val="000000"/>
                </a:solidFill>
                <a:latin typeface="Arial"/>
                <a:ea typeface="Arial"/>
                <a:cs typeface="Arial"/>
                <a:sym typeface="Arial"/>
              </a:rPr>
              <a:t>)i;</a:t>
            </a: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4E8F00"/>
                </a:solidFill>
                <a:latin typeface="Arial"/>
                <a:ea typeface="Arial"/>
                <a:cs typeface="Arial"/>
                <a:sym typeface="Arial"/>
              </a:rPr>
              <a:t>// Write 1000 bytes, starting at 0</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bw.Write(arr, </a:t>
            </a:r>
            <a:r>
              <a:rPr lang="en-US">
                <a:solidFill>
                  <a:srgbClr val="137848"/>
                </a:solidFill>
                <a:latin typeface="Arial"/>
                <a:ea typeface="Arial"/>
                <a:cs typeface="Arial"/>
                <a:sym typeface="Arial"/>
              </a:rPr>
              <a:t>0</a:t>
            </a:r>
            <a:r>
              <a:rPr lang="en-US">
                <a:solidFill>
                  <a:srgbClr val="000000"/>
                </a:solidFill>
                <a:latin typeface="Arial"/>
                <a:ea typeface="Arial"/>
                <a:cs typeface="Arial"/>
                <a:sym typeface="Arial"/>
              </a:rPr>
              <a:t>, </a:t>
            </a:r>
            <a:r>
              <a:rPr lang="en-US">
                <a:solidFill>
                  <a:srgbClr val="137848"/>
                </a:solidFill>
                <a:latin typeface="Arial"/>
                <a:ea typeface="Arial"/>
                <a:cs typeface="Arial"/>
                <a:sym typeface="Arial"/>
              </a:rPr>
              <a:t>1000</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FF"/>
                </a:solidFill>
                <a:latin typeface="Arial"/>
                <a:ea typeface="Arial"/>
                <a:cs typeface="Arial"/>
                <a:sym typeface="Arial"/>
              </a:rPr>
              <a:t>    catch</a:t>
            </a:r>
            <a:r>
              <a:rPr lang="en-US">
                <a:solidFill>
                  <a:srgbClr val="000000"/>
                </a:solidFill>
                <a:latin typeface="Arial"/>
                <a:ea typeface="Arial"/>
                <a:cs typeface="Arial"/>
                <a:sym typeface="Arial"/>
              </a:rPr>
              <a:t> (IOException ioex) {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"Error: "</a:t>
            </a:r>
            <a:r>
              <a:rPr lang="en-US">
                <a:solidFill>
                  <a:srgbClr val="000000"/>
                </a:solidFill>
                <a:latin typeface="Arial"/>
                <a:ea typeface="Arial"/>
                <a:cs typeface="Arial"/>
                <a:sym typeface="Arial"/>
              </a:rPr>
              <a:t>+ioex);</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50"/>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Reading from Google – C#</a:t>
            </a:r>
            <a:endParaRPr/>
          </a:p>
        </p:txBody>
      </p:sp>
      <p:sp>
        <p:nvSpPr>
          <p:cNvPr id="297" name="Google Shape;297;p50"/>
          <p:cNvSpPr txBox="1"/>
          <p:nvPr>
            <p:ph idx="1" type="body"/>
          </p:nvPr>
        </p:nvSpPr>
        <p:spPr>
          <a:xfrm>
            <a:off x="369875" y="705000"/>
            <a:ext cx="8418300" cy="4020600"/>
          </a:xfrm>
          <a:prstGeom prst="rect">
            <a:avLst/>
          </a:prstGeom>
          <a:noFill/>
          <a:ln>
            <a:noFill/>
          </a:ln>
        </p:spPr>
        <p:txBody>
          <a:bodyPr anchorCtr="0" anchor="t" bIns="45700" lIns="91425" spcFirstLastPara="1" rIns="91425" wrap="square" tIns="45700">
            <a:normAutofit fontScale="25000" lnSpcReduction="10000"/>
          </a:bodyPr>
          <a:lstStyle/>
          <a:p>
            <a:pPr indent="0" lvl="0" marL="0" rtl="0" algn="l">
              <a:lnSpc>
                <a:spcPct val="90000"/>
              </a:lnSpc>
              <a:spcBef>
                <a:spcPts val="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r>
              <a:rPr lang="en-US">
                <a:solidFill>
                  <a:srgbClr val="00006D"/>
                </a:solidFill>
                <a:latin typeface="Arial"/>
                <a:ea typeface="Arial"/>
                <a:cs typeface="Arial"/>
                <a:sym typeface="Arial"/>
              </a:rPr>
              <a:t>IO</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r>
              <a:rPr lang="en-US">
                <a:solidFill>
                  <a:srgbClr val="00006D"/>
                </a:solidFill>
                <a:latin typeface="Arial"/>
                <a:ea typeface="Arial"/>
                <a:cs typeface="Arial"/>
                <a:sym typeface="Arial"/>
              </a:rPr>
              <a:t>Net</a:t>
            </a:r>
            <a:r>
              <a:rPr lang="en-US">
                <a:solidFill>
                  <a:srgbClr val="000000"/>
                </a:solidFill>
                <a:latin typeface="Arial"/>
                <a:ea typeface="Arial"/>
                <a:cs typeface="Arial"/>
                <a:sym typeface="Arial"/>
              </a:rPr>
              <a:t>.</a:t>
            </a:r>
            <a:r>
              <a:rPr lang="en-US">
                <a:solidFill>
                  <a:srgbClr val="00006D"/>
                </a:solidFill>
                <a:latin typeface="Arial"/>
                <a:ea typeface="Arial"/>
                <a:cs typeface="Arial"/>
                <a:sym typeface="Arial"/>
              </a:rPr>
              <a:t>Sockets</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Example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Main(String[] args)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try</a:t>
            </a: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TcpClient client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TcpClient(</a:t>
            </a:r>
            <a:r>
              <a:rPr lang="en-US">
                <a:solidFill>
                  <a:srgbClr val="900112"/>
                </a:solidFill>
                <a:latin typeface="Arial"/>
                <a:ea typeface="Arial"/>
                <a:cs typeface="Arial"/>
                <a:sym typeface="Arial"/>
              </a:rPr>
              <a:t>"www.google.com"</a:t>
            </a:r>
            <a:r>
              <a:rPr lang="en-US">
                <a:solidFill>
                  <a:srgbClr val="000000"/>
                </a:solidFill>
                <a:latin typeface="Arial"/>
                <a:ea typeface="Arial"/>
                <a:cs typeface="Arial"/>
                <a:sym typeface="Arial"/>
              </a:rPr>
              <a:t>, </a:t>
            </a:r>
            <a:r>
              <a:rPr lang="en-US">
                <a:solidFill>
                  <a:srgbClr val="137848"/>
                </a:solidFill>
                <a:latin typeface="Arial"/>
                <a:ea typeface="Arial"/>
                <a:cs typeface="Arial"/>
                <a:sym typeface="Arial"/>
              </a:rPr>
              <a:t>80</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NetworkStream ns = client.GetStream();  </a:t>
            </a:r>
            <a:r>
              <a:rPr lang="en-US">
                <a:solidFill>
                  <a:srgbClr val="9A9A9A"/>
                </a:solidFill>
                <a:latin typeface="Arial"/>
                <a:ea typeface="Arial"/>
                <a:cs typeface="Arial"/>
                <a:sym typeface="Arial"/>
              </a:rPr>
              <a:t>// Note the layering...</a:t>
            </a: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StreamReader sr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StreamReader(ns);</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StreamWriter sw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StreamWriter(ns);</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sw.WriteLine(</a:t>
            </a:r>
            <a:r>
              <a:rPr lang="en-US">
                <a:solidFill>
                  <a:srgbClr val="900112"/>
                </a:solidFill>
                <a:latin typeface="Arial"/>
                <a:ea typeface="Arial"/>
                <a:cs typeface="Arial"/>
                <a:sym typeface="Arial"/>
              </a:rPr>
              <a:t>"GET /index.html</a:t>
            </a:r>
            <a:r>
              <a:rPr lang="en-US">
                <a:solidFill>
                  <a:srgbClr val="FC4CA5"/>
                </a:solidFill>
                <a:latin typeface="Arial"/>
                <a:ea typeface="Arial"/>
                <a:cs typeface="Arial"/>
                <a:sym typeface="Arial"/>
              </a:rPr>
              <a:t>\n\n</a:t>
            </a:r>
            <a:r>
              <a:rPr lang="en-US">
                <a:solidFill>
                  <a:srgbClr val="900112"/>
                </a:solidFill>
                <a:latin typeface="Arial"/>
                <a:ea typeface="Arial"/>
                <a:cs typeface="Arial"/>
                <a:sym typeface="Arial"/>
              </a:rPr>
              <a:t>"</a:t>
            </a:r>
            <a:r>
              <a:rPr lang="en-US">
                <a:solidFill>
                  <a:srgbClr val="000000"/>
                </a:solidFill>
                <a:latin typeface="Arial"/>
                <a:ea typeface="Arial"/>
                <a:cs typeface="Arial"/>
                <a:sym typeface="Arial"/>
              </a:rPr>
              <a:t>); </a:t>
            </a:r>
            <a:r>
              <a:rPr lang="en-US">
                <a:solidFill>
                  <a:srgbClr val="000000"/>
                </a:solidFill>
                <a:highlight>
                  <a:srgbClr val="FFFF00"/>
                </a:highlight>
                <a:latin typeface="Arial"/>
                <a:ea typeface="Arial"/>
                <a:cs typeface="Arial"/>
                <a:sym typeface="Arial"/>
              </a:rPr>
              <a:t>sw.Flush();</a:t>
            </a:r>
            <a:endParaRPr>
              <a:highlight>
                <a:srgbClr val="FFFF00"/>
              </a:highlight>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string</a:t>
            </a:r>
            <a:r>
              <a:rPr lang="en-US">
                <a:solidFill>
                  <a:srgbClr val="000000"/>
                </a:solidFill>
                <a:latin typeface="Arial"/>
                <a:ea typeface="Arial"/>
                <a:cs typeface="Arial"/>
                <a:sym typeface="Arial"/>
              </a:rPr>
              <a:t> dataline = </a:t>
            </a:r>
            <a:r>
              <a:rPr lang="en-US">
                <a:solidFill>
                  <a:srgbClr val="900112"/>
                </a:solidFill>
                <a:latin typeface="Arial"/>
                <a:ea typeface="Arial"/>
                <a:cs typeface="Arial"/>
                <a:sym typeface="Arial"/>
              </a:rPr>
              <a:t>""</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while</a:t>
            </a:r>
            <a:r>
              <a:rPr lang="en-US">
                <a:solidFill>
                  <a:srgbClr val="000000"/>
                </a:solidFill>
                <a:latin typeface="Arial"/>
                <a:ea typeface="Arial"/>
                <a:cs typeface="Arial"/>
                <a:sym typeface="Arial"/>
              </a:rPr>
              <a:t> (!sr.EndOfStream)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dataline = sr.ReadLine();</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Console.WriteLine(dataline);</a:t>
            </a: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spcBef>
                <a:spcPts val="750"/>
              </a:spcBef>
              <a:spcAft>
                <a:spcPts val="0"/>
              </a:spcAft>
              <a:buClr>
                <a:schemeClr val="dk1"/>
              </a:buClr>
              <a:buSzPct val="80769"/>
              <a:buNone/>
            </a:pPr>
            <a:r>
              <a:rPr lang="en-US"/>
              <a:t>      ns.Close();</a:t>
            </a:r>
            <a:endParaRPr>
              <a:solidFill>
                <a:srgbClr val="000000"/>
              </a:solidFill>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00"/>
              </a:buClr>
              <a:buSzPct val="80769"/>
              <a:buNone/>
            </a:pPr>
            <a:r>
              <a:rPr lang="en-US">
                <a:solidFill>
                  <a:srgbClr val="0000FF"/>
                </a:solidFill>
              </a:rPr>
              <a:t>    </a:t>
            </a:r>
            <a:r>
              <a:rPr lang="en-US">
                <a:solidFill>
                  <a:srgbClr val="0000FF"/>
                </a:solidFill>
                <a:latin typeface="Arial"/>
                <a:ea typeface="Arial"/>
                <a:cs typeface="Arial"/>
                <a:sym typeface="Arial"/>
              </a:rPr>
              <a:t>catch</a:t>
            </a:r>
            <a:r>
              <a:rPr lang="en-US">
                <a:solidFill>
                  <a:srgbClr val="000000"/>
                </a:solidFill>
                <a:latin typeface="Arial"/>
                <a:ea typeface="Arial"/>
                <a:cs typeface="Arial"/>
                <a:sym typeface="Arial"/>
              </a:rPr>
              <a:t> (IOException ioex) {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"Error: "</a:t>
            </a:r>
            <a:r>
              <a:rPr lang="en-US">
                <a:solidFill>
                  <a:srgbClr val="000000"/>
                </a:solidFill>
                <a:latin typeface="Arial"/>
                <a:ea typeface="Arial"/>
                <a:cs typeface="Arial"/>
                <a:sym typeface="Arial"/>
              </a:rPr>
              <a:t>+ioex);</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1"/>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Socket example: artist_info method</a:t>
            </a:r>
            <a:endParaRPr/>
          </a:p>
        </p:txBody>
      </p:sp>
      <p:sp>
        <p:nvSpPr>
          <p:cNvPr id="304" name="Google Shape;304;p51"/>
          <p:cNvSpPr txBox="1"/>
          <p:nvPr>
            <p:ph idx="1" type="body"/>
          </p:nvPr>
        </p:nvSpPr>
        <p:spPr>
          <a:xfrm>
            <a:off x="369875" y="705001"/>
            <a:ext cx="8418300" cy="2821200"/>
          </a:xfrm>
          <a:prstGeom prst="rect">
            <a:avLst/>
          </a:prstGeom>
        </p:spPr>
        <p:txBody>
          <a:bodyPr anchorCtr="0" anchor="t" bIns="45700" lIns="91425" spcFirstLastPara="1" rIns="91425" wrap="square" tIns="45700">
            <a:normAutofit fontScale="25000" lnSpcReduction="20000"/>
          </a:bodyPr>
          <a:lstStyle/>
          <a:p>
            <a:pPr indent="0" lvl="0" marL="0" rtl="0" algn="l">
              <a:spcBef>
                <a:spcPts val="750"/>
              </a:spcBef>
              <a:spcAft>
                <a:spcPts val="0"/>
              </a:spcAft>
              <a:buClr>
                <a:schemeClr val="dk1"/>
              </a:buClr>
              <a:buSzPct val="42307"/>
              <a:buFont typeface="Arial"/>
              <a:buNone/>
            </a:pPr>
            <a:r>
              <a:rPr lang="en-US"/>
              <a:t>  public static void artist_info(string artistName) {</a:t>
            </a:r>
            <a:endParaRPr/>
          </a:p>
          <a:p>
            <a:pPr indent="0" lvl="0" marL="0" rtl="0" algn="l">
              <a:spcBef>
                <a:spcPts val="750"/>
              </a:spcBef>
              <a:spcAft>
                <a:spcPts val="0"/>
              </a:spcAft>
              <a:buClr>
                <a:schemeClr val="dk1"/>
              </a:buClr>
              <a:buSzPct val="42307"/>
              <a:buFont typeface="Arial"/>
              <a:buNone/>
            </a:pPr>
            <a:r>
              <a:rPr lang="en-US"/>
              <a:t>    try {</a:t>
            </a:r>
            <a:endParaRPr/>
          </a:p>
          <a:p>
            <a:pPr indent="0" lvl="0" marL="0" rtl="0" algn="l">
              <a:spcBef>
                <a:spcPts val="750"/>
              </a:spcBef>
              <a:spcAft>
                <a:spcPts val="0"/>
              </a:spcAft>
              <a:buClr>
                <a:schemeClr val="dk1"/>
              </a:buClr>
              <a:buSzPct val="42307"/>
              <a:buFont typeface="Arial"/>
              <a:buNone/>
            </a:pPr>
            <a:r>
              <a:rPr lang="en-US"/>
              <a:t>      string HostName="musicbrainz.org";</a:t>
            </a:r>
            <a:endParaRPr/>
          </a:p>
          <a:p>
            <a:pPr indent="0" lvl="0" marL="0" rtl="0" algn="l">
              <a:spcBef>
                <a:spcPts val="750"/>
              </a:spcBef>
              <a:spcAft>
                <a:spcPts val="0"/>
              </a:spcAft>
              <a:buClr>
                <a:schemeClr val="dk1"/>
              </a:buClr>
              <a:buSzPct val="42307"/>
              <a:buFont typeface="Arial"/>
              <a:buNone/>
            </a:pPr>
            <a:r>
              <a:rPr lang="en-US"/>
              <a:t>      string QueryString="GET /ws/2/artist?query="+artistName+" HTTP/1.0";</a:t>
            </a:r>
            <a:endParaRPr/>
          </a:p>
          <a:p>
            <a:pPr indent="0" lvl="0" marL="0" rtl="0" algn="l">
              <a:spcBef>
                <a:spcPts val="750"/>
              </a:spcBef>
              <a:spcAft>
                <a:spcPts val="0"/>
              </a:spcAft>
              <a:buClr>
                <a:schemeClr val="dk1"/>
              </a:buClr>
              <a:buSzPct val="42307"/>
              <a:buFont typeface="Arial"/>
              <a:buNone/>
            </a:pPr>
            <a:r>
              <a:t/>
            </a:r>
            <a:endParaRPr/>
          </a:p>
          <a:p>
            <a:pPr indent="0" lvl="0" marL="0" rtl="0" algn="l">
              <a:spcBef>
                <a:spcPts val="750"/>
              </a:spcBef>
              <a:spcAft>
                <a:spcPts val="0"/>
              </a:spcAft>
              <a:buClr>
                <a:schemeClr val="dk1"/>
              </a:buClr>
              <a:buSzPct val="42307"/>
              <a:buFont typeface="Arial"/>
              <a:buNone/>
            </a:pPr>
            <a:r>
              <a:rPr lang="en-US"/>
              <a:t>      TcpClient mySocket = new TcpClient(HostName, 80);</a:t>
            </a:r>
            <a:endParaRPr/>
          </a:p>
          <a:p>
            <a:pPr indent="0" lvl="0" marL="0" rtl="0" algn="l">
              <a:spcBef>
                <a:spcPts val="750"/>
              </a:spcBef>
              <a:spcAft>
                <a:spcPts val="0"/>
              </a:spcAft>
              <a:buClr>
                <a:schemeClr val="dk1"/>
              </a:buClr>
              <a:buSzPct val="42307"/>
              <a:buFont typeface="Arial"/>
              <a:buNone/>
            </a:pPr>
            <a:r>
              <a:rPr lang="en-US"/>
              <a:t>      NetworkStream myStream = mySocket.GetStream();</a:t>
            </a:r>
            <a:endParaRPr/>
          </a:p>
          <a:p>
            <a:pPr indent="0" lvl="0" marL="0" rtl="0" algn="l">
              <a:spcBef>
                <a:spcPts val="750"/>
              </a:spcBef>
              <a:spcAft>
                <a:spcPts val="0"/>
              </a:spcAft>
              <a:buClr>
                <a:schemeClr val="dk1"/>
              </a:buClr>
              <a:buSzPct val="42307"/>
              <a:buFont typeface="Arial"/>
              <a:buNone/>
            </a:pPr>
            <a:r>
              <a:rPr lang="en-US"/>
              <a:t>      StreamReader readStream = new StreamReader(myStream);</a:t>
            </a:r>
            <a:endParaRPr/>
          </a:p>
          <a:p>
            <a:pPr indent="0" lvl="0" marL="0" rtl="0" algn="l">
              <a:spcBef>
                <a:spcPts val="750"/>
              </a:spcBef>
              <a:spcAft>
                <a:spcPts val="0"/>
              </a:spcAft>
              <a:buClr>
                <a:schemeClr val="dk1"/>
              </a:buClr>
              <a:buSzPct val="42307"/>
              <a:buFont typeface="Arial"/>
              <a:buNone/>
            </a:pPr>
            <a:r>
              <a:rPr lang="en-US"/>
              <a:t>      StreamWriter writeStream = new StreamWriter(myStream);</a:t>
            </a:r>
            <a:endParaRPr/>
          </a:p>
          <a:p>
            <a:pPr indent="0" lvl="0" marL="0" rtl="0" algn="l">
              <a:spcBef>
                <a:spcPts val="750"/>
              </a:spcBef>
              <a:spcAft>
                <a:spcPts val="0"/>
              </a:spcAft>
              <a:buClr>
                <a:schemeClr val="dk1"/>
              </a:buClr>
              <a:buSzPct val="42307"/>
              <a:buFont typeface="Arial"/>
              <a:buNone/>
            </a:pPr>
            <a:r>
              <a:t/>
            </a:r>
            <a:endParaRPr/>
          </a:p>
          <a:p>
            <a:pPr indent="0" lvl="0" marL="0" rtl="0" algn="l">
              <a:spcBef>
                <a:spcPts val="750"/>
              </a:spcBef>
              <a:spcAft>
                <a:spcPts val="0"/>
              </a:spcAft>
              <a:buClr>
                <a:schemeClr val="dk1"/>
              </a:buClr>
              <a:buSzPct val="42307"/>
              <a:buFont typeface="Arial"/>
              <a:buNone/>
            </a:pPr>
            <a:r>
              <a:rPr lang="en-US"/>
              <a:t>      writeStream.WriteLine(QueryString);</a:t>
            </a:r>
            <a:endParaRPr/>
          </a:p>
          <a:p>
            <a:pPr indent="0" lvl="0" marL="0" rtl="0" algn="l">
              <a:spcBef>
                <a:spcPts val="750"/>
              </a:spcBef>
              <a:spcAft>
                <a:spcPts val="0"/>
              </a:spcAft>
              <a:buClr>
                <a:schemeClr val="dk1"/>
              </a:buClr>
              <a:buSzPct val="42307"/>
              <a:buFont typeface="Arial"/>
              <a:buNone/>
            </a:pPr>
            <a:r>
              <a:rPr lang="en-US"/>
              <a:t>      writeStream.WriteLine("Host: "+HostName);</a:t>
            </a:r>
            <a:endParaRPr/>
          </a:p>
          <a:p>
            <a:pPr indent="0" lvl="0" marL="0" rtl="0" algn="l">
              <a:spcBef>
                <a:spcPts val="750"/>
              </a:spcBef>
              <a:spcAft>
                <a:spcPts val="0"/>
              </a:spcAft>
              <a:buClr>
                <a:schemeClr val="dk1"/>
              </a:buClr>
              <a:buSzPct val="42307"/>
              <a:buFont typeface="Arial"/>
              <a:buNone/>
            </a:pPr>
            <a:r>
              <a:rPr lang="en-US"/>
              <a:t>      writeStream.WriteLine("User-Agent: Mozilla/5.0 (Windows NT 6.1; Win64; x64; rv:47.0) Gecko/20100101 Firefox/47.0");</a:t>
            </a:r>
            <a:endParaRPr/>
          </a:p>
          <a:p>
            <a:pPr indent="0" lvl="0" marL="0" rtl="0" algn="l">
              <a:spcBef>
                <a:spcPts val="750"/>
              </a:spcBef>
              <a:spcAft>
                <a:spcPts val="0"/>
              </a:spcAft>
              <a:buClr>
                <a:schemeClr val="dk1"/>
              </a:buClr>
              <a:buSzPct val="42307"/>
              <a:buFont typeface="Arial"/>
              <a:buNone/>
            </a:pPr>
            <a:r>
              <a:rPr lang="en-US"/>
              <a:t>      writeStream.WriteLine();</a:t>
            </a:r>
            <a:endParaRPr/>
          </a:p>
          <a:p>
            <a:pPr indent="0" lvl="0" marL="0" rtl="0" algn="l">
              <a:spcBef>
                <a:spcPts val="750"/>
              </a:spcBef>
              <a:spcAft>
                <a:spcPts val="0"/>
              </a:spcAft>
              <a:buClr>
                <a:schemeClr val="dk1"/>
              </a:buClr>
              <a:buSzPct val="42307"/>
              <a:buFont typeface="Arial"/>
              <a:buNone/>
            </a:pPr>
            <a:r>
              <a:rPr lang="en-US"/>
              <a:t>      writeStream.Flush();</a:t>
            </a:r>
            <a:endParaRPr/>
          </a:p>
          <a:p>
            <a:pPr indent="0" lvl="0" marL="0" rtl="0" algn="l">
              <a:spcBef>
                <a:spcPts val="750"/>
              </a:spcBef>
              <a:spcAft>
                <a:spcPts val="0"/>
              </a:spcAft>
              <a:buClr>
                <a:schemeClr val="dk1"/>
              </a:buClr>
              <a:buSzPct val="42307"/>
              <a:buFont typeface="Arial"/>
              <a:buNone/>
            </a:pPr>
            <a:r>
              <a:t/>
            </a:r>
            <a:endParaRPr/>
          </a:p>
          <a:p>
            <a:pPr indent="0" lvl="0" marL="0" rtl="0" algn="l">
              <a:spcBef>
                <a:spcPts val="750"/>
              </a:spcBef>
              <a:spcAft>
                <a:spcPts val="0"/>
              </a:spcAft>
              <a:buClr>
                <a:schemeClr val="dk1"/>
              </a:buClr>
              <a:buSzPct val="42307"/>
              <a:buFont typeface="Arial"/>
              <a:buNone/>
            </a:pPr>
            <a:r>
              <a:rPr lang="en-US"/>
              <a:t>      while (!readStream.EndOfStream) {</a:t>
            </a:r>
            <a:endParaRPr/>
          </a:p>
          <a:p>
            <a:pPr indent="0" lvl="0" marL="0" rtl="0" algn="l">
              <a:spcBef>
                <a:spcPts val="750"/>
              </a:spcBef>
              <a:spcAft>
                <a:spcPts val="0"/>
              </a:spcAft>
              <a:buClr>
                <a:schemeClr val="dk1"/>
              </a:buClr>
              <a:buSzPct val="42307"/>
              <a:buFont typeface="Arial"/>
              <a:buNone/>
            </a:pPr>
            <a:r>
              <a:rPr lang="en-US"/>
              <a:t>        string result = readStream.ReadLine();</a:t>
            </a:r>
            <a:endParaRPr/>
          </a:p>
          <a:p>
            <a:pPr indent="0" lvl="0" marL="0" rtl="0" algn="l">
              <a:spcBef>
                <a:spcPts val="750"/>
              </a:spcBef>
              <a:spcAft>
                <a:spcPts val="0"/>
              </a:spcAft>
              <a:buClr>
                <a:schemeClr val="dk1"/>
              </a:buClr>
              <a:buSzPct val="42307"/>
              <a:buFont typeface="Arial"/>
              <a:buNone/>
            </a:pPr>
            <a:r>
              <a:rPr lang="en-US"/>
              <a:t>        Console.WriteLine(result);</a:t>
            </a:r>
            <a:endParaRPr/>
          </a:p>
          <a:p>
            <a:pPr indent="0" lvl="0" marL="0" rtl="0" algn="l">
              <a:spcBef>
                <a:spcPts val="750"/>
              </a:spcBef>
              <a:spcAft>
                <a:spcPts val="0"/>
              </a:spcAft>
              <a:buClr>
                <a:schemeClr val="dk1"/>
              </a:buClr>
              <a:buSzPct val="42307"/>
              <a:buFont typeface="Arial"/>
              <a:buNone/>
            </a:pPr>
            <a:r>
              <a:rPr lang="en-US"/>
              <a:t>      }</a:t>
            </a:r>
            <a:endParaRPr/>
          </a:p>
          <a:p>
            <a:pPr indent="0" lvl="0" marL="0" rtl="0" algn="l">
              <a:spcBef>
                <a:spcPts val="750"/>
              </a:spcBef>
              <a:spcAft>
                <a:spcPts val="0"/>
              </a:spcAft>
              <a:buClr>
                <a:schemeClr val="dk1"/>
              </a:buClr>
              <a:buSzPct val="42307"/>
              <a:buFont typeface="Arial"/>
              <a:buNone/>
            </a:pPr>
            <a:r>
              <a:rPr lang="en-US"/>
              <a:t>      mySocket.Close();</a:t>
            </a:r>
            <a:endParaRPr/>
          </a:p>
          <a:p>
            <a:pPr indent="0" lvl="0" marL="0" rtl="0" algn="l">
              <a:spcBef>
                <a:spcPts val="750"/>
              </a:spcBef>
              <a:spcAft>
                <a:spcPts val="0"/>
              </a:spcAft>
              <a:buClr>
                <a:schemeClr val="dk1"/>
              </a:buClr>
              <a:buSzPct val="42307"/>
              <a:buFont typeface="Arial"/>
              <a:buNone/>
            </a:pPr>
            <a:r>
              <a:rPr lang="en-US"/>
              <a:t>    }</a:t>
            </a:r>
            <a:endParaRPr/>
          </a:p>
          <a:p>
            <a:pPr indent="0" lvl="0" marL="0" rtl="0" algn="l">
              <a:spcBef>
                <a:spcPts val="750"/>
              </a:spcBef>
              <a:spcAft>
                <a:spcPts val="0"/>
              </a:spcAft>
              <a:buClr>
                <a:schemeClr val="dk1"/>
              </a:buClr>
              <a:buSzPct val="42307"/>
              <a:buFont typeface="Arial"/>
              <a:buNone/>
            </a:pPr>
            <a:r>
              <a:rPr lang="en-US"/>
              <a:t>    catch(IOException ioe) {</a:t>
            </a:r>
            <a:endParaRPr/>
          </a:p>
          <a:p>
            <a:pPr indent="0" lvl="0" marL="0" rtl="0" algn="l">
              <a:spcBef>
                <a:spcPts val="750"/>
              </a:spcBef>
              <a:spcAft>
                <a:spcPts val="0"/>
              </a:spcAft>
              <a:buClr>
                <a:schemeClr val="dk1"/>
              </a:buClr>
              <a:buSzPct val="42307"/>
              <a:buFont typeface="Arial"/>
              <a:buNone/>
            </a:pPr>
            <a:r>
              <a:rPr lang="en-US"/>
              <a:t>      Console.WriteLine("Unable to get info about artist "+artistName+" Error:"+ioe);</a:t>
            </a:r>
            <a:endParaRPr/>
          </a:p>
          <a:p>
            <a:pPr indent="0" lvl="0" marL="0" rtl="0" algn="l">
              <a:spcBef>
                <a:spcPts val="750"/>
              </a:spcBef>
              <a:spcAft>
                <a:spcPts val="0"/>
              </a:spcAft>
              <a:buClr>
                <a:schemeClr val="dk1"/>
              </a:buClr>
              <a:buSzPct val="42307"/>
              <a:buFont typeface="Arial"/>
              <a:buNone/>
            </a:pPr>
            <a:r>
              <a:rPr lang="en-US"/>
              <a:t>    }</a:t>
            </a:r>
            <a:endParaRPr/>
          </a:p>
          <a:p>
            <a:pPr indent="0" lvl="0" marL="0" rtl="0" algn="l">
              <a:spcBef>
                <a:spcPts val="750"/>
              </a:spcBef>
              <a:spcAft>
                <a:spcPts val="0"/>
              </a:spcAft>
              <a:buClr>
                <a:schemeClr val="dk1"/>
              </a:buClr>
              <a:buSzPct val="42307"/>
              <a:buFont typeface="Arial"/>
              <a:buNone/>
            </a:pPr>
            <a:r>
              <a:rPr lang="en-US"/>
              <a:t>  }</a:t>
            </a:r>
            <a:endParaRPr/>
          </a:p>
          <a:p>
            <a:pPr indent="0" lvl="0" marL="0" rtl="0" algn="l">
              <a:spcBef>
                <a:spcPts val="750"/>
              </a:spcBef>
              <a:spcAft>
                <a:spcPts val="0"/>
              </a:spcAft>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52"/>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Using and main method</a:t>
            </a:r>
            <a:endParaRPr/>
          </a:p>
        </p:txBody>
      </p:sp>
      <p:sp>
        <p:nvSpPr>
          <p:cNvPr id="311" name="Google Shape;311;p52"/>
          <p:cNvSpPr txBox="1"/>
          <p:nvPr>
            <p:ph idx="1" type="body"/>
          </p:nvPr>
        </p:nvSpPr>
        <p:spPr>
          <a:xfrm>
            <a:off x="369875" y="705001"/>
            <a:ext cx="8418300" cy="2821200"/>
          </a:xfrm>
          <a:prstGeom prst="rect">
            <a:avLst/>
          </a:prstGeom>
        </p:spPr>
        <p:txBody>
          <a:bodyPr anchorCtr="0" anchor="t" bIns="45700" lIns="91425" spcFirstLastPara="1" rIns="91425" wrap="square" tIns="45700">
            <a:normAutofit fontScale="92500" lnSpcReduction="20000"/>
          </a:bodyPr>
          <a:lstStyle/>
          <a:p>
            <a:pPr indent="0" lvl="0" marL="0" rtl="0" algn="l">
              <a:spcBef>
                <a:spcPts val="750"/>
              </a:spcBef>
              <a:spcAft>
                <a:spcPts val="0"/>
              </a:spcAft>
              <a:buClr>
                <a:schemeClr val="dk1"/>
              </a:buClr>
              <a:buSzPct val="42307"/>
              <a:buFont typeface="Arial"/>
              <a:buNone/>
            </a:pPr>
            <a:r>
              <a:rPr lang="en-US"/>
              <a:t>using System;</a:t>
            </a:r>
            <a:endParaRPr/>
          </a:p>
          <a:p>
            <a:pPr indent="0" lvl="0" marL="0" rtl="0" algn="l">
              <a:spcBef>
                <a:spcPts val="750"/>
              </a:spcBef>
              <a:spcAft>
                <a:spcPts val="0"/>
              </a:spcAft>
              <a:buClr>
                <a:schemeClr val="dk1"/>
              </a:buClr>
              <a:buSzPct val="42307"/>
              <a:buFont typeface="Arial"/>
              <a:buNone/>
            </a:pPr>
            <a:r>
              <a:rPr lang="en-US"/>
              <a:t>using System.IO;</a:t>
            </a:r>
            <a:endParaRPr/>
          </a:p>
          <a:p>
            <a:pPr indent="0" lvl="0" marL="0" rtl="0" algn="l">
              <a:spcBef>
                <a:spcPts val="750"/>
              </a:spcBef>
              <a:spcAft>
                <a:spcPts val="0"/>
              </a:spcAft>
              <a:buClr>
                <a:schemeClr val="dk1"/>
              </a:buClr>
              <a:buSzPct val="42307"/>
              <a:buFont typeface="Arial"/>
              <a:buNone/>
            </a:pPr>
            <a:r>
              <a:rPr lang="en-US"/>
              <a:t>using System.Net.Sockets;</a:t>
            </a:r>
            <a:endParaRPr/>
          </a:p>
          <a:p>
            <a:pPr indent="0" lvl="0" marL="0" rtl="0" algn="l">
              <a:spcBef>
                <a:spcPts val="750"/>
              </a:spcBef>
              <a:spcAft>
                <a:spcPts val="0"/>
              </a:spcAft>
              <a:buNone/>
            </a:pPr>
            <a:r>
              <a:t/>
            </a:r>
            <a:endParaRPr/>
          </a:p>
          <a:p>
            <a:pPr indent="0" lvl="0" marL="0" rtl="0" algn="l">
              <a:spcBef>
                <a:spcPts val="750"/>
              </a:spcBef>
              <a:spcAft>
                <a:spcPts val="0"/>
              </a:spcAft>
              <a:buClr>
                <a:schemeClr val="dk1"/>
              </a:buClr>
              <a:buSzPct val="42307"/>
              <a:buFont typeface="Arial"/>
              <a:buNone/>
            </a:pPr>
            <a:r>
              <a:rPr lang="en-US"/>
              <a:t> public static void Main (string[] args) {</a:t>
            </a:r>
            <a:endParaRPr/>
          </a:p>
          <a:p>
            <a:pPr indent="0" lvl="0" marL="0" rtl="0" algn="l">
              <a:spcBef>
                <a:spcPts val="750"/>
              </a:spcBef>
              <a:spcAft>
                <a:spcPts val="0"/>
              </a:spcAft>
              <a:buClr>
                <a:schemeClr val="dk1"/>
              </a:buClr>
              <a:buSzPct val="42307"/>
              <a:buFont typeface="Arial"/>
              <a:buNone/>
            </a:pPr>
            <a:r>
              <a:rPr lang="en-US"/>
              <a:t>    artist_info("Zedd");</a:t>
            </a:r>
            <a:endParaRPr/>
          </a:p>
          <a:p>
            <a:pPr indent="0" lvl="0" marL="0" rtl="0" algn="l">
              <a:spcBef>
                <a:spcPts val="750"/>
              </a:spcBef>
              <a:spcAft>
                <a:spcPts val="0"/>
              </a:spcAft>
              <a:buClr>
                <a:schemeClr val="dk1"/>
              </a:buClr>
              <a:buSzPct val="42307"/>
              <a:buFont typeface="Arial"/>
              <a:buNone/>
            </a:pPr>
            <a:r>
              <a:rPr lang="en-US"/>
              <a:t>  }</a:t>
            </a:r>
            <a:endParaRPr/>
          </a:p>
          <a:p>
            <a:pPr indent="0" lvl="0" marL="0" rtl="0" algn="l">
              <a:spcBef>
                <a:spcPts val="750"/>
              </a:spcBef>
              <a:spcAft>
                <a:spcPts val="0"/>
              </a:spcAft>
              <a:buNone/>
            </a:pPr>
            <a:r>
              <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53"/>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Threads in C#</a:t>
            </a:r>
            <a:endParaRPr/>
          </a:p>
        </p:txBody>
      </p:sp>
      <p:sp>
        <p:nvSpPr>
          <p:cNvPr id="317" name="Google Shape;317;p53"/>
          <p:cNvSpPr txBox="1"/>
          <p:nvPr>
            <p:ph idx="1" type="body"/>
          </p:nvPr>
        </p:nvSpPr>
        <p:spPr>
          <a:xfrm>
            <a:off x="369875" y="940001"/>
            <a:ext cx="8418300" cy="37614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Similar to Java</a:t>
            </a:r>
            <a:endParaRPr/>
          </a:p>
          <a:p>
            <a:pPr indent="-374650" lvl="0" marL="457200" rtl="0" algn="l">
              <a:spcBef>
                <a:spcPts val="0"/>
              </a:spcBef>
              <a:spcAft>
                <a:spcPts val="0"/>
              </a:spcAft>
              <a:buSzPts val="2300"/>
              <a:buChar char="●"/>
            </a:pPr>
            <a:r>
              <a:rPr lang="en-US"/>
              <a:t>You don’t have to implement Runnable in your class, and you don’t have to call the method run.</a:t>
            </a:r>
            <a:endParaRPr/>
          </a:p>
          <a:p>
            <a:pPr indent="-374650" lvl="0" marL="457200" rtl="0" algn="l">
              <a:spcBef>
                <a:spcPts val="0"/>
              </a:spcBef>
              <a:spcAft>
                <a:spcPts val="0"/>
              </a:spcAft>
              <a:buSzPts val="2300"/>
              <a:buChar char="●"/>
            </a:pPr>
            <a:r>
              <a:rPr lang="en-US"/>
              <a:t>Instead you specify which method in the class has the work you want done with ThreadStart.</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54"/>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Example: A Day at the Races</a:t>
            </a:r>
            <a:br>
              <a:rPr lang="en-US"/>
            </a:br>
            <a:r>
              <a:rPr lang="en-US" sz="1800"/>
              <a:t>(Note: method does *not* have to be called run)</a:t>
            </a:r>
            <a:endParaRPr/>
          </a:p>
        </p:txBody>
      </p:sp>
      <p:sp>
        <p:nvSpPr>
          <p:cNvPr id="323" name="Google Shape;323;p54"/>
          <p:cNvSpPr txBox="1"/>
          <p:nvPr>
            <p:ph idx="1" type="body"/>
          </p:nvPr>
        </p:nvSpPr>
        <p:spPr>
          <a:xfrm>
            <a:off x="362850" y="963350"/>
            <a:ext cx="8418300" cy="3539100"/>
          </a:xfrm>
          <a:prstGeom prst="rect">
            <a:avLst/>
          </a:prstGeom>
          <a:noFill/>
          <a:ln>
            <a:noFill/>
          </a:ln>
        </p:spPr>
        <p:txBody>
          <a:bodyPr anchorCtr="0" anchor="t" bIns="45700" lIns="91425" spcFirstLastPara="1" rIns="91425" wrap="square" tIns="45700">
            <a:normAutofit fontScale="47500" lnSpcReduction="20000"/>
          </a:bodyPr>
          <a:lstStyle/>
          <a:p>
            <a:pPr indent="0" lvl="0" marL="0" rtl="0" algn="l">
              <a:lnSpc>
                <a:spcPct val="90000"/>
              </a:lnSpc>
              <a:spcBef>
                <a:spcPts val="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endParaRPr>
              <a:solidFill>
                <a:srgbClr val="00006D"/>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using</a:t>
            </a:r>
            <a:r>
              <a:rPr lang="en-US">
                <a:solidFill>
                  <a:srgbClr val="000000"/>
                </a:solidFill>
                <a:latin typeface="Arial"/>
                <a:ea typeface="Arial"/>
                <a:cs typeface="Arial"/>
                <a:sym typeface="Arial"/>
              </a:rPr>
              <a:t> </a:t>
            </a:r>
            <a:r>
              <a:rPr lang="en-US">
                <a:solidFill>
                  <a:srgbClr val="00006D"/>
                </a:solidFill>
                <a:latin typeface="Arial"/>
                <a:ea typeface="Arial"/>
                <a:cs typeface="Arial"/>
                <a:sym typeface="Arial"/>
              </a:rPr>
              <a:t>System</a:t>
            </a:r>
            <a:r>
              <a:rPr lang="en-US">
                <a:solidFill>
                  <a:srgbClr val="000000"/>
                </a:solidFill>
                <a:latin typeface="Arial"/>
                <a:ea typeface="Arial"/>
                <a:cs typeface="Arial"/>
                <a:sym typeface="Arial"/>
              </a:rPr>
              <a:t>.</a:t>
            </a:r>
            <a:r>
              <a:rPr lang="en-US">
                <a:solidFill>
                  <a:srgbClr val="00006D"/>
                </a:solidFill>
                <a:latin typeface="Arial"/>
                <a:ea typeface="Arial"/>
                <a:cs typeface="Arial"/>
                <a:sym typeface="Arial"/>
              </a:rPr>
              <a:t>Threading</a:t>
            </a:r>
            <a:r>
              <a:rPr lang="en-US">
                <a:solidFill>
                  <a:srgbClr val="000000"/>
                </a:solidFill>
                <a:latin typeface="Arial"/>
                <a:ea typeface="Arial"/>
                <a:cs typeface="Arial"/>
                <a:sym typeface="Arial"/>
              </a:rPr>
              <a:t>;</a:t>
            </a:r>
            <a:br>
              <a:rPr lang="en-US">
                <a:solidFill>
                  <a:srgbClr val="000000"/>
                </a:solidFill>
                <a:latin typeface="Arial"/>
                <a:ea typeface="Arial"/>
                <a:cs typeface="Arial"/>
                <a:sym typeface="Arial"/>
              </a:rPr>
            </a:br>
            <a:endParaRPr>
              <a:solidFill>
                <a:srgbClr val="000000"/>
              </a:solidFill>
              <a:latin typeface="Arial"/>
              <a:ea typeface="Arial"/>
              <a:cs typeface="Arial"/>
              <a:sym typeface="Arial"/>
            </a:endParaRPr>
          </a:p>
          <a:p>
            <a:pPr indent="0" lvl="0" marL="0" rtl="0" algn="l">
              <a:lnSpc>
                <a:spcPct val="90000"/>
              </a:lnSpc>
              <a:spcBef>
                <a:spcPts val="750"/>
              </a:spcBef>
              <a:spcAft>
                <a:spcPts val="0"/>
              </a:spcAft>
              <a:buClr>
                <a:srgbClr val="0000FF"/>
              </a:buClr>
              <a:buSzPct val="80769"/>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Dog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int</a:t>
            </a:r>
            <a:r>
              <a:rPr lang="en-US">
                <a:solidFill>
                  <a:srgbClr val="000000"/>
                </a:solidFill>
                <a:latin typeface="Arial"/>
                <a:ea typeface="Arial"/>
                <a:cs typeface="Arial"/>
                <a:sym typeface="Arial"/>
              </a:rPr>
              <a:t> dogCounter = </a:t>
            </a:r>
            <a:r>
              <a:rPr lang="en-US">
                <a:solidFill>
                  <a:srgbClr val="137848"/>
                </a:solidFill>
                <a:latin typeface="Arial"/>
                <a:ea typeface="Arial"/>
                <a:cs typeface="Arial"/>
                <a:sym typeface="Arial"/>
              </a:rPr>
              <a:t>0</a:t>
            </a:r>
            <a:r>
              <a:rPr lang="en-US">
                <a:solidFill>
                  <a:srgbClr val="000000"/>
                </a:solidFill>
                <a:latin typeface="Arial"/>
                <a:ea typeface="Arial"/>
                <a:cs typeface="Arial"/>
                <a:sym typeface="Arial"/>
              </a:rPr>
              <a: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int</a:t>
            </a:r>
            <a:r>
              <a:rPr lang="en-US">
                <a:solidFill>
                  <a:srgbClr val="000000"/>
                </a:solidFill>
                <a:latin typeface="Arial"/>
                <a:ea typeface="Arial"/>
                <a:cs typeface="Arial"/>
                <a:sym typeface="Arial"/>
              </a:rPr>
              <a:t> ID;</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Dog()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ID = ++dogCounter;</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run()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for</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int</a:t>
            </a:r>
            <a:r>
              <a:rPr lang="en-US">
                <a:solidFill>
                  <a:srgbClr val="000000"/>
                </a:solidFill>
                <a:latin typeface="Arial"/>
                <a:ea typeface="Arial"/>
                <a:cs typeface="Arial"/>
                <a:sym typeface="Arial"/>
              </a:rPr>
              <a:t> i = </a:t>
            </a:r>
            <a:r>
              <a:rPr lang="en-US">
                <a:solidFill>
                  <a:srgbClr val="137848"/>
                </a:solidFill>
                <a:latin typeface="Arial"/>
                <a:ea typeface="Arial"/>
                <a:cs typeface="Arial"/>
                <a:sym typeface="Arial"/>
              </a:rPr>
              <a:t>0</a:t>
            </a:r>
            <a:r>
              <a:rPr lang="en-US">
                <a:solidFill>
                  <a:srgbClr val="000000"/>
                </a:solidFill>
                <a:latin typeface="Arial"/>
                <a:ea typeface="Arial"/>
                <a:cs typeface="Arial"/>
                <a:sym typeface="Arial"/>
              </a:rPr>
              <a:t>; i &lt; </a:t>
            </a:r>
            <a:r>
              <a:rPr lang="en-US">
                <a:solidFill>
                  <a:srgbClr val="137848"/>
                </a:solidFill>
                <a:latin typeface="Arial"/>
                <a:ea typeface="Arial"/>
                <a:cs typeface="Arial"/>
                <a:sym typeface="Arial"/>
              </a:rPr>
              <a:t>1000</a:t>
            </a:r>
            <a:r>
              <a:rPr lang="en-US">
                <a:solidFill>
                  <a:srgbClr val="000000"/>
                </a:solidFill>
                <a:latin typeface="Arial"/>
                <a:ea typeface="Arial"/>
                <a:cs typeface="Arial"/>
                <a:sym typeface="Arial"/>
              </a:rPr>
              <a:t>; i++)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Console.WriteLine(</a:t>
            </a:r>
            <a:r>
              <a:rPr lang="en-US">
                <a:solidFill>
                  <a:srgbClr val="900112"/>
                </a:solidFill>
                <a:latin typeface="Arial"/>
                <a:ea typeface="Arial"/>
                <a:cs typeface="Arial"/>
                <a:sym typeface="Arial"/>
              </a:rPr>
              <a:t>"Dog:"</a:t>
            </a:r>
            <a:r>
              <a:rPr lang="en-US">
                <a:solidFill>
                  <a:srgbClr val="000000"/>
                </a:solidFill>
                <a:latin typeface="Arial"/>
                <a:ea typeface="Arial"/>
                <a:cs typeface="Arial"/>
                <a:sym typeface="Arial"/>
              </a:rPr>
              <a:t>+ID+</a:t>
            </a:r>
            <a:r>
              <a:rPr lang="en-US">
                <a:solidFill>
                  <a:srgbClr val="900112"/>
                </a:solidFill>
                <a:latin typeface="Arial"/>
                <a:ea typeface="Arial"/>
                <a:cs typeface="Arial"/>
                <a:sym typeface="Arial"/>
              </a:rPr>
              <a:t>"</a:t>
            </a:r>
            <a:r>
              <a:rPr lang="en-US">
                <a:solidFill>
                  <a:srgbClr val="FC4CA5"/>
                </a:solidFill>
                <a:latin typeface="Arial"/>
                <a:ea typeface="Arial"/>
                <a:cs typeface="Arial"/>
                <a:sym typeface="Arial"/>
              </a:rPr>
              <a:t>\t</a:t>
            </a:r>
            <a:r>
              <a:rPr lang="en-US">
                <a:solidFill>
                  <a:srgbClr val="900112"/>
                </a:solidFill>
                <a:latin typeface="Arial"/>
                <a:ea typeface="Arial"/>
                <a:cs typeface="Arial"/>
                <a:sym typeface="Arial"/>
              </a:rPr>
              <a:t>at:"</a:t>
            </a:r>
            <a:r>
              <a:rPr lang="en-US">
                <a:solidFill>
                  <a:srgbClr val="000000"/>
                </a:solidFill>
                <a:latin typeface="Arial"/>
                <a:ea typeface="Arial"/>
                <a:cs typeface="Arial"/>
                <a:sym typeface="Arial"/>
              </a:rPr>
              <a:t>+i);</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sp>
        <p:nvSpPr>
          <p:cNvPr id="49" name="Google Shape;49;p10"/>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Primitive data types in C#</a:t>
            </a:r>
            <a:endParaRPr/>
          </a:p>
        </p:txBody>
      </p:sp>
      <p:sp>
        <p:nvSpPr>
          <p:cNvPr id="50" name="Google Shape;50;p10"/>
          <p:cNvSpPr txBox="1"/>
          <p:nvPr>
            <p:ph idx="1" type="body"/>
          </p:nvPr>
        </p:nvSpPr>
        <p:spPr>
          <a:xfrm>
            <a:off x="362850" y="857651"/>
            <a:ext cx="8418300" cy="2821200"/>
          </a:xfrm>
          <a:prstGeom prst="rect">
            <a:avLst/>
          </a:prstGeom>
          <a:noFill/>
          <a:ln>
            <a:noFill/>
          </a:ln>
        </p:spPr>
        <p:txBody>
          <a:bodyPr anchorCtr="0" anchor="t" bIns="45700" lIns="91425" spcFirstLastPara="1" rIns="91425" wrap="square" tIns="45700">
            <a:normAutofit/>
          </a:bodyPr>
          <a:lstStyle/>
          <a:p>
            <a:pPr indent="-406400" lvl="0" marL="457200" rtl="0" algn="l">
              <a:lnSpc>
                <a:spcPct val="90000"/>
              </a:lnSpc>
              <a:spcBef>
                <a:spcPts val="0"/>
              </a:spcBef>
              <a:spcAft>
                <a:spcPts val="0"/>
              </a:spcAft>
              <a:buSzPts val="2800"/>
              <a:buChar char="●"/>
            </a:pPr>
            <a:r>
              <a:rPr lang="en-US" sz="2800">
                <a:solidFill>
                  <a:srgbClr val="0432FF"/>
                </a:solidFill>
              </a:rPr>
              <a:t>byte</a:t>
            </a:r>
            <a:r>
              <a:rPr lang="en-US" sz="2800">
                <a:solidFill>
                  <a:schemeClr val="dk1"/>
                </a:solidFill>
              </a:rPr>
              <a:t>, </a:t>
            </a:r>
            <a:r>
              <a:rPr lang="en-US" sz="2800">
                <a:solidFill>
                  <a:srgbClr val="0432FF"/>
                </a:solidFill>
              </a:rPr>
              <a:t>short</a:t>
            </a:r>
            <a:r>
              <a:rPr lang="en-US" sz="2800">
                <a:solidFill>
                  <a:schemeClr val="dk1"/>
                </a:solidFill>
              </a:rPr>
              <a:t>, </a:t>
            </a:r>
            <a:r>
              <a:rPr lang="en-US" sz="2800">
                <a:solidFill>
                  <a:srgbClr val="0432FF"/>
                </a:solidFill>
              </a:rPr>
              <a:t>int</a:t>
            </a:r>
            <a:r>
              <a:rPr lang="en-US" sz="2800">
                <a:solidFill>
                  <a:schemeClr val="dk1"/>
                </a:solidFill>
              </a:rPr>
              <a:t>, </a:t>
            </a:r>
            <a:r>
              <a:rPr lang="en-US" sz="2800">
                <a:solidFill>
                  <a:srgbClr val="0432FF"/>
                </a:solidFill>
              </a:rPr>
              <a:t>long</a:t>
            </a:r>
            <a:r>
              <a:rPr lang="en-US" sz="2800">
                <a:solidFill>
                  <a:schemeClr val="dk1"/>
                </a:solidFill>
              </a:rPr>
              <a:t>, </a:t>
            </a:r>
            <a:r>
              <a:rPr lang="en-US" sz="2800">
                <a:solidFill>
                  <a:srgbClr val="0432FF"/>
                </a:solidFill>
              </a:rPr>
              <a:t>double</a:t>
            </a:r>
            <a:r>
              <a:rPr lang="en-US" sz="2800">
                <a:solidFill>
                  <a:schemeClr val="dk1"/>
                </a:solidFill>
              </a:rPr>
              <a:t>, </a:t>
            </a:r>
            <a:r>
              <a:rPr lang="en-US" sz="2800">
                <a:solidFill>
                  <a:srgbClr val="0432FF"/>
                </a:solidFill>
              </a:rPr>
              <a:t>float</a:t>
            </a:r>
            <a:r>
              <a:rPr lang="en-US" sz="2800"/>
              <a:t> //Same as java</a:t>
            </a:r>
            <a:endParaRPr sz="2800">
              <a:solidFill>
                <a:schemeClr val="dk1"/>
              </a:solidFill>
            </a:endParaRPr>
          </a:p>
          <a:p>
            <a:pPr indent="-406400" lvl="0" marL="457200" rtl="0" algn="l">
              <a:lnSpc>
                <a:spcPct val="90000"/>
              </a:lnSpc>
              <a:spcBef>
                <a:spcPts val="0"/>
              </a:spcBef>
              <a:spcAft>
                <a:spcPts val="0"/>
              </a:spcAft>
              <a:buSzPts val="2800"/>
              <a:buChar char="●"/>
            </a:pPr>
            <a:r>
              <a:rPr lang="en-US" sz="2800">
                <a:solidFill>
                  <a:srgbClr val="0432FF"/>
                </a:solidFill>
              </a:rPr>
              <a:t>char</a:t>
            </a:r>
            <a:r>
              <a:rPr lang="en-US" sz="2800"/>
              <a:t> //Same as java</a:t>
            </a:r>
            <a:endParaRPr/>
          </a:p>
          <a:p>
            <a:pPr indent="-374650" lvl="0" marL="457200" rtl="0" algn="l">
              <a:lnSpc>
                <a:spcPct val="90000"/>
              </a:lnSpc>
              <a:spcBef>
                <a:spcPts val="0"/>
              </a:spcBef>
              <a:spcAft>
                <a:spcPts val="0"/>
              </a:spcAft>
              <a:buSzPts val="2300"/>
              <a:buChar char="●"/>
            </a:pPr>
            <a:r>
              <a:rPr lang="en-US" sz="2800">
                <a:solidFill>
                  <a:srgbClr val="0432FF"/>
                </a:solidFill>
              </a:rPr>
              <a:t>bool</a:t>
            </a:r>
            <a:r>
              <a:rPr lang="en-US" sz="2800"/>
              <a:t> //This is boolean in java</a:t>
            </a:r>
            <a:endParaRPr sz="2800">
              <a:solidFill>
                <a:schemeClr val="dk1"/>
              </a:solidFill>
            </a:endParaRPr>
          </a:p>
          <a:p>
            <a:pPr indent="-374650" lvl="0" marL="457200" rtl="0" algn="l">
              <a:lnSpc>
                <a:spcPct val="90000"/>
              </a:lnSpc>
              <a:spcBef>
                <a:spcPts val="0"/>
              </a:spcBef>
              <a:spcAft>
                <a:spcPts val="0"/>
              </a:spcAft>
              <a:buSzPts val="2300"/>
              <a:buChar char="●"/>
            </a:pPr>
            <a:r>
              <a:rPr lang="en-US" sz="2800">
                <a:solidFill>
                  <a:srgbClr val="0432FF"/>
                </a:solidFill>
              </a:rPr>
              <a:t>string</a:t>
            </a:r>
            <a:r>
              <a:rPr lang="en-US" sz="2800">
                <a:solidFill>
                  <a:schemeClr val="dk1"/>
                </a:solidFill>
              </a:rPr>
              <a:t> // This is </a:t>
            </a:r>
            <a:r>
              <a:rPr lang="en-US"/>
              <a:t>S</a:t>
            </a:r>
            <a:r>
              <a:rPr lang="en-US" sz="2800">
                <a:solidFill>
                  <a:schemeClr val="dk1"/>
                </a:solidFill>
              </a:rPr>
              <a:t>tring in </a:t>
            </a:r>
            <a:r>
              <a:rPr lang="en-US" sz="2800"/>
              <a:t>java</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55"/>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Example: A Day at the Races</a:t>
            </a:r>
            <a:endParaRPr/>
          </a:p>
        </p:txBody>
      </p:sp>
      <p:sp>
        <p:nvSpPr>
          <p:cNvPr id="329" name="Google Shape;329;p55"/>
          <p:cNvSpPr txBox="1"/>
          <p:nvPr>
            <p:ph idx="1" type="body"/>
          </p:nvPr>
        </p:nvSpPr>
        <p:spPr>
          <a:xfrm>
            <a:off x="369875" y="821792"/>
            <a:ext cx="7886700" cy="3364800"/>
          </a:xfrm>
          <a:prstGeom prst="rect">
            <a:avLst/>
          </a:prstGeom>
          <a:noFill/>
          <a:ln>
            <a:noFill/>
          </a:ln>
        </p:spPr>
        <p:txBody>
          <a:bodyPr anchorCtr="0" anchor="t" bIns="45700" lIns="91425" spcFirstLastPara="1" rIns="91425" wrap="square" tIns="45700">
            <a:normAutofit fontScale="55000" lnSpcReduction="20000"/>
          </a:bodyPr>
          <a:lstStyle/>
          <a:p>
            <a:pPr indent="0" lvl="0" marL="0" rtl="0" algn="l">
              <a:lnSpc>
                <a:spcPct val="90000"/>
              </a:lnSpc>
              <a:spcBef>
                <a:spcPts val="0"/>
              </a:spcBef>
              <a:spcAft>
                <a:spcPts val="0"/>
              </a:spcAft>
              <a:buClr>
                <a:srgbClr val="0000FF"/>
              </a:buClr>
              <a:buSzPct val="80769"/>
              <a:buNone/>
            </a:pPr>
            <a:r>
              <a:rPr lang="en-US">
                <a:solidFill>
                  <a:srgbClr val="0000FF"/>
                </a:solidFill>
                <a:latin typeface="Arial"/>
                <a:ea typeface="Arial"/>
                <a:cs typeface="Arial"/>
                <a:sym typeface="Arial"/>
              </a:rPr>
              <a:t>class</a:t>
            </a:r>
            <a:r>
              <a:rPr lang="en-US">
                <a:solidFill>
                  <a:srgbClr val="000000"/>
                </a:solidFill>
                <a:latin typeface="Arial"/>
                <a:ea typeface="Arial"/>
                <a:cs typeface="Arial"/>
                <a:sym typeface="Arial"/>
              </a:rPr>
              <a:t> Example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public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static</a:t>
            </a:r>
            <a:r>
              <a:rPr lang="en-US">
                <a:solidFill>
                  <a:srgbClr val="000000"/>
                </a:solidFill>
                <a:latin typeface="Arial"/>
                <a:ea typeface="Arial"/>
                <a:cs typeface="Arial"/>
                <a:sym typeface="Arial"/>
              </a:rPr>
              <a:t> </a:t>
            </a:r>
            <a:r>
              <a:rPr lang="en-US">
                <a:solidFill>
                  <a:srgbClr val="0000FF"/>
                </a:solidFill>
                <a:latin typeface="Arial"/>
                <a:ea typeface="Arial"/>
                <a:cs typeface="Arial"/>
                <a:sym typeface="Arial"/>
              </a:rPr>
              <a:t>void</a:t>
            </a:r>
            <a:r>
              <a:rPr lang="en-US">
                <a:solidFill>
                  <a:srgbClr val="000000"/>
                </a:solidFill>
                <a:latin typeface="Arial"/>
                <a:ea typeface="Arial"/>
                <a:cs typeface="Arial"/>
                <a:sym typeface="Arial"/>
              </a:rPr>
              <a:t> Main(String[] args)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Dog d1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Dog(); Dog d2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Dog();</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4E8F00"/>
                </a:solidFill>
                <a:latin typeface="Arial"/>
                <a:ea typeface="Arial"/>
                <a:cs typeface="Arial"/>
                <a:sym typeface="Arial"/>
              </a:rPr>
              <a:t>// ThreadStarts represent the starting point</a:t>
            </a:r>
            <a:endParaRPr/>
          </a:p>
          <a:p>
            <a:pPr indent="0" lvl="0" marL="0" rtl="0" algn="l">
              <a:lnSpc>
                <a:spcPct val="90000"/>
              </a:lnSpc>
              <a:spcBef>
                <a:spcPts val="750"/>
              </a:spcBef>
              <a:spcAft>
                <a:spcPts val="0"/>
              </a:spcAft>
              <a:buClr>
                <a:srgbClr val="4E8F00"/>
              </a:buClr>
              <a:buSzPct val="80769"/>
              <a:buNone/>
            </a:pPr>
            <a:r>
              <a:rPr lang="en-US">
                <a:solidFill>
                  <a:srgbClr val="4E8F00"/>
                </a:solidFill>
                <a:latin typeface="Arial"/>
                <a:ea typeface="Arial"/>
                <a:cs typeface="Arial"/>
                <a:sym typeface="Arial"/>
              </a:rPr>
              <a:t>    // for the thread</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ThreadStart ts1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ThreadStart(d1.run);</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ThreadStart ts2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ThreadStart(d2.run);</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r>
              <a:rPr lang="en-US">
                <a:solidFill>
                  <a:srgbClr val="4E8F00"/>
                </a:solidFill>
                <a:latin typeface="Arial"/>
                <a:ea typeface="Arial"/>
                <a:cs typeface="Arial"/>
                <a:sym typeface="Arial"/>
              </a:rPr>
              <a:t>// Pass the ThreadStarts when creating Threads</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Thread t1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Thread(ts1);</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Thread t2 = </a:t>
            </a:r>
            <a:r>
              <a:rPr lang="en-US">
                <a:solidFill>
                  <a:srgbClr val="0000FF"/>
                </a:solidFill>
                <a:latin typeface="Arial"/>
                <a:ea typeface="Arial"/>
                <a:cs typeface="Arial"/>
                <a:sym typeface="Arial"/>
              </a:rPr>
              <a:t>new</a:t>
            </a:r>
            <a:r>
              <a:rPr lang="en-US">
                <a:solidFill>
                  <a:srgbClr val="000000"/>
                </a:solidFill>
                <a:latin typeface="Arial"/>
                <a:ea typeface="Arial"/>
                <a:cs typeface="Arial"/>
                <a:sym typeface="Arial"/>
              </a:rPr>
              <a:t> Thread(ts2);</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t1.Start();  t2.Start();</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  }</a:t>
            </a:r>
            <a:endParaRPr/>
          </a:p>
          <a:p>
            <a:pPr indent="0" lvl="0" marL="0" rtl="0" algn="l">
              <a:lnSpc>
                <a:spcPct val="90000"/>
              </a:lnSpc>
              <a:spcBef>
                <a:spcPts val="750"/>
              </a:spcBef>
              <a:spcAft>
                <a:spcPts val="0"/>
              </a:spcAft>
              <a:buClr>
                <a:srgbClr val="000000"/>
              </a:buClr>
              <a:buSzPct val="80769"/>
              <a:buNone/>
            </a:pPr>
            <a:r>
              <a:rPr lang="en-US">
                <a:solidFill>
                  <a:srgbClr val="000000"/>
                </a:solidFill>
                <a:latin typeface="Arial"/>
                <a:ea typeface="Arial"/>
                <a:cs typeface="Arial"/>
                <a:sym typeface="Arial"/>
              </a:rPr>
              <a:t>}</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56"/>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sz="3600">
                <a:latin typeface="Calibri"/>
                <a:ea typeface="Calibri"/>
                <a:cs typeface="Calibri"/>
                <a:sym typeface="Calibri"/>
              </a:rPr>
              <a:t>C# offers the Task Parallel Library</a:t>
            </a:r>
            <a:endParaRPr/>
          </a:p>
        </p:txBody>
      </p:sp>
      <p:sp>
        <p:nvSpPr>
          <p:cNvPr id="336" name="Google Shape;336;p56"/>
          <p:cNvSpPr txBox="1"/>
          <p:nvPr>
            <p:ph idx="1" type="body"/>
          </p:nvPr>
        </p:nvSpPr>
        <p:spPr>
          <a:xfrm>
            <a:off x="369875" y="705000"/>
            <a:ext cx="8418300" cy="3973500"/>
          </a:xfrm>
          <a:prstGeom prst="rect">
            <a:avLst/>
          </a:prstGeom>
        </p:spPr>
        <p:txBody>
          <a:bodyPr anchorCtr="0" anchor="t" bIns="45700" lIns="91425" spcFirstLastPara="1" rIns="91425" wrap="square" tIns="45700">
            <a:normAutofit fontScale="85000" lnSpcReduction="20000"/>
          </a:bodyPr>
          <a:lstStyle/>
          <a:p>
            <a:pPr indent="-379730" lvl="0" marL="457200" rtl="0" algn="l">
              <a:spcBef>
                <a:spcPts val="0"/>
              </a:spcBef>
              <a:spcAft>
                <a:spcPts val="0"/>
              </a:spcAft>
              <a:buSzPct val="100000"/>
              <a:buChar char="●"/>
            </a:pPr>
            <a:r>
              <a:rPr lang="en-US" sz="2800"/>
              <a:t>TPL is a smart library that implements concurrency automatically when you have the resources to do it.</a:t>
            </a:r>
            <a:endParaRPr sz="2800"/>
          </a:p>
          <a:p>
            <a:pPr indent="-379730" lvl="0" marL="457200" rtl="0" algn="l">
              <a:spcBef>
                <a:spcPts val="0"/>
              </a:spcBef>
              <a:spcAft>
                <a:spcPts val="0"/>
              </a:spcAft>
              <a:buSzPct val="100000"/>
              <a:buChar char="●"/>
            </a:pPr>
            <a:r>
              <a:rPr lang="en-US" sz="2800"/>
              <a:t>Has methods such as Parallel.Envoke, Parallel.ForEach</a:t>
            </a:r>
            <a:endParaRPr sz="2800"/>
          </a:p>
          <a:p>
            <a:pPr indent="-379730" lvl="1" marL="914400" rtl="0" algn="l">
              <a:spcBef>
                <a:spcPts val="0"/>
              </a:spcBef>
              <a:spcAft>
                <a:spcPts val="0"/>
              </a:spcAft>
              <a:buSzPct val="100000"/>
              <a:buChar char="○"/>
            </a:pPr>
            <a:r>
              <a:rPr lang="en-US" sz="2800"/>
              <a:t>Parallel.For(startIndex, endIndex, (currentIndex) =&gt; DoSomeWork(currentIndex));</a:t>
            </a:r>
            <a:endParaRPr sz="2800"/>
          </a:p>
          <a:p>
            <a:pPr indent="0" lvl="0" marL="457200" rtl="0" algn="l">
              <a:spcBef>
                <a:spcPts val="0"/>
              </a:spcBef>
              <a:spcAft>
                <a:spcPts val="0"/>
              </a:spcAft>
              <a:buNone/>
            </a:pPr>
            <a:r>
              <a:t/>
            </a:r>
            <a:endParaRPr sz="2800"/>
          </a:p>
          <a:p>
            <a:pPr indent="0" lvl="0" marL="457200" rtl="0" algn="l">
              <a:spcBef>
                <a:spcPts val="0"/>
              </a:spcBef>
              <a:spcAft>
                <a:spcPts val="0"/>
              </a:spcAft>
              <a:buNone/>
            </a:pPr>
            <a:r>
              <a:rPr lang="en-US" sz="2800"/>
              <a:t>// Sequential version</a:t>
            </a:r>
            <a:endParaRPr sz="2800"/>
          </a:p>
          <a:p>
            <a:pPr indent="0" lvl="0" marL="457200" rtl="0" algn="l">
              <a:spcBef>
                <a:spcPts val="0"/>
              </a:spcBef>
              <a:spcAft>
                <a:spcPts val="0"/>
              </a:spcAft>
              <a:buNone/>
            </a:pPr>
            <a:r>
              <a:rPr lang="en-US" sz="2800"/>
              <a:t>	 foreach (var item in sourceCollection) </a:t>
            </a:r>
            <a:endParaRPr sz="2800"/>
          </a:p>
          <a:p>
            <a:pPr indent="0" lvl="0" marL="457200" rtl="0" algn="l">
              <a:spcBef>
                <a:spcPts val="0"/>
              </a:spcBef>
              <a:spcAft>
                <a:spcPts val="0"/>
              </a:spcAft>
              <a:buNone/>
            </a:pPr>
            <a:r>
              <a:rPr lang="en-US" sz="2800"/>
              <a:t>	{ Process(item); } </a:t>
            </a:r>
            <a:endParaRPr sz="2800"/>
          </a:p>
          <a:p>
            <a:pPr indent="0" lvl="0" marL="457200" rtl="0" algn="l">
              <a:spcBef>
                <a:spcPts val="0"/>
              </a:spcBef>
              <a:spcAft>
                <a:spcPts val="0"/>
              </a:spcAft>
              <a:buNone/>
            </a:pPr>
            <a:r>
              <a:t/>
            </a:r>
            <a:endParaRPr sz="2800"/>
          </a:p>
          <a:p>
            <a:pPr indent="0" lvl="0" marL="457200" rtl="0" algn="l">
              <a:spcBef>
                <a:spcPts val="0"/>
              </a:spcBef>
              <a:spcAft>
                <a:spcPts val="0"/>
              </a:spcAft>
              <a:buNone/>
            </a:pPr>
            <a:r>
              <a:rPr lang="en-US" sz="2800"/>
              <a:t>// Parallel equivalent </a:t>
            </a:r>
            <a:endParaRPr sz="2800"/>
          </a:p>
          <a:p>
            <a:pPr indent="0" lvl="0" marL="457200" rtl="0" algn="l">
              <a:spcBef>
                <a:spcPts val="0"/>
              </a:spcBef>
              <a:spcAft>
                <a:spcPts val="0"/>
              </a:spcAft>
              <a:buNone/>
            </a:pPr>
            <a:r>
              <a:rPr lang="en-US" sz="2800"/>
              <a:t>	Parallel.ForEach(sourceCollection, item =&gt; 	Process(item)); </a:t>
            </a:r>
            <a:endParaRPr sz="2800"/>
          </a:p>
          <a:p>
            <a:pPr indent="0" lvl="0" marL="0" rtl="0" algn="l">
              <a:spcBef>
                <a:spcPts val="0"/>
              </a:spcBef>
              <a:spcAft>
                <a:spcPts val="0"/>
              </a:spcAft>
              <a:buNone/>
            </a:pPr>
            <a:r>
              <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57"/>
          <p:cNvSpPr txBox="1"/>
          <p:nvPr>
            <p:ph type="title"/>
          </p:nvPr>
        </p:nvSpPr>
        <p:spPr>
          <a:xfrm>
            <a:off x="369875" y="381700"/>
            <a:ext cx="8418300" cy="5781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Datastructures in C#</a:t>
            </a:r>
            <a:endParaRPr/>
          </a:p>
        </p:txBody>
      </p:sp>
      <p:sp>
        <p:nvSpPr>
          <p:cNvPr id="342" name="Google Shape;342;p57"/>
          <p:cNvSpPr txBox="1"/>
          <p:nvPr>
            <p:ph idx="1" type="body"/>
          </p:nvPr>
        </p:nvSpPr>
        <p:spPr>
          <a:xfrm>
            <a:off x="369875" y="940001"/>
            <a:ext cx="8418300" cy="3761400"/>
          </a:xfrm>
          <a:prstGeom prst="rect">
            <a:avLst/>
          </a:prstGeom>
        </p:spPr>
        <p:txBody>
          <a:bodyPr anchorCtr="0" anchor="t" bIns="45700" lIns="91425" spcFirstLastPara="1" rIns="91425" wrap="square" tIns="45700">
            <a:normAutofit lnSpcReduction="10000"/>
          </a:bodyPr>
          <a:lstStyle/>
          <a:p>
            <a:pPr indent="-374650" lvl="0" marL="457200" rtl="0" algn="l">
              <a:spcBef>
                <a:spcPts val="750"/>
              </a:spcBef>
              <a:spcAft>
                <a:spcPts val="0"/>
              </a:spcAft>
              <a:buSzPts val="2300"/>
              <a:buChar char="●"/>
            </a:pPr>
            <a:r>
              <a:rPr lang="en-US"/>
              <a:t>C# has a LinkedList class that works the same as Java.</a:t>
            </a:r>
            <a:endParaRPr/>
          </a:p>
          <a:p>
            <a:pPr indent="-381000" lvl="1" marL="914400" rtl="0" algn="l">
              <a:spcBef>
                <a:spcPts val="0"/>
              </a:spcBef>
              <a:spcAft>
                <a:spcPts val="0"/>
              </a:spcAft>
              <a:buSzPts val="2400"/>
              <a:buChar char="○"/>
            </a:pPr>
            <a:r>
              <a:rPr lang="en-US"/>
              <a:t>It has methods such as addNode(), addBack(), remove()</a:t>
            </a:r>
            <a:endParaRPr/>
          </a:p>
          <a:p>
            <a:pPr indent="-374650" lvl="0" marL="457200" rtl="0" algn="l">
              <a:spcBef>
                <a:spcPts val="0"/>
              </a:spcBef>
              <a:spcAft>
                <a:spcPts val="0"/>
              </a:spcAft>
              <a:buSzPts val="2300"/>
              <a:buChar char="●"/>
            </a:pPr>
            <a:r>
              <a:rPr lang="en-US"/>
              <a:t>Stacks, Queues, Trees and Graphs can all be implemented in C# the same as they were in Java.</a:t>
            </a:r>
            <a:endParaRPr/>
          </a:p>
          <a:p>
            <a:pPr indent="-374650" lvl="0" marL="457200" rtl="0" algn="l">
              <a:spcBef>
                <a:spcPts val="0"/>
              </a:spcBef>
              <a:spcAft>
                <a:spcPts val="0"/>
              </a:spcAft>
              <a:buSzPts val="2300"/>
              <a:buChar char="●"/>
            </a:pPr>
            <a:r>
              <a:rPr lang="en-US"/>
              <a:t>Hashmaps in Java are called Dictionaries in C#.</a:t>
            </a:r>
            <a:endParaRPr/>
          </a:p>
          <a:p>
            <a:pPr indent="-349250" lvl="1" marL="914400" rtl="0" algn="l">
              <a:spcBef>
                <a:spcPts val="750"/>
              </a:spcBef>
              <a:spcAft>
                <a:spcPts val="0"/>
              </a:spcAft>
              <a:buSzPts val="1900"/>
              <a:buChar char="○"/>
            </a:pPr>
            <a:r>
              <a:rPr lang="en-US" sz="2100"/>
              <a:t>Dictionary&lt;string,int&gt; months=new Dictionary&lt;string,int&gt;();</a:t>
            </a:r>
            <a:endParaRPr sz="2100"/>
          </a:p>
          <a:p>
            <a:pPr indent="-349250" lvl="1" marL="914400" rtl="0" algn="l">
              <a:spcBef>
                <a:spcPts val="750"/>
              </a:spcBef>
              <a:spcAft>
                <a:spcPts val="0"/>
              </a:spcAft>
              <a:buSzPts val="1900"/>
              <a:buChar char="○"/>
            </a:pPr>
            <a:r>
              <a:rPr lang="en-US" sz="2100"/>
              <a:t>months.Add(“Jan”,1);</a:t>
            </a:r>
            <a:endParaRPr sz="2100"/>
          </a:p>
          <a:p>
            <a:pPr indent="-330200" lvl="1" marL="914400" rtl="0" algn="l">
              <a:spcBef>
                <a:spcPts val="750"/>
              </a:spcBef>
              <a:spcAft>
                <a:spcPts val="0"/>
              </a:spcAft>
              <a:buSzPts val="1600"/>
              <a:buChar char="○"/>
            </a:pPr>
            <a:r>
              <a:rPr lang="en-US" sz="2100"/>
              <a:t>//Another syntax:</a:t>
            </a:r>
            <a:endParaRPr sz="2100"/>
          </a:p>
          <a:p>
            <a:pPr indent="-330200" lvl="1" marL="914400" rtl="0" algn="l">
              <a:spcBef>
                <a:spcPts val="750"/>
              </a:spcBef>
              <a:spcAft>
                <a:spcPts val="0"/>
              </a:spcAft>
              <a:buSzPts val="1600"/>
              <a:buChar char="○"/>
            </a:pPr>
            <a:r>
              <a:rPr lang="en-US" sz="2100"/>
              <a:t>months[“Dec”]=12;</a:t>
            </a:r>
            <a:endParaRPr sz="1600"/>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58"/>
          <p:cNvSpPr txBox="1"/>
          <p:nvPr>
            <p:ph type="title"/>
          </p:nvPr>
        </p:nvSpPr>
        <p:spPr>
          <a:xfrm>
            <a:off x="369875" y="286275"/>
            <a:ext cx="8418300" cy="4335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Other Dictionary methods</a:t>
            </a:r>
            <a:endParaRPr/>
          </a:p>
        </p:txBody>
      </p:sp>
      <p:sp>
        <p:nvSpPr>
          <p:cNvPr id="349" name="Google Shape;349;p58"/>
          <p:cNvSpPr txBox="1"/>
          <p:nvPr>
            <p:ph idx="1" type="body"/>
          </p:nvPr>
        </p:nvSpPr>
        <p:spPr>
          <a:xfrm>
            <a:off x="369875" y="705000"/>
            <a:ext cx="8418300" cy="4079100"/>
          </a:xfrm>
          <a:prstGeom prst="rect">
            <a:avLst/>
          </a:prstGeom>
        </p:spPr>
        <p:txBody>
          <a:bodyPr anchorCtr="0" anchor="t" bIns="45700" lIns="91425" spcFirstLastPara="1" rIns="91425" wrap="square" tIns="45700">
            <a:normAutofit fontScale="62500" lnSpcReduction="20000"/>
          </a:bodyPr>
          <a:lstStyle/>
          <a:p>
            <a:pPr indent="-319881" lvl="0" marL="457200" rtl="0" algn="l">
              <a:spcBef>
                <a:spcPts val="750"/>
              </a:spcBef>
              <a:spcAft>
                <a:spcPts val="0"/>
              </a:spcAft>
              <a:buSzPct val="88461"/>
              <a:buChar char="●"/>
            </a:pPr>
            <a:r>
              <a:rPr lang="en-US"/>
              <a:t>.Remove()  // e.g. x.Remove(“Apple”);</a:t>
            </a:r>
            <a:endParaRPr/>
          </a:p>
          <a:p>
            <a:pPr indent="-319881" lvl="0" marL="457200" rtl="0" algn="l">
              <a:spcBef>
                <a:spcPts val="0"/>
              </a:spcBef>
              <a:spcAft>
                <a:spcPts val="0"/>
              </a:spcAft>
              <a:buSzPct val="88461"/>
              <a:buChar char="●"/>
            </a:pPr>
            <a:r>
              <a:rPr lang="en-US"/>
              <a:t>.Get()  // e.g. x.Get(“Apple”); will return “Green”</a:t>
            </a:r>
            <a:endParaRPr/>
          </a:p>
          <a:p>
            <a:pPr indent="-319881" lvl="0" marL="457200" rtl="0" algn="l">
              <a:spcBef>
                <a:spcPts val="0"/>
              </a:spcBef>
              <a:spcAft>
                <a:spcPts val="0"/>
              </a:spcAft>
              <a:buSzPct val="88461"/>
              <a:buChar char="●"/>
            </a:pPr>
            <a:r>
              <a:rPr lang="en-US"/>
              <a:t>.Clear() //removes all keys from the list.</a:t>
            </a:r>
            <a:endParaRPr/>
          </a:p>
          <a:p>
            <a:pPr indent="-319881" lvl="0" marL="457200" rtl="0" algn="l">
              <a:spcBef>
                <a:spcPts val="0"/>
              </a:spcBef>
              <a:spcAft>
                <a:spcPts val="0"/>
              </a:spcAft>
              <a:buSzPct val="88461"/>
              <a:buChar char="●"/>
            </a:pPr>
            <a:r>
              <a:rPr lang="en-US"/>
              <a:t>.Count //returns how many items are in the hashmap</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You can iterate through the list with:</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foreach(int monthNum in Months.Keys) {</a:t>
            </a:r>
            <a:endParaRPr/>
          </a:p>
          <a:p>
            <a:pPr indent="0" lvl="0" marL="0" rtl="0" algn="l">
              <a:spcBef>
                <a:spcPts val="750"/>
              </a:spcBef>
              <a:spcAft>
                <a:spcPts val="0"/>
              </a:spcAft>
              <a:buNone/>
            </a:pPr>
            <a:r>
              <a:rPr lang="en-US"/>
              <a:t>  Console.WriteLine(monthNum);  // This will print 1-12</a:t>
            </a:r>
            <a:endParaRPr/>
          </a:p>
          <a:p>
            <a:pPr indent="0" lvl="0" marL="0" rtl="0" algn="l">
              <a:spcBef>
                <a:spcPts val="750"/>
              </a:spcBef>
              <a:spcAft>
                <a:spcPts val="0"/>
              </a:spcAft>
              <a:buNone/>
            </a:pPr>
            <a:r>
              <a:rPr lang="en-US"/>
              <a:t>}</a:t>
            </a:r>
            <a:endParaRPr/>
          </a:p>
          <a:p>
            <a:pPr indent="0" lvl="0" marL="0" rtl="0" algn="l">
              <a:spcBef>
                <a:spcPts val="750"/>
              </a:spcBef>
              <a:spcAft>
                <a:spcPts val="0"/>
              </a:spcAft>
              <a:buNone/>
            </a:pPr>
            <a:r>
              <a:rPr lang="en-US"/>
              <a:t>foreach(string month in Months.Values) {</a:t>
            </a:r>
            <a:endParaRPr/>
          </a:p>
          <a:p>
            <a:pPr indent="0" lvl="0" marL="0" rtl="0" algn="l">
              <a:spcBef>
                <a:spcPts val="750"/>
              </a:spcBef>
              <a:spcAft>
                <a:spcPts val="0"/>
              </a:spcAft>
              <a:buNone/>
            </a:pPr>
            <a:r>
              <a:rPr lang="en-US"/>
              <a:t>  Console.WriteLine(month); // This will print Jan Feb…Dec</a:t>
            </a:r>
            <a:endParaRPr/>
          </a:p>
          <a:p>
            <a:pPr indent="0" lvl="0" marL="0" rtl="0" algn="l">
              <a:spcBef>
                <a:spcPts val="750"/>
              </a:spcBef>
              <a:spcAft>
                <a:spcPts val="0"/>
              </a:spcAft>
              <a:buNone/>
            </a:pPr>
            <a:r>
              <a:rPr lang="en-US"/>
              <a:t>}</a:t>
            </a:r>
            <a:endParaRPr/>
          </a:p>
          <a:p>
            <a:pPr indent="0" lvl="0" marL="0" rtl="0" algn="l">
              <a:spcBef>
                <a:spcPts val="750"/>
              </a:spcBef>
              <a:spcAft>
                <a:spcPts val="0"/>
              </a:spcAft>
              <a:buClr>
                <a:schemeClr val="dk1"/>
              </a:buClr>
              <a:buSzPct val="42307"/>
              <a:buFont typeface="Arial"/>
              <a:buNone/>
            </a:pPr>
            <a:r>
              <a:rPr lang="en-US"/>
              <a:t>foreach(string monthName in months.Keys) {</a:t>
            </a:r>
            <a:endParaRPr/>
          </a:p>
          <a:p>
            <a:pPr indent="0" lvl="0" marL="0" rtl="0" algn="l">
              <a:spcBef>
                <a:spcPts val="750"/>
              </a:spcBef>
              <a:spcAft>
                <a:spcPts val="0"/>
              </a:spcAft>
              <a:buClr>
                <a:schemeClr val="dk1"/>
              </a:buClr>
              <a:buSzPct val="42307"/>
              <a:buFont typeface="Arial"/>
              <a:buNone/>
            </a:pPr>
            <a:r>
              <a:rPr lang="en-US"/>
              <a:t>      Console.WriteLine(monthName+" is month "+months[monthName]);</a:t>
            </a:r>
            <a:endParaRPr/>
          </a:p>
          <a:p>
            <a:pPr indent="0" lvl="0" marL="0" rtl="0" algn="l">
              <a:spcBef>
                <a:spcPts val="750"/>
              </a:spcBef>
              <a:spcAft>
                <a:spcPts val="0"/>
              </a:spcAft>
              <a:buClr>
                <a:schemeClr val="dk1"/>
              </a:buClr>
              <a:buSzPct val="42307"/>
              <a:buFont typeface="Arial"/>
              <a:buNone/>
            </a:pPr>
            <a:r>
              <a:rPr lang="en-US"/>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1"/>
          <p:cNvSpPr txBox="1"/>
          <p:nvPr/>
        </p:nvSpPr>
        <p:spPr>
          <a:xfrm>
            <a:off x="6500509" y="4048126"/>
            <a:ext cx="2209800" cy="6858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 name="Google Shape;56;p11"/>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a:t>C# Console I/O </a:t>
            </a:r>
            <a:endParaRPr/>
          </a:p>
        </p:txBody>
      </p:sp>
      <p:sp>
        <p:nvSpPr>
          <p:cNvPr id="57" name="Google Shape;57;p11"/>
          <p:cNvSpPr txBox="1"/>
          <p:nvPr>
            <p:ph idx="1" type="body"/>
          </p:nvPr>
        </p:nvSpPr>
        <p:spPr>
          <a:xfrm>
            <a:off x="369875" y="705000"/>
            <a:ext cx="8418300" cy="4029000"/>
          </a:xfrm>
          <a:prstGeom prst="rect">
            <a:avLst/>
          </a:prstGeom>
          <a:noFill/>
          <a:ln>
            <a:noFill/>
          </a:ln>
        </p:spPr>
        <p:txBody>
          <a:bodyPr anchorCtr="0" anchor="t" bIns="45700" lIns="91425" spcFirstLastPara="1" rIns="91425" wrap="square" tIns="45700">
            <a:normAutofit fontScale="77500" lnSpcReduction="10000"/>
          </a:bodyPr>
          <a:lstStyle/>
          <a:p>
            <a:pPr indent="0" lvl="0" marL="0" rtl="0" algn="l">
              <a:lnSpc>
                <a:spcPct val="90000"/>
              </a:lnSpc>
              <a:spcBef>
                <a:spcPts val="0"/>
              </a:spcBef>
              <a:spcAft>
                <a:spcPts val="0"/>
              </a:spcAft>
              <a:buClr>
                <a:schemeClr val="dk1"/>
              </a:buClr>
              <a:buSzPct val="100000"/>
              <a:buNone/>
            </a:pPr>
            <a:r>
              <a:rPr lang="en-US" sz="2000">
                <a:solidFill>
                  <a:schemeClr val="dk1"/>
                </a:solidFill>
                <a:latin typeface="Courier"/>
                <a:ea typeface="Courier"/>
                <a:cs typeface="Courier"/>
                <a:sym typeface="Courier"/>
              </a:rPr>
              <a:t>Console.Write(X);  // Same as System.out.print(</a:t>
            </a:r>
            <a:r>
              <a:rPr lang="en-US" sz="2000">
                <a:latin typeface="Courier"/>
                <a:ea typeface="Courier"/>
                <a:cs typeface="Courier"/>
                <a:sym typeface="Courier"/>
              </a:rPr>
              <a:t>x) in java</a:t>
            </a:r>
            <a:br>
              <a:rPr lang="en-US" sz="2000">
                <a:solidFill>
                  <a:schemeClr val="dk1"/>
                </a:solidFill>
                <a:latin typeface="Courier"/>
                <a:ea typeface="Courier"/>
                <a:cs typeface="Courier"/>
                <a:sym typeface="Courier"/>
              </a:rPr>
            </a:br>
            <a:r>
              <a:rPr lang="en-US" sz="2000">
                <a:solidFill>
                  <a:schemeClr val="dk1"/>
                </a:solidFill>
                <a:latin typeface="Courier"/>
                <a:ea typeface="Courier"/>
                <a:cs typeface="Courier"/>
                <a:sym typeface="Courier"/>
              </a:rPr>
              <a:t>Console.WriteLine(X);  //</a:t>
            </a:r>
            <a:r>
              <a:rPr lang="en-US" sz="2000">
                <a:latin typeface="Courier"/>
                <a:ea typeface="Courier"/>
                <a:cs typeface="Courier"/>
                <a:sym typeface="Courier"/>
              </a:rPr>
              <a:t> Same as System.out.println(x) in java</a:t>
            </a:r>
            <a:br>
              <a:rPr lang="en-US" sz="2000">
                <a:solidFill>
                  <a:schemeClr val="dk1"/>
                </a:solidFill>
                <a:latin typeface="Courier"/>
                <a:ea typeface="Courier"/>
                <a:cs typeface="Courier"/>
                <a:sym typeface="Courier"/>
              </a:rPr>
            </a:br>
            <a:r>
              <a:rPr lang="en-US" sz="2000">
                <a:solidFill>
                  <a:srgbClr val="0432FF"/>
                </a:solidFill>
                <a:latin typeface="Courier"/>
                <a:ea typeface="Courier"/>
                <a:cs typeface="Courier"/>
                <a:sym typeface="Courier"/>
              </a:rPr>
              <a:t>string</a:t>
            </a:r>
            <a:r>
              <a:rPr lang="en-US" sz="2000">
                <a:solidFill>
                  <a:schemeClr val="dk1"/>
                </a:solidFill>
                <a:latin typeface="Courier"/>
                <a:ea typeface="Courier"/>
                <a:cs typeface="Courier"/>
                <a:sym typeface="Courier"/>
              </a:rPr>
              <a:t> A = Console.ReadLine(); //No more scanner</a:t>
            </a:r>
            <a:r>
              <a:rPr lang="en-US" sz="2000">
                <a:latin typeface="Courier"/>
                <a:ea typeface="Courier"/>
                <a:cs typeface="Courier"/>
                <a:sym typeface="Courier"/>
              </a:rPr>
              <a:t>!, this is easier</a:t>
            </a:r>
            <a:endParaRPr/>
          </a:p>
          <a:p>
            <a:pPr indent="0" lvl="0" marL="0" rtl="0" algn="l">
              <a:lnSpc>
                <a:spcPct val="90000"/>
              </a:lnSpc>
              <a:spcBef>
                <a:spcPts val="750"/>
              </a:spcBef>
              <a:spcAft>
                <a:spcPts val="0"/>
              </a:spcAft>
              <a:buClr>
                <a:schemeClr val="dk1"/>
              </a:buClr>
              <a:buSzPct val="100000"/>
              <a:buNone/>
            </a:pPr>
            <a:r>
              <a:t/>
            </a:r>
            <a:endParaRPr sz="2000">
              <a:solidFill>
                <a:schemeClr val="dk1"/>
              </a:solidFill>
            </a:endParaRPr>
          </a:p>
          <a:p>
            <a:pPr indent="0" lvl="0" marL="0" rtl="0" algn="l">
              <a:lnSpc>
                <a:spcPct val="90000"/>
              </a:lnSpc>
              <a:spcBef>
                <a:spcPts val="750"/>
              </a:spcBef>
              <a:spcAft>
                <a:spcPts val="0"/>
              </a:spcAft>
              <a:buClr>
                <a:schemeClr val="dk1"/>
              </a:buClr>
              <a:buSzPct val="100000"/>
              <a:buNone/>
            </a:pPr>
            <a:r>
              <a:rPr lang="en-US" sz="2000">
                <a:solidFill>
                  <a:schemeClr val="dk1"/>
                </a:solidFill>
              </a:rPr>
              <a:t>ReadLine() returns a string, if you want to get something else from the user (and int for example), you </a:t>
            </a:r>
            <a:r>
              <a:rPr lang="en-US" sz="2000" u="sng">
                <a:solidFill>
                  <a:schemeClr val="dk1"/>
                </a:solidFill>
              </a:rPr>
              <a:t>have to convert it</a:t>
            </a:r>
            <a:r>
              <a:rPr lang="en-US" sz="2000">
                <a:solidFill>
                  <a:schemeClr val="dk1"/>
                </a:solidFill>
              </a:rPr>
              <a:t>.   There is no </a:t>
            </a:r>
            <a:r>
              <a:rPr lang="en-US" sz="2000"/>
              <a:t>equivalent</a:t>
            </a:r>
            <a:r>
              <a:rPr lang="en-US" sz="2000">
                <a:solidFill>
                  <a:schemeClr val="dk1"/>
                </a:solidFill>
              </a:rPr>
              <a:t> to </a:t>
            </a:r>
            <a:r>
              <a:rPr lang="en-US" sz="2000"/>
              <a:t>Scanner.nextInt().</a:t>
            </a:r>
            <a:endParaRPr/>
          </a:p>
          <a:p>
            <a:pPr indent="0" lvl="0" marL="0" rtl="0" algn="l">
              <a:lnSpc>
                <a:spcPct val="90000"/>
              </a:lnSpc>
              <a:spcBef>
                <a:spcPts val="750"/>
              </a:spcBef>
              <a:spcAft>
                <a:spcPts val="0"/>
              </a:spcAft>
              <a:buClr>
                <a:schemeClr val="dk1"/>
              </a:buClr>
              <a:buSzPct val="100000"/>
              <a:buNone/>
            </a:pPr>
            <a:r>
              <a:t/>
            </a:r>
            <a:endParaRPr sz="2000">
              <a:solidFill>
                <a:schemeClr val="dk1"/>
              </a:solidFill>
            </a:endParaRPr>
          </a:p>
          <a:p>
            <a:pPr indent="0" lvl="0" marL="0" rtl="0" algn="l">
              <a:lnSpc>
                <a:spcPct val="90000"/>
              </a:lnSpc>
              <a:spcBef>
                <a:spcPts val="750"/>
              </a:spcBef>
              <a:spcAft>
                <a:spcPts val="0"/>
              </a:spcAft>
              <a:buClr>
                <a:srgbClr val="0432FF"/>
              </a:buClr>
              <a:buSzPct val="100000"/>
              <a:buNone/>
            </a:pPr>
            <a:r>
              <a:rPr lang="en-US" sz="2000">
                <a:solidFill>
                  <a:srgbClr val="0432FF"/>
                </a:solidFill>
                <a:latin typeface="Courier"/>
                <a:ea typeface="Courier"/>
                <a:cs typeface="Courier"/>
                <a:sym typeface="Courier"/>
              </a:rPr>
              <a:t>int</a:t>
            </a:r>
            <a:r>
              <a:rPr lang="en-US" sz="2000">
                <a:solidFill>
                  <a:schemeClr val="dk1"/>
                </a:solidFill>
                <a:latin typeface="Courier"/>
                <a:ea typeface="Courier"/>
                <a:cs typeface="Courier"/>
                <a:sym typeface="Courier"/>
              </a:rPr>
              <a:t> myNum = Int32.Parse(Console.ReadLine());</a:t>
            </a:r>
            <a:endParaRPr/>
          </a:p>
          <a:p>
            <a:pPr indent="-44450" lvl="0" marL="171450" rtl="0" algn="l">
              <a:lnSpc>
                <a:spcPct val="90000"/>
              </a:lnSpc>
              <a:spcBef>
                <a:spcPts val="750"/>
              </a:spcBef>
              <a:spcAft>
                <a:spcPts val="0"/>
              </a:spcAft>
              <a:buClr>
                <a:schemeClr val="dk1"/>
              </a:buClr>
              <a:buSzPct val="100000"/>
              <a:buNone/>
            </a:pPr>
            <a:r>
              <a:t/>
            </a:r>
            <a:endParaRPr sz="2000">
              <a:solidFill>
                <a:schemeClr val="dk1"/>
              </a:solidFill>
            </a:endParaRPr>
          </a:p>
          <a:p>
            <a:pPr indent="0" lvl="0" marL="0" rtl="0" algn="l">
              <a:lnSpc>
                <a:spcPct val="90000"/>
              </a:lnSpc>
              <a:spcBef>
                <a:spcPts val="750"/>
              </a:spcBef>
              <a:spcAft>
                <a:spcPts val="0"/>
              </a:spcAft>
              <a:buClr>
                <a:schemeClr val="dk1"/>
              </a:buClr>
              <a:buSzPct val="100000"/>
              <a:buNone/>
            </a:pPr>
            <a:r>
              <a:rPr lang="en-US" sz="2000">
                <a:solidFill>
                  <a:schemeClr val="dk1"/>
                </a:solidFill>
              </a:rPr>
              <a:t>This takes in input from the user (as a string) and then passes this string to the Parse method of the Int32 class; this Parse method returns an int, so this is a valid assignment since now the left and the right side of the assignment (=) operator are of the same type.</a:t>
            </a:r>
            <a:endParaRPr sz="2000">
              <a:solidFill>
                <a:schemeClr val="dk1"/>
              </a:solidFill>
            </a:endParaRPr>
          </a:p>
          <a:p>
            <a:pPr indent="0" lvl="0" marL="0" rtl="0" algn="l">
              <a:lnSpc>
                <a:spcPct val="90000"/>
              </a:lnSpc>
              <a:spcBef>
                <a:spcPts val="750"/>
              </a:spcBef>
              <a:spcAft>
                <a:spcPts val="0"/>
              </a:spcAft>
              <a:buClr>
                <a:schemeClr val="dk1"/>
              </a:buClr>
              <a:buSzPct val="100000"/>
              <a:buNone/>
            </a:pPr>
            <a:r>
              <a:t/>
            </a:r>
            <a:endParaRPr sz="2000"/>
          </a:p>
          <a:p>
            <a:pPr indent="0" lvl="0" marL="0" rtl="0" algn="l">
              <a:lnSpc>
                <a:spcPct val="90000"/>
              </a:lnSpc>
              <a:spcBef>
                <a:spcPts val="750"/>
              </a:spcBef>
              <a:spcAft>
                <a:spcPts val="0"/>
              </a:spcAft>
              <a:buClr>
                <a:schemeClr val="dk1"/>
              </a:buClr>
              <a:buSzPct val="100000"/>
              <a:buNone/>
            </a:pPr>
            <a:r>
              <a:rPr lang="en-US" sz="2000"/>
              <a:t>You may also like:  </a:t>
            </a:r>
            <a:r>
              <a:rPr lang="en-US" sz="2000">
                <a:latin typeface="Courier New"/>
                <a:ea typeface="Courier New"/>
                <a:cs typeface="Courier New"/>
                <a:sym typeface="Courier New"/>
              </a:rPr>
              <a:t>Double.Parse(), Boolean.Parse(), Char.Parse(), or Convert.ToDouble()...</a:t>
            </a:r>
            <a:endParaRPr sz="2000">
              <a:latin typeface="Courier New"/>
              <a:ea typeface="Courier New"/>
              <a:cs typeface="Courier New"/>
              <a:sym typeface="Courier New"/>
            </a:endParaRPr>
          </a:p>
          <a:p>
            <a:pPr indent="-38100" lvl="0" marL="171450" rtl="0" algn="l">
              <a:lnSpc>
                <a:spcPct val="90000"/>
              </a:lnSpc>
              <a:spcBef>
                <a:spcPts val="750"/>
              </a:spcBef>
              <a:spcAft>
                <a:spcPts val="0"/>
              </a:spcAft>
              <a:buClr>
                <a:schemeClr val="dk1"/>
              </a:buClr>
              <a:buSzPct val="80769"/>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2"/>
          <p:cNvSpPr txBox="1"/>
          <p:nvPr>
            <p:ph type="title"/>
          </p:nvPr>
        </p:nvSpPr>
        <p:spPr>
          <a:xfrm>
            <a:off x="369875" y="381700"/>
            <a:ext cx="8418300" cy="5781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Operators and if </a:t>
            </a:r>
            <a:r>
              <a:rPr lang="en-US"/>
              <a:t>statements</a:t>
            </a:r>
            <a:r>
              <a:rPr lang="en-US"/>
              <a:t> work identically</a:t>
            </a:r>
            <a:endParaRPr/>
          </a:p>
        </p:txBody>
      </p:sp>
      <p:sp>
        <p:nvSpPr>
          <p:cNvPr id="63" name="Google Shape;63;p12"/>
          <p:cNvSpPr txBox="1"/>
          <p:nvPr>
            <p:ph idx="1" type="body"/>
          </p:nvPr>
        </p:nvSpPr>
        <p:spPr>
          <a:xfrm>
            <a:off x="369875" y="940001"/>
            <a:ext cx="8418300" cy="37614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All of these work the same as Java</a:t>
            </a:r>
            <a:endParaRPr/>
          </a:p>
          <a:p>
            <a:pPr indent="-381000" lvl="1" marL="914400" rtl="0" algn="l">
              <a:spcBef>
                <a:spcPts val="0"/>
              </a:spcBef>
              <a:spcAft>
                <a:spcPts val="0"/>
              </a:spcAft>
              <a:buSzPts val="2400"/>
              <a:buChar char="○"/>
            </a:pPr>
            <a:r>
              <a:rPr lang="en-US"/>
              <a:t>+, -, /, *, %</a:t>
            </a:r>
            <a:endParaRPr/>
          </a:p>
          <a:p>
            <a:pPr indent="-381000" lvl="1" marL="914400" rtl="0" algn="l">
              <a:spcBef>
                <a:spcPts val="0"/>
              </a:spcBef>
              <a:spcAft>
                <a:spcPts val="0"/>
              </a:spcAft>
              <a:buSzPts val="2400"/>
              <a:buChar char="○"/>
            </a:pPr>
            <a:r>
              <a:rPr lang="en-US"/>
              <a:t>!, &amp;&amp;, || </a:t>
            </a:r>
            <a:endParaRPr/>
          </a:p>
          <a:p>
            <a:pPr indent="-381000" lvl="1" marL="914400" rtl="0" algn="l">
              <a:spcBef>
                <a:spcPts val="0"/>
              </a:spcBef>
              <a:spcAft>
                <a:spcPts val="0"/>
              </a:spcAft>
              <a:buSzPts val="2400"/>
              <a:buChar char="○"/>
            </a:pPr>
            <a:r>
              <a:rPr lang="en-US"/>
              <a:t>==, !=, &lt;, &lt;=, &gt;, &gt;=</a:t>
            </a:r>
            <a:endParaRPr/>
          </a:p>
          <a:p>
            <a:pPr indent="-381000" lvl="1" marL="914400" rtl="0" algn="l">
              <a:spcBef>
                <a:spcPts val="0"/>
              </a:spcBef>
              <a:spcAft>
                <a:spcPts val="0"/>
              </a:spcAft>
              <a:buSzPts val="2400"/>
              <a:buChar char="○"/>
            </a:pPr>
            <a:r>
              <a:rPr lang="en-US"/>
              <a:t>if, else if, else.</a:t>
            </a:r>
            <a:endParaRPr/>
          </a:p>
          <a:p>
            <a:pPr indent="-381000" lvl="1" marL="914400" rtl="0" algn="l">
              <a:spcBef>
                <a:spcPts val="0"/>
              </a:spcBef>
              <a:spcAft>
                <a:spcPts val="0"/>
              </a:spcAft>
              <a:buSzPts val="2400"/>
              <a:buChar char="○"/>
            </a:pPr>
            <a:r>
              <a:rPr lang="en-US"/>
              <a:t>switch</a:t>
            </a:r>
            <a:endParaRPr/>
          </a:p>
          <a:p>
            <a:pPr indent="-387350" lvl="2" marL="1371600" rtl="0" algn="l">
              <a:spcBef>
                <a:spcPts val="0"/>
              </a:spcBef>
              <a:spcAft>
                <a:spcPts val="0"/>
              </a:spcAft>
              <a:buSzPts val="2500"/>
              <a:buChar char="■"/>
            </a:pPr>
            <a:r>
              <a:rPr lang="en-US"/>
              <a:t>Although if you forget your breaks, it won’t </a:t>
            </a:r>
            <a:r>
              <a:rPr lang="en-US"/>
              <a:t>compile.  Yay!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3"/>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1"/>
              </a:buClr>
              <a:buSzPct val="100000"/>
              <a:buFont typeface="Calibri"/>
              <a:buNone/>
            </a:pPr>
            <a:r>
              <a:rPr lang="en-US"/>
              <a:t>C# string object</a:t>
            </a:r>
            <a:endParaRPr b="1"/>
          </a:p>
        </p:txBody>
      </p:sp>
      <p:sp>
        <p:nvSpPr>
          <p:cNvPr id="69" name="Google Shape;69;p13"/>
          <p:cNvSpPr txBox="1"/>
          <p:nvPr>
            <p:ph idx="1" type="body"/>
          </p:nvPr>
        </p:nvSpPr>
        <p:spPr>
          <a:xfrm>
            <a:off x="369875" y="705000"/>
            <a:ext cx="8418300" cy="39618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spcBef>
                <a:spcPts val="750"/>
              </a:spcBef>
              <a:spcAft>
                <a:spcPts val="0"/>
              </a:spcAft>
              <a:buClr>
                <a:schemeClr val="dk1"/>
              </a:buClr>
              <a:buSzPct val="100000"/>
              <a:buFont typeface="Arial"/>
              <a:buNone/>
            </a:pPr>
            <a:r>
              <a:rPr lang="en-US" sz="2400">
                <a:latin typeface="Courier"/>
                <a:ea typeface="Courier"/>
                <a:cs typeface="Courier"/>
                <a:sym typeface="Courier"/>
              </a:rPr>
              <a:t>string example=”Test,1,2”;</a:t>
            </a:r>
            <a:endParaRPr/>
          </a:p>
          <a:p>
            <a:pPr indent="-192246" lvl="0" marL="171450" rtl="0" algn="l">
              <a:spcBef>
                <a:spcPts val="750"/>
              </a:spcBef>
              <a:spcAft>
                <a:spcPts val="0"/>
              </a:spcAft>
              <a:buSzPct val="88461"/>
              <a:buChar char="•"/>
            </a:pPr>
            <a:r>
              <a:rPr lang="en-US"/>
              <a:t>example.Length → 8 //There are 8 characters</a:t>
            </a:r>
            <a:endParaRPr/>
          </a:p>
          <a:p>
            <a:pPr indent="-171767" lvl="0" marL="171450" rtl="0" algn="l">
              <a:spcBef>
                <a:spcPts val="750"/>
              </a:spcBef>
              <a:spcAft>
                <a:spcPts val="0"/>
              </a:spcAft>
              <a:buSzPct val="100000"/>
              <a:buChar char="•"/>
            </a:pPr>
            <a:r>
              <a:rPr lang="en-US" sz="2600"/>
              <a:t>You can get a single character with example[0] </a:t>
            </a:r>
            <a:endParaRPr sz="2600"/>
          </a:p>
          <a:p>
            <a:pPr indent="-198120" lvl="1" marL="514350" rtl="0" algn="l">
              <a:spcBef>
                <a:spcPts val="750"/>
              </a:spcBef>
              <a:spcAft>
                <a:spcPts val="0"/>
              </a:spcAft>
              <a:buSzPct val="100000"/>
              <a:buChar char="•"/>
            </a:pPr>
            <a:r>
              <a:rPr lang="en-US"/>
              <a:t>C# allows you to treat a string as if it’s an array, this is nice.</a:t>
            </a:r>
            <a:endParaRPr/>
          </a:p>
          <a:p>
            <a:pPr indent="-198120" lvl="1" marL="514350" rtl="0" algn="l">
              <a:spcBef>
                <a:spcPts val="750"/>
              </a:spcBef>
              <a:spcAft>
                <a:spcPts val="0"/>
              </a:spcAft>
              <a:buSzPct val="100000"/>
              <a:buChar char="•"/>
            </a:pPr>
            <a:r>
              <a:rPr lang="en-US"/>
              <a:t>The first character (T) is in position 0, the last (2) is in example.Length-1</a:t>
            </a:r>
            <a:endParaRPr/>
          </a:p>
          <a:p>
            <a:pPr indent="-192246" lvl="0" marL="171450" rtl="0" algn="l">
              <a:spcBef>
                <a:spcPts val="750"/>
              </a:spcBef>
              <a:spcAft>
                <a:spcPts val="0"/>
              </a:spcAft>
              <a:buSzPct val="88461"/>
              <a:buChar char="•"/>
            </a:pPr>
            <a:r>
              <a:rPr lang="en-US"/>
              <a:t>example.ToCharArray() //Produces an array of chars</a:t>
            </a:r>
            <a:endParaRPr/>
          </a:p>
          <a:p>
            <a:pPr indent="-192246" lvl="0" marL="171450" rtl="0" algn="l">
              <a:spcBef>
                <a:spcPts val="750"/>
              </a:spcBef>
              <a:spcAft>
                <a:spcPts val="0"/>
              </a:spcAft>
              <a:buSzPct val="88461"/>
              <a:buChar char="•"/>
            </a:pPr>
            <a:r>
              <a:rPr lang="en-US"/>
              <a:t>example.Substring(2,3) → “st,”</a:t>
            </a:r>
            <a:endParaRPr/>
          </a:p>
          <a:p>
            <a:pPr indent="-198120" lvl="1" marL="514350" rtl="0" algn="l">
              <a:spcBef>
                <a:spcPts val="375"/>
              </a:spcBef>
              <a:spcAft>
                <a:spcPts val="0"/>
              </a:spcAft>
              <a:buSzPct val="100000"/>
              <a:buChar char="•"/>
            </a:pPr>
            <a:r>
              <a:rPr lang="en-US"/>
              <a:t>Note, in C# it’s start position, how many chars.</a:t>
            </a:r>
            <a:endParaRPr/>
          </a:p>
          <a:p>
            <a:pPr indent="-198120" lvl="1" marL="514350" rtl="0" algn="l">
              <a:spcBef>
                <a:spcPts val="375"/>
              </a:spcBef>
              <a:spcAft>
                <a:spcPts val="0"/>
              </a:spcAft>
              <a:buSzPct val="100000"/>
              <a:buChar char="•"/>
            </a:pPr>
            <a:r>
              <a:rPr lang="en-US"/>
              <a:t>In Java it was start position, and end position.</a:t>
            </a:r>
            <a:endParaRPr/>
          </a:p>
          <a:p>
            <a:pPr indent="-192246" lvl="0" marL="171450" rtl="0" algn="l">
              <a:spcBef>
                <a:spcPts val="750"/>
              </a:spcBef>
              <a:spcAft>
                <a:spcPts val="0"/>
              </a:spcAft>
              <a:buSzPct val="88461"/>
              <a:buChar char="•"/>
            </a:pPr>
            <a:r>
              <a:rPr lang="en-US"/>
              <a:t>example.Split(‘,’) //returns an array of strings [“Test”,”1”,”2”]</a:t>
            </a:r>
            <a:endParaRPr/>
          </a:p>
          <a:p>
            <a:pPr indent="0" lvl="0" marL="0" rtl="0" algn="l">
              <a:lnSpc>
                <a:spcPct val="90000"/>
              </a:lnSpc>
              <a:spcBef>
                <a:spcPts val="750"/>
              </a:spcBef>
              <a:spcAft>
                <a:spcPts val="0"/>
              </a:spcAft>
              <a:buClr>
                <a:schemeClr val="dk1"/>
              </a:buClr>
              <a:buSzPct val="107692"/>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4"/>
          <p:cNvSpPr txBox="1"/>
          <p:nvPr>
            <p:ph type="title"/>
          </p:nvPr>
        </p:nvSpPr>
        <p:spPr>
          <a:xfrm>
            <a:off x="369875" y="286275"/>
            <a:ext cx="8418300" cy="43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a:t>C# String Manipulation</a:t>
            </a:r>
            <a:endParaRPr/>
          </a:p>
        </p:txBody>
      </p:sp>
      <p:sp>
        <p:nvSpPr>
          <p:cNvPr id="75" name="Google Shape;75;p14"/>
          <p:cNvSpPr txBox="1"/>
          <p:nvPr>
            <p:ph idx="1" type="body"/>
          </p:nvPr>
        </p:nvSpPr>
        <p:spPr>
          <a:xfrm>
            <a:off x="369875" y="705000"/>
            <a:ext cx="8418300" cy="38679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750"/>
              </a:spcBef>
              <a:spcAft>
                <a:spcPts val="0"/>
              </a:spcAft>
              <a:buClr>
                <a:schemeClr val="dk1"/>
              </a:buClr>
              <a:buSzPts val="2400"/>
              <a:buNone/>
            </a:pPr>
            <a:r>
              <a:rPr lang="en-US" sz="2400">
                <a:latin typeface="Courier"/>
                <a:ea typeface="Courier"/>
                <a:cs typeface="Courier"/>
                <a:sym typeface="Courier"/>
              </a:rPr>
              <a:t>String example=”Test,1,2”;</a:t>
            </a:r>
            <a:endParaRPr/>
          </a:p>
          <a:p>
            <a:pPr indent="-184150" lvl="0" marL="171450" rtl="0" algn="l">
              <a:lnSpc>
                <a:spcPct val="90000"/>
              </a:lnSpc>
              <a:spcBef>
                <a:spcPts val="750"/>
              </a:spcBef>
              <a:spcAft>
                <a:spcPts val="0"/>
              </a:spcAft>
              <a:buClr>
                <a:schemeClr val="dk1"/>
              </a:buClr>
              <a:buSzPts val="2600"/>
              <a:buChar char="•"/>
            </a:pPr>
            <a:r>
              <a:rPr lang="en-US"/>
              <a:t>example.ToUpper()   → “TEST,1,2”</a:t>
            </a:r>
            <a:endParaRPr/>
          </a:p>
          <a:p>
            <a:pPr indent="-203200" lvl="0" marL="171450" rtl="0" algn="l">
              <a:lnSpc>
                <a:spcPct val="90000"/>
              </a:lnSpc>
              <a:spcBef>
                <a:spcPts val="750"/>
              </a:spcBef>
              <a:spcAft>
                <a:spcPts val="0"/>
              </a:spcAft>
              <a:buSzPts val="2300"/>
              <a:buChar char="•"/>
            </a:pPr>
            <a:r>
              <a:rPr lang="en-US"/>
              <a:t>example.ToLower()   → “test,1,2”</a:t>
            </a:r>
            <a:endParaRPr/>
          </a:p>
          <a:p>
            <a:pPr indent="-203200" lvl="0" marL="171450" rtl="0" algn="l">
              <a:lnSpc>
                <a:spcPct val="90000"/>
              </a:lnSpc>
              <a:spcBef>
                <a:spcPts val="750"/>
              </a:spcBef>
              <a:spcAft>
                <a:spcPts val="0"/>
              </a:spcAft>
              <a:buSzPts val="2300"/>
              <a:buChar char="•"/>
            </a:pPr>
            <a:r>
              <a:rPr lang="en-US"/>
              <a:t>example.Trim()  //Removes spaces at front and end</a:t>
            </a:r>
            <a:endParaRPr/>
          </a:p>
          <a:p>
            <a:pPr indent="-203200" lvl="0" marL="171450" rtl="0" algn="l">
              <a:lnSpc>
                <a:spcPct val="90000"/>
              </a:lnSpc>
              <a:spcBef>
                <a:spcPts val="750"/>
              </a:spcBef>
              <a:spcAft>
                <a:spcPts val="0"/>
              </a:spcAft>
              <a:buSzPts val="2300"/>
              <a:buChar char="•"/>
            </a:pPr>
            <a:r>
              <a:rPr lang="en-US"/>
              <a:t>example.Equals(String) → Compare strings</a:t>
            </a:r>
            <a:endParaRPr/>
          </a:p>
          <a:p>
            <a:pPr indent="0" lvl="0" marL="0" rtl="0" algn="l">
              <a:lnSpc>
                <a:spcPct val="90000"/>
              </a:lnSpc>
              <a:spcBef>
                <a:spcPts val="750"/>
              </a:spcBef>
              <a:spcAft>
                <a:spcPts val="0"/>
              </a:spcAft>
              <a:buNone/>
            </a:pPr>
            <a:r>
              <a:t/>
            </a:r>
            <a:endParaRPr/>
          </a:p>
          <a:p>
            <a:pPr indent="0" lvl="0" marL="0" rtl="0" algn="l">
              <a:lnSpc>
                <a:spcPct val="90000"/>
              </a:lnSpc>
              <a:spcBef>
                <a:spcPts val="750"/>
              </a:spcBef>
              <a:spcAft>
                <a:spcPts val="0"/>
              </a:spcAft>
              <a:buNone/>
            </a:pPr>
            <a:r>
              <a:rPr lang="en-US"/>
              <a:t>Notice these are almost always the same as the java method, but the first letter is capitalized in C#.</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