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e566cc22e4_0_21:notes"/>
          <p:cNvSpPr/>
          <p:nvPr>
            <p:ph idx="2" type="sldImg"/>
          </p:nvPr>
        </p:nvSpPr>
        <p:spPr>
          <a:xfrm>
            <a:off x="1571649" y="514804"/>
            <a:ext cx="6000900" cy="25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" name="Google Shape;30;ge566cc22e4_0_21:notes"/>
          <p:cNvSpPr txBox="1"/>
          <p:nvPr>
            <p:ph idx="1" type="body"/>
          </p:nvPr>
        </p:nvSpPr>
        <p:spPr>
          <a:xfrm>
            <a:off x="1218406" y="3257777"/>
            <a:ext cx="6707400" cy="30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ge566cc22e4_0_21:notes"/>
          <p:cNvSpPr txBox="1"/>
          <p:nvPr>
            <p:ph idx="12" type="sldNum"/>
          </p:nvPr>
        </p:nvSpPr>
        <p:spPr>
          <a:xfrm>
            <a:off x="5181204" y="6515554"/>
            <a:ext cx="3962700" cy="342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e503c31f2_0_18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0e503c31f2_0_18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30e503c31f2_0_18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e503c31f2_0_25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0e503c31f2_0_25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30e503c31f2_0_25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579341d0a_0_17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579341d0a_0_17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f579341d0a_0_17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579341d0a_0_0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f579341d0a_0_0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f579341d0a_0_0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30e503c31f2_0_6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30e503c31f2_0_6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g30e503c31f2_0_6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f579341d0a_0_9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f579341d0a_0_9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f579341d0a_0_9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4" name="Google Shape;4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6" name="Google Shape;5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e503c31f2_0_12:notes"/>
          <p:cNvSpPr/>
          <p:nvPr>
            <p:ph idx="2" type="sldImg"/>
          </p:nvPr>
        </p:nvSpPr>
        <p:spPr>
          <a:xfrm>
            <a:off x="3028950" y="857250"/>
            <a:ext cx="3086100" cy="2314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e503c31f2_0_12:notes"/>
          <p:cNvSpPr txBox="1"/>
          <p:nvPr>
            <p:ph idx="1" type="body"/>
          </p:nvPr>
        </p:nvSpPr>
        <p:spPr>
          <a:xfrm>
            <a:off x="914400" y="3300413"/>
            <a:ext cx="7315200" cy="27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30e503c31f2_0_12:notes"/>
          <p:cNvSpPr txBox="1"/>
          <p:nvPr>
            <p:ph idx="12" type="sldNum"/>
          </p:nvPr>
        </p:nvSpPr>
        <p:spPr>
          <a:xfrm>
            <a:off x="5180013" y="6513513"/>
            <a:ext cx="3962400" cy="3444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3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ctrTitle"/>
          </p:nvPr>
        </p:nvSpPr>
        <p:spPr>
          <a:xfrm>
            <a:off x="1951200" y="2218150"/>
            <a:ext cx="52416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"/>
              <a:t>Module 9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" sz="3300"/>
              <a:t>Part 2 </a:t>
            </a:r>
            <a:endParaRPr sz="3300"/>
          </a:p>
        </p:txBody>
      </p:sp>
      <p:sp>
        <p:nvSpPr>
          <p:cNvPr id="34" name="Google Shape;34;p7"/>
          <p:cNvSpPr txBox="1"/>
          <p:nvPr>
            <p:ph idx="1" type="subTitle"/>
          </p:nvPr>
        </p:nvSpPr>
        <p:spPr>
          <a:xfrm>
            <a:off x="1774350" y="3650675"/>
            <a:ext cx="55953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GUI, Event driven programing, and Graphics in C#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GUI Libraries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We’ll be using the Windows Forms app in Visual Studio</a:t>
            </a:r>
            <a:endParaRPr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Open Visual Studio.</a:t>
            </a:r>
            <a:endParaRPr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Choose “New Project”, </a:t>
            </a:r>
            <a:endParaRPr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Click on “Windows Forms Application” </a:t>
            </a:r>
            <a:endParaRPr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Give it a name.</a:t>
            </a:r>
            <a:endParaRPr/>
          </a:p>
          <a:p>
            <a:pPr indent="-3937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/>
              <a:t>Now if you run the project, you should see your hello world window.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Building a login form</a:t>
            </a:r>
            <a:endParaRPr/>
          </a:p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You’ll begin by dragging a panel from the toolbox on the left onto Form1 </a:t>
            </a:r>
            <a:endParaRPr sz="2200"/>
          </a:p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Next drag 2 Labels, 2 TextBoxes, and a Button</a:t>
            </a:r>
            <a:endParaRPr sz="2200"/>
          </a:p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Click on the first Label, on the right choose “Properties” and change its “Text” to “Username: “</a:t>
            </a:r>
            <a:endParaRPr sz="2200"/>
          </a:p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Click on the second Label, and change its Text to “Password: “</a:t>
            </a:r>
            <a:endParaRPr sz="2200"/>
          </a:p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Click on the first TextBox, change its Design-name to “username”</a:t>
            </a:r>
            <a:endParaRPr sz="2200"/>
          </a:p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Click on the second TextBox, and change its PasswordChar to *, and its Design-name to password</a:t>
            </a:r>
            <a:endParaRPr sz="2200"/>
          </a:p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Click on Submit and change it’s Text to “Submit”</a:t>
            </a:r>
            <a:endParaRPr sz="2200"/>
          </a:p>
          <a:p>
            <a:pPr indent="-146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" sz="2200"/>
              <a:t>Finally drag a 3rd Label below the submit button.  Change it’s text to an empty string, and it’s name to response</a:t>
            </a:r>
            <a:endParaRPr sz="2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Adding the event handler</a:t>
            </a:r>
            <a:endParaRPr/>
          </a:p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Click on Form1.cs at the top of your window.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You’ll see it’ll have automatically created button1_Click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/>
              <a:t>Add the following code: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" sz="259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string result = username.Text + " attempted to login";</a:t>
            </a:r>
            <a:endParaRPr sz="259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lang="en" sz="259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response.Text = result;</a:t>
            </a:r>
            <a:endParaRPr sz="259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16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Adding a second form</a:t>
            </a:r>
            <a:endParaRPr/>
          </a:p>
        </p:txBody>
      </p:sp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In the “Search Solution Explorer” window right </a:t>
            </a:r>
            <a:r>
              <a:rPr lang="en"/>
              <a:t>click</a:t>
            </a:r>
            <a:r>
              <a:rPr lang="en"/>
              <a:t> on the name of your project and choose “Add” - “Form (Windows Form)”.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Design the second form.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In your event handler for the submit button you can switch to the second form with: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"/>
              <a:t>Form2 f2 = new Form2();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"/>
              <a:t>f2.Show();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"/>
              <a:t>this.Hide();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Instead of opening a new window</a:t>
            </a:r>
            <a:endParaRPr/>
          </a:p>
        </p:txBody>
      </p:sp>
      <p:sp>
        <p:nvSpPr>
          <p:cNvPr id="119" name="Google Shape;119;p2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You can replace a part of the previous window, for example the Panel you added.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Form2 f2 = new Form2() { TopLevel = false, TopMost = true };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panel1.Controls.Add(f2);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"/>
              <a:t>f2.Show();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"/>
              <a:t>You’d now have to hide the other things which are in the panel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More likely you’d create a new panel with the new content, and switch them on the same form.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Doing some basic drawing</a:t>
            </a:r>
            <a:endParaRPr/>
          </a:p>
        </p:txBody>
      </p:sp>
      <p:sp>
        <p:nvSpPr>
          <p:cNvPr id="125" name="Google Shape;125;p2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In a new project y</a:t>
            </a:r>
            <a:r>
              <a:rPr lang="en" sz="2400"/>
              <a:t>ou’ll override the OnPaint Method.  At the end of the override you’ll call your parents OnPaint() method passing it a PaintEventArgs argument.  This triggers the paint event.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Create a Graphics object 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Create a pen to draw the line.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Create a solidbrush to make the filled in circle.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Using the graphics object call DrawLine passing the pen and starting x,y, ending x,y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Using the graphics object call FillEllipse passing the solidbrush, and 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"/>
              <a:t>Draw some basic shapes C#</a:t>
            </a:r>
            <a:endParaRPr/>
          </a:p>
        </p:txBody>
      </p:sp>
      <p:sp>
        <p:nvSpPr>
          <p:cNvPr id="131" name="Google Shape;131;p2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None/>
            </a:pPr>
            <a:r>
              <a:rPr lang="en" sz="2400"/>
              <a:t>protected override void OnPaint(PaintEventArgs e)</a:t>
            </a:r>
            <a:br>
              <a:rPr lang="en" sz="2400"/>
            </a:br>
            <a:r>
              <a:rPr lang="en" sz="2400"/>
              <a:t>{</a:t>
            </a:r>
            <a:br>
              <a:rPr lang="en" sz="2400"/>
            </a:br>
            <a:r>
              <a:rPr lang="en" sz="2400"/>
              <a:t>    Graphics g = e.Graphics;</a:t>
            </a:r>
            <a:br>
              <a:rPr lang="en" sz="2400"/>
            </a:br>
            <a:r>
              <a:rPr lang="en" sz="2400"/>
              <a:t>    Pen pen = new Pen(Brushes.Black);</a:t>
            </a:r>
            <a:br>
              <a:rPr lang="en" sz="2400"/>
            </a:br>
            <a:r>
              <a:rPr lang="en" sz="2400"/>
              <a:t>    SolidBrush fillbrush = new SolidBrush(Color.Black);</a:t>
            </a:r>
            <a:br>
              <a:rPr lang="en" sz="2400"/>
            </a:br>
            <a:r>
              <a:rPr lang="en" sz="2400"/>
              <a:t>    g.DrawLine(pen, 40, 10, 10, 40);</a:t>
            </a:r>
            <a:br>
              <a:rPr lang="en" sz="2400"/>
            </a:br>
            <a:r>
              <a:rPr lang="en" sz="2400"/>
              <a:t>    g.FillEllipse(fillbrush, 10, 60, 30, 30);</a:t>
            </a:r>
            <a:br>
              <a:rPr lang="en" sz="2400"/>
            </a:br>
            <a:r>
              <a:rPr lang="en" sz="2400"/>
              <a:t>    base.OnPaint(e);</a:t>
            </a:r>
            <a:br>
              <a:rPr lang="en" sz="2400"/>
            </a:br>
            <a:r>
              <a:rPr lang="en" sz="2400"/>
              <a:t> }</a:t>
            </a:r>
            <a:endParaRPr sz="2400"/>
          </a:p>
        </p:txBody>
      </p:sp>
      <p:pic>
        <p:nvPicPr>
          <p:cNvPr id="132" name="Google Shape;13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12000" y="3920450"/>
            <a:ext cx="2170700" cy="202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"/>
              <a:t>What else can we do?</a:t>
            </a:r>
            <a:endParaRPr/>
          </a:p>
        </p:txBody>
      </p:sp>
      <p:sp>
        <p:nvSpPr>
          <p:cNvPr id="138" name="Google Shape;138;p2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" sz="1800">
                <a:solidFill>
                  <a:srgbClr val="000000"/>
                </a:solidFill>
              </a:rPr>
              <a:t>Java</a:t>
            </a:r>
            <a:endParaRPr sz="18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fillPolygon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fillRect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fillRoundRect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fillArc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fillText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strokeLine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strokeRect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strokeRoundRect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strokeOval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strokeArc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strokePolygon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strokePolyline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strokeText</a:t>
            </a:r>
            <a:endParaRPr sz="18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-"/>
            </a:pPr>
            <a:r>
              <a:rPr lang="en" sz="1800">
                <a:solidFill>
                  <a:schemeClr val="dk1"/>
                </a:solidFill>
              </a:rPr>
              <a:t>drawImage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2800"/>
          </a:p>
        </p:txBody>
      </p:sp>
      <p:sp>
        <p:nvSpPr>
          <p:cNvPr id="139" name="Google Shape;139;p23"/>
          <p:cNvSpPr txBox="1"/>
          <p:nvPr/>
        </p:nvSpPr>
        <p:spPr>
          <a:xfrm>
            <a:off x="4419600" y="1295400"/>
            <a:ext cx="4304400" cy="39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C#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FillPolygon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FillRectangle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FillClosedCurve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FillPie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FillPath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DrawArc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DrawClosedCurve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DrawCurve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DrawEllipse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DrawImage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DrawPath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DrawPie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DrawPolygon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DrawRectangle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DrawString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ScaleTransform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Building an interactive app</a:t>
            </a:r>
            <a:endParaRPr/>
          </a:p>
        </p:txBody>
      </p:sp>
      <p:sp>
        <p:nvSpPr>
          <p:cNvPr id="146" name="Google Shape;146;p2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"/>
              <a:t>Next we are going to build a trivial interactive app. 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"/>
              <a:t>This will be a basic tic tac toe game.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We need to draw 4 lines that intersect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We’ll do that with the basic draw lines commands in each language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Then we’ll setup an event handler for when the user clicks the mouse in the window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Wherever the user clicks we’ll place an X or an O.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We’ll keep track of which one we just placed, and then switch to the next for the next click.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/>
              <a:t>We aren’t going to worry about lining up the X and O or figuring out who won etc.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C# draw the lines</a:t>
            </a:r>
            <a:endParaRPr/>
          </a:p>
        </p:txBody>
      </p:sp>
      <p:sp>
        <p:nvSpPr>
          <p:cNvPr id="153" name="Google Shape;153;p2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In Form1.Design.cs add these lines:</a:t>
            </a:r>
            <a:endParaRPr b="1"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string turn = "X";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protected override void OnPaint(PaintEventArgs e)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base.OnPaint(e);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Graphics g = e.Graphics;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Pen myPen = new Pen(Brushes.Black);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SolidBrush myBrush = new SolidBrush(Color.Black);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g.DrawLine(myPen, 10, 100, 290, 100);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g.DrawLine(myPen, 10, 200, 290, 200);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g.DrawLine(myPen, 100, 10, 100, 290);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  g.DrawLine(myPen, 200, 10, 200, 290);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" sz="1300">
                <a:latin typeface="Courier New"/>
                <a:ea typeface="Courier New"/>
                <a:cs typeface="Courier New"/>
                <a:sym typeface="Courier New"/>
              </a:rPr>
              <a:t>In InitializeComponent() add:</a:t>
            </a:r>
            <a:endParaRPr b="1" sz="13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this.MouseDown += new System.Windows.Forms.MouseEventHandler(this.Form1_MouseDown);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GUIs</a:t>
            </a:r>
            <a:endParaRPr/>
          </a:p>
        </p:txBody>
      </p:sp>
      <p:sp>
        <p:nvSpPr>
          <p:cNvPr id="41" name="Google Shape;41;p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Finally this semester we are going to look at building GUIs in C#.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Why are we doing it in C# not Java?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C# provides a much better interface for building GUIs than Java.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If you are interested in GUIs in Java, check out JavaFX in IntelliJ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Again this is a huge topic which we are </a:t>
            </a:r>
            <a:r>
              <a:rPr lang="en"/>
              <a:t>only going to scratch the surface of.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 event handler</a:t>
            </a:r>
            <a:endParaRPr/>
          </a:p>
        </p:txBody>
      </p:sp>
      <p:sp>
        <p:nvSpPr>
          <p:cNvPr id="160" name="Google Shape;160;p2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1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"/>
              <a:t>Into Form1.cs add (get to it by double clicking on the form):</a:t>
            </a:r>
            <a:endParaRPr b="1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private void Form1_MouseDown(object sender, MouseEventArgs e)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using (Graphics graphics = CreateGraphics())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graphics.DrawString(turn, DefaultFont, new SolidBrush(Color.Blue), e.X, e.Y);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if (turn == "X")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    turn = "O";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else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    turn = "X";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    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    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"/>
              <a:t>        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Frontend vs backend coding</a:t>
            </a:r>
            <a:endParaRPr/>
          </a:p>
        </p:txBody>
      </p:sp>
      <p:sp>
        <p:nvSpPr>
          <p:cNvPr id="166" name="Google Shape;166;p2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400"/>
              <a:t>Most applications we’ve written so far have been simple programs that do a single task.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400"/>
              <a:t>Larger applications are often divided and coded in two separate sections </a:t>
            </a:r>
            <a:endParaRPr sz="2400"/>
          </a:p>
          <a:p>
            <a:pPr indent="-3302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"/>
              <a:t>Backend </a:t>
            </a:r>
            <a:endParaRPr/>
          </a:p>
          <a:p>
            <a:pPr indent="-33020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" sz="1800"/>
              <a:t>Typically interacts with data sources (e.g. databases, files, internet APIs), implements all the logic.</a:t>
            </a:r>
            <a:endParaRPr sz="1800"/>
          </a:p>
          <a:p>
            <a:pPr indent="-3302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"/>
              <a:t>Frontend</a:t>
            </a:r>
            <a:endParaRPr/>
          </a:p>
          <a:p>
            <a:pPr indent="-33020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" sz="1800"/>
              <a:t>Sometimes a web application, or mobile app, or desktop application or all three.</a:t>
            </a:r>
            <a:endParaRPr sz="1800"/>
          </a:p>
          <a:p>
            <a:pPr indent="-3302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"/>
              <a:t>Middleware</a:t>
            </a:r>
            <a:endParaRPr/>
          </a:p>
          <a:p>
            <a:pPr indent="-33020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</a:pPr>
            <a:r>
              <a:rPr lang="en" sz="1800"/>
              <a:t>Often the interface between the backend, and the various front ends may be a set of APIs which allow new front ends to be developed in different formats.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Event driven programming</a:t>
            </a:r>
            <a:endParaRPr/>
          </a:p>
        </p:txBody>
      </p:sp>
      <p:sp>
        <p:nvSpPr>
          <p:cNvPr id="47" name="Google Shape;47;p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" sz="2400"/>
              <a:t>Most things you have written so far in Java or C# were executed in a linear fashion.  It starts at the top of main, and works its way through the code.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Event driven is different.  You’ll write lots of event handlers they don’t get executed until a user causes them by pressing a button, typing text, or clicking somewhere on the screen.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Then you’ll design a GUI, and connect each GUI element to the appropriate event handlers.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Why use GUIs? </a:t>
            </a:r>
            <a:endParaRPr/>
          </a:p>
        </p:txBody>
      </p:sp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905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" sz="2700"/>
              <a:t>If well designed, should be natural for people to understand how to use it without extensive training.</a:t>
            </a:r>
            <a:endParaRPr sz="2700"/>
          </a:p>
          <a:p>
            <a:pPr indent="-1905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" sz="2300"/>
              <a:t>This includes logically arranging the data, only showing what’s necessary at any given time to not overwhelm, hiding rarely used elements in advanced screens, or sub menus.</a:t>
            </a:r>
            <a:endParaRPr sz="2300"/>
          </a:p>
          <a:p>
            <a:pPr indent="-1905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" sz="2700"/>
              <a:t>UI design is a whole discipline.</a:t>
            </a:r>
            <a:endParaRPr sz="2700"/>
          </a:p>
          <a:p>
            <a:pPr indent="-1905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" sz="2300"/>
              <a:t>There are trends which come and go as people learn what works better.</a:t>
            </a:r>
            <a:endParaRPr sz="2300"/>
          </a:p>
          <a:p>
            <a:pPr indent="-1905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" sz="2300"/>
              <a:t>Currently clean minimal designs are favored over complex busy designs.</a:t>
            </a:r>
            <a:endParaRPr sz="2300"/>
          </a:p>
          <a:p>
            <a:pPr indent="-1905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" sz="2300"/>
              <a:t>Larger easy to read fonts are favored over pages of text.</a:t>
            </a:r>
            <a:endParaRPr sz="2300"/>
          </a:p>
          <a:p>
            <a:pPr indent="-19050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" sz="2300"/>
              <a:t>More animations and storytelling are favored.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"/>
              <a:t>Common Parts of a GUI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369875" y="1253325"/>
            <a:ext cx="5490900" cy="50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2100"/>
              <a:t>The GUI will run in a window.</a:t>
            </a:r>
            <a:endParaRPr sz="2100"/>
          </a:p>
          <a:p>
            <a:pPr indent="-2857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1900"/>
              <a:t>The window has a background color, size etc</a:t>
            </a:r>
            <a:endParaRPr sz="1900"/>
          </a:p>
          <a:p>
            <a:pPr indent="-3111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2100"/>
              <a:t>The information in the window is typically laid out in a logical fashion.  </a:t>
            </a:r>
            <a:endParaRPr sz="2100"/>
          </a:p>
          <a:p>
            <a:pPr indent="-2857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1900"/>
              <a:t>Commonly windows are laid out as a grid or table, a tree or as cards.  Sometimes all are used.</a:t>
            </a:r>
            <a:endParaRPr sz="1900"/>
          </a:p>
          <a:p>
            <a:pPr indent="-3111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2100"/>
              <a:t>Users interact with the GUI through:</a:t>
            </a:r>
            <a:endParaRPr sz="2100"/>
          </a:p>
          <a:p>
            <a:pPr indent="-28575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" sz="1900"/>
              <a:t>Menus, Buttons, selection lists, radio buttons (select only one), checkboxes (select many), date pickers, file choosers, labels (text strings), knobs, sliders, links, progress bars, etc.</a:t>
            </a:r>
            <a:endParaRPr sz="1900"/>
          </a:p>
          <a:p>
            <a:pPr indent="-31115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2100"/>
              <a:t>If the GUI is graphical, you’ll be drawing items on a canvas and possibly moving them.</a:t>
            </a:r>
            <a:endParaRPr sz="2100"/>
          </a:p>
        </p:txBody>
      </p:sp>
      <p:pic>
        <p:nvPicPr>
          <p:cNvPr id="60" name="Google Shape;6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60800" y="1215301"/>
            <a:ext cx="2815500" cy="3818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"/>
              <a:t>Positioning items in a GUI (Layout)</a:t>
            </a:r>
            <a:endParaRPr/>
          </a:p>
        </p:txBody>
      </p:sp>
      <p:pic>
        <p:nvPicPr>
          <p:cNvPr id="66" name="Google Shape;66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64800" y="1890825"/>
            <a:ext cx="5857675" cy="354525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2"/>
          <p:cNvSpPr txBox="1"/>
          <p:nvPr/>
        </p:nvSpPr>
        <p:spPr>
          <a:xfrm>
            <a:off x="72950" y="1890825"/>
            <a:ext cx="3051250" cy="38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b="0" i="0" lang="en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Items are positioned with an XY coordinate.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b="0" i="0" lang="en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(0,0) is the top left corner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b="0" i="0" lang="en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Thus a line drawn from 75,60 to 350,250 would be a diagonal line </a:t>
            </a:r>
            <a:endParaRPr b="0" i="0" sz="2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Absolute vs Relative positioning</a:t>
            </a:r>
            <a:endParaRPr/>
          </a:p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While</a:t>
            </a:r>
            <a:r>
              <a:rPr lang="en"/>
              <a:t> you could lay out an interface by positioning every item at specific locations, that layout won’t scale well on different size screens.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Think about your phone, you can look at it in portrait mode, or in landscape mode.   The dimensions of the screen are very different in those 2 configurations.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Thus if you </a:t>
            </a:r>
            <a:r>
              <a:rPr lang="en"/>
              <a:t>absolutely</a:t>
            </a:r>
            <a:r>
              <a:rPr lang="en"/>
              <a:t> placed everything, some things would be off screen.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/>
              <a:t>Instead we’ll typically use relative positioning.  That way things can “reflow” when the screen size changes.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Review of Hexadecimal</a:t>
            </a:r>
            <a:endParaRPr/>
          </a:p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2800"/>
              <a:t>Colors will be specified as 3 hexadecimal values, so let’s review Hexadecimal.</a:t>
            </a:r>
            <a:endParaRPr sz="2800"/>
          </a:p>
          <a:p>
            <a:pPr indent="-3238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Hex is a number system based on 16 digits 0-9, A, B, C, D, E and F.</a:t>
            </a:r>
            <a:endParaRPr sz="2000"/>
          </a:p>
          <a:p>
            <a:pPr indent="-3238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Any decimal number 9 or below is the same in Hex.  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10 = A, 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11= B ...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15 = F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16 = 10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17 = 11 ...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26 = 1A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31 = 1F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32 = 20 ...</a:t>
            </a:r>
            <a:endParaRPr sz="2000"/>
          </a:p>
          <a:p>
            <a:pPr indent="-323850" lvl="2" marL="8572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2000"/>
              <a:t>Decimal 255 = FF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/>
              <a:t>Colors</a:t>
            </a:r>
            <a:endParaRPr/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Any color can be represented by 3 (hex) </a:t>
            </a:r>
            <a:br>
              <a:rPr lang="en" sz="2400"/>
            </a:br>
            <a:r>
              <a:rPr lang="en" sz="2400"/>
              <a:t>values of Red, Green and Blue.</a:t>
            </a:r>
            <a:endParaRPr sz="2400"/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000"/>
              <a:t>Red = FF 00 00</a:t>
            </a:r>
            <a:endParaRPr sz="2000"/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000"/>
              <a:t>Green = 00 FF 00</a:t>
            </a:r>
            <a:endParaRPr sz="2000"/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000"/>
              <a:t>Blue = 00 00 FF</a:t>
            </a:r>
            <a:endParaRPr sz="2000"/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000"/>
              <a:t>Yellow = FF FF 00</a:t>
            </a:r>
            <a:endParaRPr sz="2000"/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000"/>
              <a:t>Purple = FF 00 FF</a:t>
            </a:r>
            <a:endParaRPr sz="2000"/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000"/>
              <a:t>White = FF FF FF</a:t>
            </a:r>
            <a:endParaRPr sz="2000"/>
          </a:p>
          <a:p>
            <a:pPr indent="-1714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" sz="2000"/>
              <a:t>Black = 00 00 00</a:t>
            </a:r>
            <a:endParaRPr sz="20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" sz="2400"/>
              <a:t>Every shade and color can be achieved </a:t>
            </a:r>
            <a:br>
              <a:rPr lang="en" sz="2400"/>
            </a:br>
            <a:r>
              <a:rPr lang="en" sz="2400"/>
              <a:t>by altering the 3 values.</a:t>
            </a:r>
            <a:endParaRPr sz="2400"/>
          </a:p>
        </p:txBody>
      </p:sp>
      <p:pic>
        <p:nvPicPr>
          <p:cNvPr id="87" name="Google Shape;87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78051" y="525030"/>
            <a:ext cx="2462025" cy="4932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