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E0840-C5F8-2056-0533-E4B35301E813}" v="2" dt="2023-08-24T14:34:11.570"/>
    <p1510:client id="{47BA08A3-B667-B719-1315-7F3F6A7C0103}" v="31" dt="2023-08-24T14:39:45.201"/>
    <p1510:client id="{DA3CE5E1-69EC-CEF1-4CBC-07A0C7B1E27A}" v="57" dt="2023-08-24T14:23:28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yourself and welcome the students</a:t>
            </a: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15faea1a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15faea1a4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e15faea1a4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15faea1a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15faea1a4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e15faea1a4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15faea1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15faea1a4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e15faea1a4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15faea1a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15faea1a4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e15faea1a4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Faculty approved the B prerequisites</a:t>
            </a:r>
            <a:endParaRPr/>
          </a:p>
        </p:txBody>
      </p:sp>
      <p:sp>
        <p:nvSpPr>
          <p:cNvPr id="122" name="Google Shape;12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15faea1a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15faea1a4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e15faea1a4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15faea1a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15faea1a4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e15faea1a4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4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8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3"/>
            <a:ext cx="581183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4988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64988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64988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2989253" y="4066163"/>
            <a:ext cx="36362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glad you’re here!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152375" y="1983398"/>
            <a:ext cx="73101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Welcome to the </a:t>
            </a:r>
            <a:r>
              <a:rPr lang="en-US" sz="3240">
                <a:latin typeface="Calibri"/>
                <a:ea typeface="Calibri"/>
                <a:cs typeface="Calibri"/>
                <a:sym typeface="Calibri"/>
              </a:rPr>
              <a:t>First-Year</a:t>
            </a:r>
            <a:r>
              <a:rPr lang="en-US" sz="3240"/>
              <a:t> Experience!</a:t>
            </a:r>
            <a:br>
              <a:rPr lang="en-US" sz="3240"/>
            </a:br>
            <a:endParaRPr sz="3240"/>
          </a:p>
        </p:txBody>
      </p:sp>
      <p:sp>
        <p:nvSpPr>
          <p:cNvPr id="92" name="Google Shape;92;p14"/>
          <p:cNvSpPr txBox="1"/>
          <p:nvPr/>
        </p:nvSpPr>
        <p:spPr>
          <a:xfrm>
            <a:off x="3195450" y="3090450"/>
            <a:ext cx="2753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This is CSE1322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The Technology We Use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628649" y="1479479"/>
            <a:ext cx="8042739" cy="480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Integrated Development Environments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Repl.it</a:t>
            </a:r>
            <a:endParaRPr sz="2400"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Web-based and doesn’t require installation</a:t>
            </a:r>
            <a:endParaRPr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Good for quick coding</a:t>
            </a:r>
            <a:endParaRPr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May be used for lab final, so you </a:t>
            </a:r>
            <a:r>
              <a:rPr lang="en-US" sz="1800" u="sng" dirty="0"/>
              <a:t>must be familiar with it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C#</a:t>
            </a:r>
            <a:endParaRPr dirty="0"/>
          </a:p>
          <a:p>
            <a:pPr marL="857250" lvl="2" indent="-171450">
              <a:buSzPts val="2100"/>
            </a:pPr>
            <a:r>
              <a:rPr lang="en-US" sz="2100" dirty="0"/>
              <a:t>Visual Studio Community Edition for Windows</a:t>
            </a:r>
            <a:endParaRPr dirty="0"/>
          </a:p>
          <a:p>
            <a:pPr marL="514350" lvl="1" indent="-190500">
              <a:buSzPts val="2100"/>
            </a:pPr>
            <a:r>
              <a:rPr lang="en-US" sz="2400" dirty="0"/>
              <a:t>Java</a:t>
            </a:r>
            <a:endParaRPr lang="en-US" dirty="0"/>
          </a:p>
          <a:p>
            <a:pPr marL="514350" lvl="1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 dirty="0"/>
              <a:t>IntelliJ Community Edition</a:t>
            </a:r>
            <a:endParaRPr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CSE 1322L students must also install UML and JavaFX plugins</a:t>
            </a:r>
            <a:endParaRPr dirty="0"/>
          </a:p>
          <a:p>
            <a:pPr marL="514350" lvl="1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Rules and Policies of the course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class policies are on the Syllabus and FYE sites.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Students are responsible for reading and understanding the policies and asking questions where appropriate.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Here are some of the important policies...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Grades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628650" y="1391450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You will have 10 quizzes during the semester.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Your best 9 will be averaged and combined will be worth 25%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i.e. we drop your lowest quiz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You will have 3 tests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Test 1 will be worth 25%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Test 2 will be worth 25%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Test 3 (a.k.a. the final) will be worth 25%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If you get a 0 on Test 1 or Test 2 for any reason other than cheating, Test 3 will replace the 0s.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If you have a non-zero score for all 3 tests, and Test 3 is greater than Test 1 or Test 2; Test 3 will replace the lowest of Test 1 or 2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The replacement policy is to encourage you to understand the material at the end of the semester, and to fix any “oops” that happen along the way.  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Do not assume you’ll do great on the final and blow off Test 1 and Test 2.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Late Work / Makeup / Extra Credit</a:t>
            </a: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No late work is accepted.  Period.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We drop the lowest quiz, so you can miss one if you have an emergency/sickness/oops moment.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Your final exam replaces Test 1 and/or Test 2 if you have an emergency/sickness/oops moment during either/both of them.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As such, no late or makeup Labs, Assignments, Quizzes, Tests will be offered.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You can earn up to a 5% bonus on your final exam by attending tutoring sessions.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No individual extra credit is offered.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Exam/Assignment Policies</a:t>
            </a:r>
            <a:endParaRPr/>
          </a:p>
        </p:txBody>
      </p:sp>
      <p:sp>
        <p:nvSpPr>
          <p:cNvPr id="178" name="Google Shape;178;p27"/>
          <p:cNvSpPr txBox="1"/>
          <p:nvPr/>
        </p:nvSpPr>
        <p:spPr>
          <a:xfrm>
            <a:off x="532850" y="1430800"/>
            <a:ext cx="80322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Exams are taken in D2L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You must have a photo ID with you when you take the test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If you are taking the test online you must: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Make your full face visible to the camera (ie. brightly lit room, no sunglasses, hoodies etc.)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Ensure you have a quiet place where will not be disturbed (ie. No cats/dog/parents/roommates can bother you).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You cannot talk to or listen to anyone or anything while taking the exam (ie. no headphones, earbuds, cellphones, other chats/calls)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Ensure you have adequate Wifi and Battery/Power to take the test.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If you exit the test for any reason you get a 0.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All work must be your own, or you will face a hearing with SCAI and possibly fail the class.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You must code in Java or C# ONLY.  No pseudocode is allowed on tests.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If you believe an error was made in grading, you have 3 days to request a regrade in Gradescope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Academic Integrity / Cheating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strive to make the class fair for all students, as such, we take cheating seriously.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work you turn in, must be your own.  Period.  Anything else is considered cheating. 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Anyone who is suspected of cheating will be turned over to SCAI for a hearing. 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Every semester we end up failing numerous students for cheating.  Don’t risk it.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Typically this will result in the student failing the assignment and or the class.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yourself, what will you gain by cheating?  Perhaps you pass this class, but you’ll fail later classes, and even if you don’t you won’t be able to pass a tech interview and get a job, so what’s the point?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Lab Sections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628650" y="1602776"/>
            <a:ext cx="7886700" cy="4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Remember that J sections are Java, # sections are C#.  You must code all labs/assignments/tests in the language of the section you registered for.</a:t>
            </a:r>
            <a:r>
              <a:rPr lang="en-US" sz="2500"/>
              <a:t> </a:t>
            </a:r>
            <a:endParaRPr sz="25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/>
              <a:t>Your lab section is independent from lecture:</a:t>
            </a:r>
            <a:endParaRPr sz="2500"/>
          </a:p>
          <a:p>
            <a:pPr marL="51435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It’s possible to pass one without passing the other.</a:t>
            </a:r>
            <a:endParaRPr sz="2500"/>
          </a:p>
          <a:p>
            <a:pPr marL="51435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 GTA will run your lab each week.  They are responsible for all grading</a:t>
            </a:r>
            <a:endParaRPr sz="2500"/>
          </a:p>
          <a:p>
            <a:pPr marL="17145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Your lab section grade is as follows:</a:t>
            </a:r>
            <a:endParaRPr sz="2500"/>
          </a:p>
          <a:p>
            <a:pPr marL="51435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Labs - 10%  *Lowest dropped</a:t>
            </a:r>
            <a:endParaRPr sz="2500"/>
          </a:p>
          <a:p>
            <a:pPr marL="51435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Assignments - 40% *Lowest dropped</a:t>
            </a:r>
            <a:endParaRPr sz="2500"/>
          </a:p>
          <a:p>
            <a:pPr marL="51435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Midterm exam - 20% *Can be replaced by final</a:t>
            </a:r>
            <a:endParaRPr sz="2500"/>
          </a:p>
          <a:p>
            <a:pPr marL="51435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Final exam - 30%</a:t>
            </a:r>
            <a:endParaRPr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515634" y="33430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Withdrawal Day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515634" y="1659866"/>
            <a:ext cx="8330415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In case of emergency, it is YOUR decision whether or not to withdraw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We can only give you advice</a:t>
            </a:r>
            <a:endParaRPr dirty="0"/>
          </a:p>
          <a:p>
            <a:pPr marL="51435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Withdrawing on/before Withdrawal Day == ‘W’</a:t>
            </a:r>
            <a:endParaRPr dirty="0"/>
          </a:p>
          <a:p>
            <a:pPr marL="171450" indent="-177800">
              <a:buSzPts val="2800"/>
            </a:pPr>
            <a:r>
              <a:rPr lang="en-US" sz="2800" dirty="0"/>
              <a:t>No withdrawals after Withdrawal Day</a:t>
            </a:r>
            <a:endParaRPr lang="en-US" dirty="0"/>
          </a:p>
          <a:p>
            <a:pPr marL="171450" indent="-177800">
              <a:buSzPts val="2800"/>
            </a:pPr>
            <a:r>
              <a:rPr lang="en-US" sz="2800" dirty="0"/>
              <a:t>See the registrar’s site for drop date information: https://registrar.kennesaw.edu/academic-calendars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Advice</a:t>
            </a:r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628650" y="139411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Don’t just sit in lecture, </a:t>
            </a:r>
            <a:r>
              <a:rPr lang="en-US" sz="2800" u="sng"/>
              <a:t>practice</a:t>
            </a:r>
            <a:r>
              <a:rPr lang="en-US" sz="2800"/>
              <a:t>!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This isn’t high school, so take charge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/>
              <a:t>Practice</a:t>
            </a:r>
            <a:r>
              <a:rPr lang="en-US" sz="2800"/>
              <a:t> some more.</a:t>
            </a:r>
            <a:endParaRPr sz="28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Take advantage of resources</a:t>
            </a:r>
            <a:endParaRPr sz="28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Follow assignment directions then TURN THEM IN</a:t>
            </a:r>
            <a:endParaRPr sz="28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If you don’t understand something: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Don’t go to bed before reaching out for help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Start assignments early</a:t>
            </a:r>
            <a:endParaRPr sz="28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READ the textbook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/>
              <a:t>Practice</a:t>
            </a:r>
            <a:r>
              <a:rPr lang="en-US" sz="2800"/>
              <a:t> some more.</a:t>
            </a:r>
            <a:endParaRPr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Finally…</a:t>
            </a:r>
            <a:endParaRPr sz="4000"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628650" y="1613042"/>
            <a:ext cx="7886700" cy="411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We care: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It’s not easy, but we want you to be successful!</a:t>
            </a:r>
            <a:endParaRPr sz="240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We want you to be employed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Please (please!) reach out early if you’re having problems</a:t>
            </a:r>
            <a:endParaRPr/>
          </a:p>
          <a:p>
            <a:pPr marL="51435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Again: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http://ccse.kennesaw.edu/fye</a:t>
            </a: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First Things First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28650" y="1488083"/>
            <a:ext cx="7886700" cy="17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http://ccse.kennesaw.edu/fye</a:t>
            </a:r>
            <a:endParaRPr sz="2400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99" name="Google Shape;99;p15"/>
          <p:cNvSpPr txBox="1"/>
          <p:nvPr/>
        </p:nvSpPr>
        <p:spPr>
          <a:xfrm>
            <a:off x="690725" y="3167500"/>
            <a:ext cx="78246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FYE site includes: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Up to date schedules for Lecture and Lab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These powerpoint presentations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All Labs and Assignments and how to submit them.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free books for the class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Practice exams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Information about the IDE you’ll use and how to set it up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Instructor Office Hours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Course policies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Lots more...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Why are you here?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You likely need the class for your major...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Most CCSE majors require a 'B' in this class to move on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Or you might be a “Computing-Interest” major: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Cyber-Security major, or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Mathematics major, or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Chemistry/Biology major, or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Criminal Justice major, or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An Arts major, or...</a:t>
            </a:r>
            <a:endParaRPr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486950" y="522925"/>
            <a:ext cx="6170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/>
              <a:t>Soon you’ll be in a job interview</a:t>
            </a:r>
            <a:endParaRPr sz="360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07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/>
              <a:t>When you get to a </a:t>
            </a:r>
            <a:r>
              <a:rPr lang="en-US" u="sng" dirty="0"/>
              <a:t>technical job interview</a:t>
            </a:r>
            <a:endParaRPr dirty="0"/>
          </a:p>
          <a:p>
            <a:pPr marL="514350" lvl="1" indent="-190500">
              <a:lnSpc>
                <a:spcPct val="80000"/>
              </a:lnSpc>
              <a:spcBef>
                <a:spcPts val="750"/>
              </a:spcBef>
              <a:buSzPts val="2100"/>
            </a:pPr>
            <a:r>
              <a:rPr lang="en-US" dirty="0"/>
              <a:t>You are going to discover most of the questions they ask are from CSE1321 and CSE1322 (as well as CS 3305).</a:t>
            </a:r>
          </a:p>
          <a:p>
            <a:pPr marL="514350" lvl="1" indent="-171450">
              <a:lnSpc>
                <a:spcPct val="80000"/>
              </a:lnSpc>
              <a:spcBef>
                <a:spcPts val="750"/>
              </a:spcBef>
            </a:pPr>
            <a:r>
              <a:rPr lang="en-US" dirty="0"/>
              <a:t>Why?  Because these are the fundamentals of programming.  If you understand these, you can learn everything else.</a:t>
            </a:r>
            <a:endParaRPr dirty="0"/>
          </a:p>
          <a:p>
            <a:pPr marL="514350" lvl="1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/>
              <a:t>Thus knowing this material will actually help you in life.</a:t>
            </a:r>
            <a:endParaRPr dirty="0"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4540" y="1293774"/>
            <a:ext cx="5294920" cy="212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28650" y="495515"/>
            <a:ext cx="7886700" cy="83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Two Parts to the Course Title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628650" y="1085776"/>
            <a:ext cx="7886700" cy="53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Part I: Programming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This happens in </a:t>
            </a:r>
            <a:r>
              <a:rPr lang="en-US" sz="2400" u="sng"/>
              <a:t>lab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You should be signed up for a lab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That lab is in a particular language – so double check!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Lab sections with a J in them are Java labs (e.g. J01, J02, WJ1)</a:t>
            </a:r>
            <a:endParaRPr sz="210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Lab sections with a # in them are C# labs (e.g. #01, #02, W#1)</a:t>
            </a:r>
            <a:endParaRPr sz="210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/>
              <a:t>Historically, CS and IT take Java and others take C#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All work (labs, assignments, and tests) in your lab must be in  your specific language.  </a:t>
            </a:r>
            <a:endParaRPr sz="240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If you are in the wrong section, you should change NOW!!</a:t>
            </a:r>
            <a:endParaRPr sz="24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Part II: Problem-Solving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This happens in </a:t>
            </a:r>
            <a:r>
              <a:rPr lang="en-US" sz="2400" u="sng"/>
              <a:t>lecture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Learn programming concepts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Learn how to solve complex problems</a:t>
            </a:r>
            <a:endParaRPr/>
          </a:p>
          <a:p>
            <a:pPr marL="51435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Why do we require a ‘B’ to move on?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 order to get here you needed a B in CSE1321.</a:t>
            </a:r>
            <a:endParaRPr sz="28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In order to move forward for most majors you need a B in CSE1322.</a:t>
            </a:r>
            <a:endParaRPr sz="28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Why? Statistics!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you make Bs and move on, you’re much more likely to graduate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you make Cs and move on, you’re likely to repeat courses and much less likely to graduate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succeed in CSE1322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628650" y="1440775"/>
            <a:ext cx="7886700" cy="498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the resources available to you: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Free book, Slides, Topic Videos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Lecture instructor: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Has office hours (see FYE site), will answer emails, can sometimes take quick questions at start/end of lecture.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Lab GTA/TA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500"/>
              <a:t>Has office hours (see FYE site), will answer emails, can sometimes take quick questions at start/end of lecture.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CCSE Tutoring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Keep up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fall behind it’s very hard to catch up.  Don’t leave labs, assignments, quizzes to the last minute, start early!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Practice, Practice, Practice.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the instructor shows you in lecture/in videos will make good sense and seem easy.  You only know you understand it when you can code the example yourself.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Don’t be ashamed to ask questions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are not the only person who doesn’t understand.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to communicate with and how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have a question about your lab, or assignments, you should ask your lab GTA.  They are most familiar with the labs/assignments.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 to their office hours, send them an email, or ask in lab.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have questions about any topic taught in lecture, or about a quiz/test, ask your instructor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 to their office hours, send them an email, or ask in lecture.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When you email someone: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 not use D2L’s email function.  Use your instructor’s email from the syllabus.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Put your section number in the subject (e.g.  Question about test 1 (J01))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polite and professional.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Instructors/GTAs attempt to answer questions within 24hrs.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The Technology We Use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628649" y="1479479"/>
            <a:ext cx="8042739" cy="480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09550" algn="l" rtl="0"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D2L</a:t>
            </a:r>
            <a:endParaRPr/>
          </a:p>
          <a:p>
            <a:pPr marL="514350" lvl="1" indent="-184150" algn="l" rtl="0"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This is our “shell” and also where you take quizzes</a:t>
            </a:r>
            <a:endParaRPr/>
          </a:p>
          <a:p>
            <a:pPr marL="514350" lvl="1" indent="-184150" algn="l" rtl="0"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Respondus Lockdown Browser with Monitor – used to take tests/exams.  The installer is available via D2L using the Respondus Setup Quiz. </a:t>
            </a:r>
            <a:endParaRPr/>
          </a:p>
          <a:p>
            <a:pPr marL="514350" lvl="1" indent="-184150" algn="l" rtl="0"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A webcam is REQUIRED for both lecture and lab tests/exams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Gradescope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For your Lab section</a:t>
            </a:r>
            <a:endParaRPr sz="2000"/>
          </a:p>
          <a:p>
            <a:pPr marL="857250" lvl="2" indent="-184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You’ll automatically be added to a gradescope section soon</a:t>
            </a:r>
            <a:endParaRPr sz="2000"/>
          </a:p>
          <a:p>
            <a:pPr marL="857250" lvl="2" indent="-184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You’ll turn in all Labs and Assignments in that gradescope section.</a:t>
            </a:r>
            <a:endParaRPr sz="2000"/>
          </a:p>
          <a:p>
            <a:pPr marL="514350" lvl="1" indent="-184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For lecture</a:t>
            </a:r>
            <a:endParaRPr sz="2000"/>
          </a:p>
          <a:p>
            <a:pPr marL="857250" lvl="2" indent="-184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You’ll take your quizzes and tests in D2L with lockdown browser.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19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PPT2_16to9</vt:lpstr>
      <vt:lpstr>Welcome to the First-Year Experience! </vt:lpstr>
      <vt:lpstr>First Things First</vt:lpstr>
      <vt:lpstr>Why are you here?</vt:lpstr>
      <vt:lpstr>Soon you’ll be in a job interview</vt:lpstr>
      <vt:lpstr>Two Parts to the Course Title</vt:lpstr>
      <vt:lpstr>Why do we require a ‘B’ to move on?</vt:lpstr>
      <vt:lpstr>How to succeed in CSE1322</vt:lpstr>
      <vt:lpstr>Who to communicate with and how</vt:lpstr>
      <vt:lpstr>The Technology We Use</vt:lpstr>
      <vt:lpstr>The Technology We Use</vt:lpstr>
      <vt:lpstr>Rules and Policies of the course</vt:lpstr>
      <vt:lpstr>Grades</vt:lpstr>
      <vt:lpstr>Late Work / Makeup / Extra Credit</vt:lpstr>
      <vt:lpstr>Exam/Assignment Policies</vt:lpstr>
      <vt:lpstr>Academic Integrity / Cheating</vt:lpstr>
      <vt:lpstr>Lab Sections</vt:lpstr>
      <vt:lpstr>Withdrawal Day</vt:lpstr>
      <vt:lpstr>Advice</vt:lpstr>
      <vt:lpstr>Finally…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First-Year Experience! </dc:title>
  <cp:revision>31</cp:revision>
  <dcterms:modified xsi:type="dcterms:W3CDTF">2023-08-24T14:41:59Z</dcterms:modified>
</cp:coreProperties>
</file>