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44" r:id="rId2"/>
    <p:sldId id="442" r:id="rId3"/>
    <p:sldId id="491" r:id="rId4"/>
    <p:sldId id="507" r:id="rId5"/>
    <p:sldId id="407" r:id="rId6"/>
    <p:sldId id="486" r:id="rId7"/>
    <p:sldId id="451" r:id="rId8"/>
    <p:sldId id="460" r:id="rId9"/>
    <p:sldId id="504" r:id="rId10"/>
    <p:sldId id="505" r:id="rId11"/>
    <p:sldId id="510" r:id="rId12"/>
    <p:sldId id="512" r:id="rId13"/>
    <p:sldId id="514" r:id="rId14"/>
    <p:sldId id="509" r:id="rId15"/>
    <p:sldId id="436" r:id="rId16"/>
    <p:sldId id="411" r:id="rId17"/>
    <p:sldId id="371" r:id="rId18"/>
    <p:sldId id="372" r:id="rId19"/>
    <p:sldId id="513" r:id="rId20"/>
    <p:sldId id="492" r:id="rId21"/>
    <p:sldId id="494" r:id="rId22"/>
    <p:sldId id="465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Moody" initials="E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6"/>
    <a:srgbClr val="FFFD78"/>
    <a:srgbClr val="002060"/>
    <a:srgbClr val="B4C7E7"/>
    <a:srgbClr val="4472C4"/>
    <a:srgbClr val="8FAADC"/>
    <a:srgbClr val="FFFFFF"/>
    <a:srgbClr val="DEEBF7"/>
    <a:srgbClr val="5B9BD5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5"/>
    <p:restoredTop sz="74464" autoAdjust="0"/>
  </p:normalViewPr>
  <p:slideViewPr>
    <p:cSldViewPr snapToGrid="0" snapToObjects="1" showGuides="1">
      <p:cViewPr varScale="1">
        <p:scale>
          <a:sx n="65" d="100"/>
          <a:sy n="65" d="100"/>
        </p:scale>
        <p:origin x="840" y="78"/>
      </p:cViewPr>
      <p:guideLst>
        <p:guide orient="horz" pos="204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oody3\Desktop\pilot%20contrac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ricamoody\Documents\DuPont,%20Dividends,%20and%20Risk%20oh%20my!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ricamoody\Documents\DuPont,%20Dividends,%20and%20Risk%20oh%20my!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ricamoody\Dropbox\CFA\Margin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ricamoody\Downloads\DuPont,%20Dividends,%20and%20Risk%20oh%20my!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Closing Price</c:v>
                </c:pt>
              </c:strCache>
            </c:strRef>
          </c:tx>
          <c:spPr>
            <a:ln w="38100" cap="rnd">
              <a:solidFill>
                <a:srgbClr val="1A2557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Sheet1!$A$2:$A$255</c:f>
              <c:numCache>
                <c:formatCode>mmm\-yy</c:formatCode>
                <c:ptCount val="254"/>
                <c:pt idx="0">
                  <c:v>42747</c:v>
                </c:pt>
                <c:pt idx="1">
                  <c:v>42746</c:v>
                </c:pt>
                <c:pt idx="2">
                  <c:v>42745</c:v>
                </c:pt>
                <c:pt idx="3">
                  <c:v>42744</c:v>
                </c:pt>
                <c:pt idx="4">
                  <c:v>42741</c:v>
                </c:pt>
                <c:pt idx="5">
                  <c:v>42740</c:v>
                </c:pt>
                <c:pt idx="6">
                  <c:v>42739</c:v>
                </c:pt>
                <c:pt idx="7">
                  <c:v>42738</c:v>
                </c:pt>
                <c:pt idx="8">
                  <c:v>42734</c:v>
                </c:pt>
                <c:pt idx="9">
                  <c:v>42733</c:v>
                </c:pt>
                <c:pt idx="10">
                  <c:v>42732</c:v>
                </c:pt>
                <c:pt idx="11">
                  <c:v>42731</c:v>
                </c:pt>
                <c:pt idx="12">
                  <c:v>42727</c:v>
                </c:pt>
                <c:pt idx="13">
                  <c:v>42726</c:v>
                </c:pt>
                <c:pt idx="14">
                  <c:v>42725</c:v>
                </c:pt>
                <c:pt idx="15">
                  <c:v>42724</c:v>
                </c:pt>
                <c:pt idx="16">
                  <c:v>42723</c:v>
                </c:pt>
                <c:pt idx="17">
                  <c:v>42720</c:v>
                </c:pt>
                <c:pt idx="18">
                  <c:v>42719</c:v>
                </c:pt>
                <c:pt idx="19">
                  <c:v>42718</c:v>
                </c:pt>
                <c:pt idx="20">
                  <c:v>42717</c:v>
                </c:pt>
                <c:pt idx="21">
                  <c:v>42716</c:v>
                </c:pt>
                <c:pt idx="22">
                  <c:v>42713</c:v>
                </c:pt>
                <c:pt idx="23">
                  <c:v>42712</c:v>
                </c:pt>
                <c:pt idx="24">
                  <c:v>42711</c:v>
                </c:pt>
                <c:pt idx="25">
                  <c:v>42710</c:v>
                </c:pt>
                <c:pt idx="26">
                  <c:v>42709</c:v>
                </c:pt>
                <c:pt idx="27">
                  <c:v>42706</c:v>
                </c:pt>
                <c:pt idx="28">
                  <c:v>42705</c:v>
                </c:pt>
                <c:pt idx="29">
                  <c:v>42704</c:v>
                </c:pt>
                <c:pt idx="30">
                  <c:v>42703</c:v>
                </c:pt>
                <c:pt idx="31">
                  <c:v>42702</c:v>
                </c:pt>
                <c:pt idx="32">
                  <c:v>42699</c:v>
                </c:pt>
                <c:pt idx="33">
                  <c:v>42697</c:v>
                </c:pt>
                <c:pt idx="34">
                  <c:v>42696</c:v>
                </c:pt>
                <c:pt idx="35">
                  <c:v>42695</c:v>
                </c:pt>
                <c:pt idx="36">
                  <c:v>42692</c:v>
                </c:pt>
                <c:pt idx="37">
                  <c:v>42691</c:v>
                </c:pt>
                <c:pt idx="38">
                  <c:v>42690</c:v>
                </c:pt>
                <c:pt idx="39">
                  <c:v>42689</c:v>
                </c:pt>
                <c:pt idx="40">
                  <c:v>42688</c:v>
                </c:pt>
                <c:pt idx="41">
                  <c:v>42685</c:v>
                </c:pt>
                <c:pt idx="42">
                  <c:v>42684</c:v>
                </c:pt>
                <c:pt idx="43">
                  <c:v>42683</c:v>
                </c:pt>
                <c:pt idx="44">
                  <c:v>42682</c:v>
                </c:pt>
                <c:pt idx="45">
                  <c:v>42681</c:v>
                </c:pt>
                <c:pt idx="46">
                  <c:v>42678</c:v>
                </c:pt>
                <c:pt idx="47">
                  <c:v>42677</c:v>
                </c:pt>
                <c:pt idx="48">
                  <c:v>42676</c:v>
                </c:pt>
                <c:pt idx="49">
                  <c:v>42675</c:v>
                </c:pt>
                <c:pt idx="50">
                  <c:v>42674</c:v>
                </c:pt>
                <c:pt idx="51">
                  <c:v>42671</c:v>
                </c:pt>
                <c:pt idx="52">
                  <c:v>42670</c:v>
                </c:pt>
                <c:pt idx="53">
                  <c:v>42669</c:v>
                </c:pt>
                <c:pt idx="54">
                  <c:v>42668</c:v>
                </c:pt>
                <c:pt idx="55">
                  <c:v>42667</c:v>
                </c:pt>
                <c:pt idx="56">
                  <c:v>42664</c:v>
                </c:pt>
                <c:pt idx="57">
                  <c:v>42663</c:v>
                </c:pt>
                <c:pt idx="58">
                  <c:v>42662</c:v>
                </c:pt>
                <c:pt idx="59">
                  <c:v>42661</c:v>
                </c:pt>
                <c:pt idx="60">
                  <c:v>42660</c:v>
                </c:pt>
                <c:pt idx="61">
                  <c:v>42657</c:v>
                </c:pt>
                <c:pt idx="62">
                  <c:v>42656</c:v>
                </c:pt>
                <c:pt idx="63">
                  <c:v>42655</c:v>
                </c:pt>
                <c:pt idx="64">
                  <c:v>42654</c:v>
                </c:pt>
                <c:pt idx="65">
                  <c:v>42653</c:v>
                </c:pt>
                <c:pt idx="66">
                  <c:v>42650</c:v>
                </c:pt>
                <c:pt idx="67">
                  <c:v>42649</c:v>
                </c:pt>
                <c:pt idx="68">
                  <c:v>42648</c:v>
                </c:pt>
                <c:pt idx="69">
                  <c:v>42647</c:v>
                </c:pt>
                <c:pt idx="70">
                  <c:v>42646</c:v>
                </c:pt>
                <c:pt idx="71">
                  <c:v>42643</c:v>
                </c:pt>
                <c:pt idx="72">
                  <c:v>42642</c:v>
                </c:pt>
                <c:pt idx="73">
                  <c:v>42641</c:v>
                </c:pt>
                <c:pt idx="74">
                  <c:v>42640</c:v>
                </c:pt>
                <c:pt idx="75">
                  <c:v>42639</c:v>
                </c:pt>
                <c:pt idx="76">
                  <c:v>42636</c:v>
                </c:pt>
                <c:pt idx="77">
                  <c:v>42635</c:v>
                </c:pt>
                <c:pt idx="78">
                  <c:v>42634</c:v>
                </c:pt>
                <c:pt idx="79">
                  <c:v>42633</c:v>
                </c:pt>
                <c:pt idx="80">
                  <c:v>42632</c:v>
                </c:pt>
                <c:pt idx="81">
                  <c:v>42629</c:v>
                </c:pt>
                <c:pt idx="82">
                  <c:v>42628</c:v>
                </c:pt>
                <c:pt idx="83">
                  <c:v>42627</c:v>
                </c:pt>
                <c:pt idx="84">
                  <c:v>42626</c:v>
                </c:pt>
                <c:pt idx="85">
                  <c:v>42625</c:v>
                </c:pt>
                <c:pt idx="86">
                  <c:v>42622</c:v>
                </c:pt>
                <c:pt idx="87">
                  <c:v>42621</c:v>
                </c:pt>
                <c:pt idx="88">
                  <c:v>42620</c:v>
                </c:pt>
                <c:pt idx="89">
                  <c:v>42619</c:v>
                </c:pt>
                <c:pt idx="90">
                  <c:v>42615</c:v>
                </c:pt>
                <c:pt idx="91">
                  <c:v>42614</c:v>
                </c:pt>
                <c:pt idx="92">
                  <c:v>42613</c:v>
                </c:pt>
                <c:pt idx="93">
                  <c:v>42612</c:v>
                </c:pt>
                <c:pt idx="94">
                  <c:v>42611</c:v>
                </c:pt>
                <c:pt idx="95">
                  <c:v>42608</c:v>
                </c:pt>
                <c:pt idx="96">
                  <c:v>42607</c:v>
                </c:pt>
                <c:pt idx="97">
                  <c:v>42606</c:v>
                </c:pt>
                <c:pt idx="98">
                  <c:v>42605</c:v>
                </c:pt>
                <c:pt idx="99">
                  <c:v>42604</c:v>
                </c:pt>
                <c:pt idx="100">
                  <c:v>42601</c:v>
                </c:pt>
                <c:pt idx="101">
                  <c:v>42600</c:v>
                </c:pt>
                <c:pt idx="102">
                  <c:v>42599</c:v>
                </c:pt>
                <c:pt idx="103">
                  <c:v>42598</c:v>
                </c:pt>
                <c:pt idx="104">
                  <c:v>42597</c:v>
                </c:pt>
                <c:pt idx="105">
                  <c:v>42594</c:v>
                </c:pt>
                <c:pt idx="106">
                  <c:v>42593</c:v>
                </c:pt>
                <c:pt idx="107">
                  <c:v>42592</c:v>
                </c:pt>
                <c:pt idx="108">
                  <c:v>42591</c:v>
                </c:pt>
                <c:pt idx="109">
                  <c:v>42590</c:v>
                </c:pt>
                <c:pt idx="110">
                  <c:v>42587</c:v>
                </c:pt>
                <c:pt idx="111">
                  <c:v>42586</c:v>
                </c:pt>
                <c:pt idx="112">
                  <c:v>42585</c:v>
                </c:pt>
                <c:pt idx="113">
                  <c:v>42584</c:v>
                </c:pt>
                <c:pt idx="114">
                  <c:v>42583</c:v>
                </c:pt>
                <c:pt idx="115">
                  <c:v>42580</c:v>
                </c:pt>
                <c:pt idx="116">
                  <c:v>42579</c:v>
                </c:pt>
                <c:pt idx="117">
                  <c:v>42578</c:v>
                </c:pt>
                <c:pt idx="118">
                  <c:v>42577</c:v>
                </c:pt>
                <c:pt idx="119">
                  <c:v>42576</c:v>
                </c:pt>
                <c:pt idx="120">
                  <c:v>42573</c:v>
                </c:pt>
                <c:pt idx="121">
                  <c:v>42572</c:v>
                </c:pt>
                <c:pt idx="122">
                  <c:v>42571</c:v>
                </c:pt>
                <c:pt idx="123">
                  <c:v>42570</c:v>
                </c:pt>
                <c:pt idx="124">
                  <c:v>42569</c:v>
                </c:pt>
                <c:pt idx="125">
                  <c:v>42566</c:v>
                </c:pt>
                <c:pt idx="126">
                  <c:v>42565</c:v>
                </c:pt>
                <c:pt idx="127">
                  <c:v>42564</c:v>
                </c:pt>
                <c:pt idx="128">
                  <c:v>42563</c:v>
                </c:pt>
                <c:pt idx="129">
                  <c:v>42562</c:v>
                </c:pt>
                <c:pt idx="130">
                  <c:v>42559</c:v>
                </c:pt>
                <c:pt idx="131">
                  <c:v>42558</c:v>
                </c:pt>
                <c:pt idx="132">
                  <c:v>42557</c:v>
                </c:pt>
                <c:pt idx="133">
                  <c:v>42556</c:v>
                </c:pt>
                <c:pt idx="134">
                  <c:v>42552</c:v>
                </c:pt>
                <c:pt idx="135">
                  <c:v>42551</c:v>
                </c:pt>
                <c:pt idx="136">
                  <c:v>42550</c:v>
                </c:pt>
                <c:pt idx="137">
                  <c:v>42549</c:v>
                </c:pt>
                <c:pt idx="138">
                  <c:v>42548</c:v>
                </c:pt>
                <c:pt idx="139">
                  <c:v>42545</c:v>
                </c:pt>
                <c:pt idx="140">
                  <c:v>42544</c:v>
                </c:pt>
                <c:pt idx="141">
                  <c:v>42543</c:v>
                </c:pt>
                <c:pt idx="142">
                  <c:v>42542</c:v>
                </c:pt>
                <c:pt idx="143">
                  <c:v>42541</c:v>
                </c:pt>
                <c:pt idx="144">
                  <c:v>42538</c:v>
                </c:pt>
                <c:pt idx="145">
                  <c:v>42537</c:v>
                </c:pt>
                <c:pt idx="146">
                  <c:v>42536</c:v>
                </c:pt>
                <c:pt idx="147">
                  <c:v>42535</c:v>
                </c:pt>
                <c:pt idx="148">
                  <c:v>42534</c:v>
                </c:pt>
                <c:pt idx="149">
                  <c:v>42531</c:v>
                </c:pt>
                <c:pt idx="150">
                  <c:v>42530</c:v>
                </c:pt>
                <c:pt idx="151">
                  <c:v>42529</c:v>
                </c:pt>
                <c:pt idx="152">
                  <c:v>42528</c:v>
                </c:pt>
                <c:pt idx="153">
                  <c:v>42527</c:v>
                </c:pt>
                <c:pt idx="154">
                  <c:v>42524</c:v>
                </c:pt>
                <c:pt idx="155">
                  <c:v>42523</c:v>
                </c:pt>
                <c:pt idx="156">
                  <c:v>42522</c:v>
                </c:pt>
                <c:pt idx="157">
                  <c:v>42521</c:v>
                </c:pt>
                <c:pt idx="158">
                  <c:v>42517</c:v>
                </c:pt>
                <c:pt idx="159">
                  <c:v>42516</c:v>
                </c:pt>
                <c:pt idx="160">
                  <c:v>42515</c:v>
                </c:pt>
                <c:pt idx="161">
                  <c:v>42514</c:v>
                </c:pt>
                <c:pt idx="162">
                  <c:v>42513</c:v>
                </c:pt>
                <c:pt idx="163">
                  <c:v>42510</c:v>
                </c:pt>
                <c:pt idx="164">
                  <c:v>42509</c:v>
                </c:pt>
                <c:pt idx="165">
                  <c:v>42508</c:v>
                </c:pt>
                <c:pt idx="166">
                  <c:v>42507</c:v>
                </c:pt>
                <c:pt idx="167">
                  <c:v>42506</c:v>
                </c:pt>
                <c:pt idx="168">
                  <c:v>42503</c:v>
                </c:pt>
                <c:pt idx="169">
                  <c:v>42502</c:v>
                </c:pt>
                <c:pt idx="170">
                  <c:v>42501</c:v>
                </c:pt>
                <c:pt idx="171">
                  <c:v>42500</c:v>
                </c:pt>
                <c:pt idx="172">
                  <c:v>42499</c:v>
                </c:pt>
                <c:pt idx="173">
                  <c:v>42496</c:v>
                </c:pt>
                <c:pt idx="174">
                  <c:v>42495</c:v>
                </c:pt>
                <c:pt idx="175">
                  <c:v>42494</c:v>
                </c:pt>
                <c:pt idx="176">
                  <c:v>42493</c:v>
                </c:pt>
                <c:pt idx="177">
                  <c:v>42492</c:v>
                </c:pt>
                <c:pt idx="178">
                  <c:v>42489</c:v>
                </c:pt>
                <c:pt idx="179">
                  <c:v>42488</c:v>
                </c:pt>
                <c:pt idx="180">
                  <c:v>42487</c:v>
                </c:pt>
                <c:pt idx="181">
                  <c:v>42486</c:v>
                </c:pt>
                <c:pt idx="182">
                  <c:v>42485</c:v>
                </c:pt>
                <c:pt idx="183">
                  <c:v>42482</c:v>
                </c:pt>
                <c:pt idx="184">
                  <c:v>42481</c:v>
                </c:pt>
                <c:pt idx="185">
                  <c:v>42480</c:v>
                </c:pt>
                <c:pt idx="186">
                  <c:v>42479</c:v>
                </c:pt>
                <c:pt idx="187">
                  <c:v>42478</c:v>
                </c:pt>
                <c:pt idx="188">
                  <c:v>42475</c:v>
                </c:pt>
                <c:pt idx="189">
                  <c:v>42474</c:v>
                </c:pt>
                <c:pt idx="190">
                  <c:v>42473</c:v>
                </c:pt>
                <c:pt idx="191">
                  <c:v>42472</c:v>
                </c:pt>
                <c:pt idx="192">
                  <c:v>42471</c:v>
                </c:pt>
                <c:pt idx="193">
                  <c:v>42468</c:v>
                </c:pt>
                <c:pt idx="194">
                  <c:v>42467</c:v>
                </c:pt>
                <c:pt idx="195">
                  <c:v>42466</c:v>
                </c:pt>
                <c:pt idx="196">
                  <c:v>42465</c:v>
                </c:pt>
                <c:pt idx="197">
                  <c:v>42464</c:v>
                </c:pt>
                <c:pt idx="198">
                  <c:v>42461</c:v>
                </c:pt>
                <c:pt idx="199">
                  <c:v>42460</c:v>
                </c:pt>
                <c:pt idx="200">
                  <c:v>42459</c:v>
                </c:pt>
                <c:pt idx="201">
                  <c:v>42458</c:v>
                </c:pt>
                <c:pt idx="202">
                  <c:v>42457</c:v>
                </c:pt>
                <c:pt idx="203">
                  <c:v>42453</c:v>
                </c:pt>
                <c:pt idx="204">
                  <c:v>42452</c:v>
                </c:pt>
                <c:pt idx="205">
                  <c:v>42451</c:v>
                </c:pt>
                <c:pt idx="206">
                  <c:v>42450</c:v>
                </c:pt>
                <c:pt idx="207">
                  <c:v>42447</c:v>
                </c:pt>
                <c:pt idx="208">
                  <c:v>42446</c:v>
                </c:pt>
                <c:pt idx="209">
                  <c:v>42445</c:v>
                </c:pt>
                <c:pt idx="210">
                  <c:v>42444</c:v>
                </c:pt>
                <c:pt idx="211">
                  <c:v>42443</c:v>
                </c:pt>
                <c:pt idx="212">
                  <c:v>42440</c:v>
                </c:pt>
                <c:pt idx="213">
                  <c:v>42439</c:v>
                </c:pt>
                <c:pt idx="214">
                  <c:v>42438</c:v>
                </c:pt>
                <c:pt idx="215">
                  <c:v>42437</c:v>
                </c:pt>
                <c:pt idx="216">
                  <c:v>42436</c:v>
                </c:pt>
                <c:pt idx="217">
                  <c:v>42433</c:v>
                </c:pt>
                <c:pt idx="218">
                  <c:v>42432</c:v>
                </c:pt>
                <c:pt idx="219">
                  <c:v>42431</c:v>
                </c:pt>
                <c:pt idx="220">
                  <c:v>42430</c:v>
                </c:pt>
                <c:pt idx="221">
                  <c:v>42429</c:v>
                </c:pt>
                <c:pt idx="222">
                  <c:v>42426</c:v>
                </c:pt>
                <c:pt idx="223">
                  <c:v>42425</c:v>
                </c:pt>
                <c:pt idx="224">
                  <c:v>42424</c:v>
                </c:pt>
                <c:pt idx="225">
                  <c:v>42423</c:v>
                </c:pt>
                <c:pt idx="226">
                  <c:v>42422</c:v>
                </c:pt>
                <c:pt idx="227">
                  <c:v>42419</c:v>
                </c:pt>
                <c:pt idx="228">
                  <c:v>42418</c:v>
                </c:pt>
                <c:pt idx="229">
                  <c:v>42417</c:v>
                </c:pt>
                <c:pt idx="230">
                  <c:v>42416</c:v>
                </c:pt>
                <c:pt idx="231">
                  <c:v>42412</c:v>
                </c:pt>
                <c:pt idx="232">
                  <c:v>42411</c:v>
                </c:pt>
                <c:pt idx="233">
                  <c:v>42410</c:v>
                </c:pt>
                <c:pt idx="234">
                  <c:v>42409</c:v>
                </c:pt>
                <c:pt idx="235">
                  <c:v>42408</c:v>
                </c:pt>
                <c:pt idx="236">
                  <c:v>42405</c:v>
                </c:pt>
                <c:pt idx="237">
                  <c:v>42404</c:v>
                </c:pt>
                <c:pt idx="238">
                  <c:v>42403</c:v>
                </c:pt>
                <c:pt idx="239">
                  <c:v>42402</c:v>
                </c:pt>
                <c:pt idx="240">
                  <c:v>42401</c:v>
                </c:pt>
                <c:pt idx="241">
                  <c:v>42398</c:v>
                </c:pt>
                <c:pt idx="242">
                  <c:v>42397</c:v>
                </c:pt>
                <c:pt idx="243">
                  <c:v>42396</c:v>
                </c:pt>
                <c:pt idx="244">
                  <c:v>42395</c:v>
                </c:pt>
                <c:pt idx="245">
                  <c:v>42394</c:v>
                </c:pt>
                <c:pt idx="246">
                  <c:v>42391</c:v>
                </c:pt>
                <c:pt idx="247">
                  <c:v>42390</c:v>
                </c:pt>
                <c:pt idx="248">
                  <c:v>42389</c:v>
                </c:pt>
                <c:pt idx="249">
                  <c:v>42388</c:v>
                </c:pt>
                <c:pt idx="250">
                  <c:v>42384</c:v>
                </c:pt>
                <c:pt idx="251">
                  <c:v>42383</c:v>
                </c:pt>
                <c:pt idx="252">
                  <c:v>42382</c:v>
                </c:pt>
                <c:pt idx="253">
                  <c:v>42381</c:v>
                </c:pt>
              </c:numCache>
            </c:numRef>
          </c:cat>
          <c:val>
            <c:numRef>
              <c:f>Sheet1!$B$2:$B$255</c:f>
              <c:numCache>
                <c:formatCode>"$"#,##0.00_);[Red]\("$"#,##0.00\)</c:formatCode>
                <c:ptCount val="254"/>
                <c:pt idx="0">
                  <c:v>50.89</c:v>
                </c:pt>
                <c:pt idx="1">
                  <c:v>51.44</c:v>
                </c:pt>
                <c:pt idx="2">
                  <c:v>50.93</c:v>
                </c:pt>
                <c:pt idx="3">
                  <c:v>49.69</c:v>
                </c:pt>
                <c:pt idx="4">
                  <c:v>49.68</c:v>
                </c:pt>
                <c:pt idx="5">
                  <c:v>49.73</c:v>
                </c:pt>
                <c:pt idx="6">
                  <c:v>50.7</c:v>
                </c:pt>
                <c:pt idx="7">
                  <c:v>49.48</c:v>
                </c:pt>
                <c:pt idx="8">
                  <c:v>49.19</c:v>
                </c:pt>
                <c:pt idx="9">
                  <c:v>49.31</c:v>
                </c:pt>
                <c:pt idx="10">
                  <c:v>49.51</c:v>
                </c:pt>
                <c:pt idx="11">
                  <c:v>50.36</c:v>
                </c:pt>
                <c:pt idx="12">
                  <c:v>49.89</c:v>
                </c:pt>
                <c:pt idx="13">
                  <c:v>49.8</c:v>
                </c:pt>
                <c:pt idx="14">
                  <c:v>50.92</c:v>
                </c:pt>
                <c:pt idx="15">
                  <c:v>50.76</c:v>
                </c:pt>
                <c:pt idx="16">
                  <c:v>50.42</c:v>
                </c:pt>
                <c:pt idx="17">
                  <c:v>50.16</c:v>
                </c:pt>
                <c:pt idx="18">
                  <c:v>50.5</c:v>
                </c:pt>
                <c:pt idx="19">
                  <c:v>49.82</c:v>
                </c:pt>
                <c:pt idx="20">
                  <c:v>49.66</c:v>
                </c:pt>
                <c:pt idx="21">
                  <c:v>49.97</c:v>
                </c:pt>
                <c:pt idx="22">
                  <c:v>51.78</c:v>
                </c:pt>
                <c:pt idx="23">
                  <c:v>51.35</c:v>
                </c:pt>
                <c:pt idx="24">
                  <c:v>51.1</c:v>
                </c:pt>
                <c:pt idx="25">
                  <c:v>49.43</c:v>
                </c:pt>
                <c:pt idx="26">
                  <c:v>47.82</c:v>
                </c:pt>
                <c:pt idx="27">
                  <c:v>48.31</c:v>
                </c:pt>
                <c:pt idx="28">
                  <c:v>47.77</c:v>
                </c:pt>
                <c:pt idx="29">
                  <c:v>48.18</c:v>
                </c:pt>
                <c:pt idx="30">
                  <c:v>48.59</c:v>
                </c:pt>
                <c:pt idx="31">
                  <c:v>48.49</c:v>
                </c:pt>
                <c:pt idx="32">
                  <c:v>49.24</c:v>
                </c:pt>
                <c:pt idx="33">
                  <c:v>49.21</c:v>
                </c:pt>
                <c:pt idx="34">
                  <c:v>48.9</c:v>
                </c:pt>
                <c:pt idx="35">
                  <c:v>48.61</c:v>
                </c:pt>
                <c:pt idx="36">
                  <c:v>48.9</c:v>
                </c:pt>
                <c:pt idx="37">
                  <c:v>48.51</c:v>
                </c:pt>
                <c:pt idx="38">
                  <c:v>47.38</c:v>
                </c:pt>
                <c:pt idx="39">
                  <c:v>47.65</c:v>
                </c:pt>
                <c:pt idx="40">
                  <c:v>47.47</c:v>
                </c:pt>
                <c:pt idx="41">
                  <c:v>46.38</c:v>
                </c:pt>
                <c:pt idx="42">
                  <c:v>45.95</c:v>
                </c:pt>
                <c:pt idx="43">
                  <c:v>45.25</c:v>
                </c:pt>
                <c:pt idx="44">
                  <c:v>44.53</c:v>
                </c:pt>
                <c:pt idx="45">
                  <c:v>44.21</c:v>
                </c:pt>
                <c:pt idx="46">
                  <c:v>42.88</c:v>
                </c:pt>
                <c:pt idx="47">
                  <c:v>41.92</c:v>
                </c:pt>
                <c:pt idx="48">
                  <c:v>41.93</c:v>
                </c:pt>
                <c:pt idx="49">
                  <c:v>41.88</c:v>
                </c:pt>
                <c:pt idx="50">
                  <c:v>41.77</c:v>
                </c:pt>
                <c:pt idx="51">
                  <c:v>41.34</c:v>
                </c:pt>
                <c:pt idx="52">
                  <c:v>41.47</c:v>
                </c:pt>
                <c:pt idx="53">
                  <c:v>41.4</c:v>
                </c:pt>
                <c:pt idx="54">
                  <c:v>41.21</c:v>
                </c:pt>
                <c:pt idx="55">
                  <c:v>41.37</c:v>
                </c:pt>
                <c:pt idx="56">
                  <c:v>41.17</c:v>
                </c:pt>
                <c:pt idx="57">
                  <c:v>41.46</c:v>
                </c:pt>
                <c:pt idx="58">
                  <c:v>40.9</c:v>
                </c:pt>
                <c:pt idx="59">
                  <c:v>39.46</c:v>
                </c:pt>
                <c:pt idx="60">
                  <c:v>39.35</c:v>
                </c:pt>
                <c:pt idx="61">
                  <c:v>40.04</c:v>
                </c:pt>
                <c:pt idx="62">
                  <c:v>40.01</c:v>
                </c:pt>
                <c:pt idx="63">
                  <c:v>39.270000000000003</c:v>
                </c:pt>
                <c:pt idx="64">
                  <c:v>38.94</c:v>
                </c:pt>
                <c:pt idx="65">
                  <c:v>39.770000000000003</c:v>
                </c:pt>
                <c:pt idx="66">
                  <c:v>38.950000000000003</c:v>
                </c:pt>
                <c:pt idx="67">
                  <c:v>39.94</c:v>
                </c:pt>
                <c:pt idx="68">
                  <c:v>40.32</c:v>
                </c:pt>
                <c:pt idx="69">
                  <c:v>40.15</c:v>
                </c:pt>
                <c:pt idx="70">
                  <c:v>39.979999999999997</c:v>
                </c:pt>
                <c:pt idx="71">
                  <c:v>39.36</c:v>
                </c:pt>
                <c:pt idx="72">
                  <c:v>39.03</c:v>
                </c:pt>
                <c:pt idx="73">
                  <c:v>39.230000000000011</c:v>
                </c:pt>
                <c:pt idx="74">
                  <c:v>39.21</c:v>
                </c:pt>
                <c:pt idx="75">
                  <c:v>38.04</c:v>
                </c:pt>
                <c:pt idx="76">
                  <c:v>38.78</c:v>
                </c:pt>
                <c:pt idx="77">
                  <c:v>38.5</c:v>
                </c:pt>
                <c:pt idx="78">
                  <c:v>38.049999999999997</c:v>
                </c:pt>
                <c:pt idx="79">
                  <c:v>37.630000000000003</c:v>
                </c:pt>
                <c:pt idx="80">
                  <c:v>37.57</c:v>
                </c:pt>
                <c:pt idx="81">
                  <c:v>36.770000000000003</c:v>
                </c:pt>
                <c:pt idx="82">
                  <c:v>37.29</c:v>
                </c:pt>
                <c:pt idx="83">
                  <c:v>37.119999999999997</c:v>
                </c:pt>
                <c:pt idx="84">
                  <c:v>37.53</c:v>
                </c:pt>
                <c:pt idx="85">
                  <c:v>38.44</c:v>
                </c:pt>
                <c:pt idx="86">
                  <c:v>37.75</c:v>
                </c:pt>
                <c:pt idx="87">
                  <c:v>39.29</c:v>
                </c:pt>
                <c:pt idx="88">
                  <c:v>38.9</c:v>
                </c:pt>
                <c:pt idx="89">
                  <c:v>36.82</c:v>
                </c:pt>
                <c:pt idx="90">
                  <c:v>37.17</c:v>
                </c:pt>
                <c:pt idx="91">
                  <c:v>36.82</c:v>
                </c:pt>
                <c:pt idx="92">
                  <c:v>36.75</c:v>
                </c:pt>
                <c:pt idx="93">
                  <c:v>37.159999999999997</c:v>
                </c:pt>
                <c:pt idx="94">
                  <c:v>36.549999999999997</c:v>
                </c:pt>
                <c:pt idx="95">
                  <c:v>36.090000000000003</c:v>
                </c:pt>
                <c:pt idx="96">
                  <c:v>36.47</c:v>
                </c:pt>
                <c:pt idx="97">
                  <c:v>36.770000000000003</c:v>
                </c:pt>
                <c:pt idx="98">
                  <c:v>36.69</c:v>
                </c:pt>
                <c:pt idx="99">
                  <c:v>36.61</c:v>
                </c:pt>
                <c:pt idx="100">
                  <c:v>36.770000000000003</c:v>
                </c:pt>
                <c:pt idx="101">
                  <c:v>37.07</c:v>
                </c:pt>
                <c:pt idx="102">
                  <c:v>37.51</c:v>
                </c:pt>
                <c:pt idx="103">
                  <c:v>36.94</c:v>
                </c:pt>
                <c:pt idx="104">
                  <c:v>36.92</c:v>
                </c:pt>
                <c:pt idx="105">
                  <c:v>36.35</c:v>
                </c:pt>
                <c:pt idx="106">
                  <c:v>36.700000000000003</c:v>
                </c:pt>
                <c:pt idx="107">
                  <c:v>36.479999999999997</c:v>
                </c:pt>
                <c:pt idx="108">
                  <c:v>37.15</c:v>
                </c:pt>
                <c:pt idx="109">
                  <c:v>37.44</c:v>
                </c:pt>
                <c:pt idx="110">
                  <c:v>37.67</c:v>
                </c:pt>
                <c:pt idx="111">
                  <c:v>36.54</c:v>
                </c:pt>
                <c:pt idx="112">
                  <c:v>36.479999999999997</c:v>
                </c:pt>
                <c:pt idx="113">
                  <c:v>36.39</c:v>
                </c:pt>
                <c:pt idx="114">
                  <c:v>39.479999999999997</c:v>
                </c:pt>
                <c:pt idx="115">
                  <c:v>38.75</c:v>
                </c:pt>
                <c:pt idx="116">
                  <c:v>39.36</c:v>
                </c:pt>
                <c:pt idx="117">
                  <c:v>38.54</c:v>
                </c:pt>
                <c:pt idx="118">
                  <c:v>39.03</c:v>
                </c:pt>
                <c:pt idx="119">
                  <c:v>38.96</c:v>
                </c:pt>
                <c:pt idx="120">
                  <c:v>38.96</c:v>
                </c:pt>
                <c:pt idx="121">
                  <c:v>38.520000000000003</c:v>
                </c:pt>
                <c:pt idx="122">
                  <c:v>40.21</c:v>
                </c:pt>
                <c:pt idx="123">
                  <c:v>40.53</c:v>
                </c:pt>
                <c:pt idx="124">
                  <c:v>40.1</c:v>
                </c:pt>
                <c:pt idx="125">
                  <c:v>39.979999999999997</c:v>
                </c:pt>
                <c:pt idx="126">
                  <c:v>40.98</c:v>
                </c:pt>
                <c:pt idx="127">
                  <c:v>39.56</c:v>
                </c:pt>
                <c:pt idx="128">
                  <c:v>40.21</c:v>
                </c:pt>
                <c:pt idx="129">
                  <c:v>38.119999999999997</c:v>
                </c:pt>
                <c:pt idx="130">
                  <c:v>37.369999999999997</c:v>
                </c:pt>
                <c:pt idx="131">
                  <c:v>36.369999999999997</c:v>
                </c:pt>
                <c:pt idx="132">
                  <c:v>35.58</c:v>
                </c:pt>
                <c:pt idx="133">
                  <c:v>35.619999999999997</c:v>
                </c:pt>
                <c:pt idx="134">
                  <c:v>36.770000000000003</c:v>
                </c:pt>
                <c:pt idx="135">
                  <c:v>36.43</c:v>
                </c:pt>
                <c:pt idx="136">
                  <c:v>36.24</c:v>
                </c:pt>
                <c:pt idx="137">
                  <c:v>34.67</c:v>
                </c:pt>
                <c:pt idx="138">
                  <c:v>33.36</c:v>
                </c:pt>
                <c:pt idx="139">
                  <c:v>35.18</c:v>
                </c:pt>
                <c:pt idx="140">
                  <c:v>38.31</c:v>
                </c:pt>
                <c:pt idx="141">
                  <c:v>38.549999999999997</c:v>
                </c:pt>
                <c:pt idx="142">
                  <c:v>38.67</c:v>
                </c:pt>
                <c:pt idx="143">
                  <c:v>38.090000000000003</c:v>
                </c:pt>
                <c:pt idx="144">
                  <c:v>38.01</c:v>
                </c:pt>
                <c:pt idx="145">
                  <c:v>38.020000000000003</c:v>
                </c:pt>
                <c:pt idx="146">
                  <c:v>38.89</c:v>
                </c:pt>
                <c:pt idx="147">
                  <c:v>39.11</c:v>
                </c:pt>
                <c:pt idx="148">
                  <c:v>40.57</c:v>
                </c:pt>
                <c:pt idx="149">
                  <c:v>42.04</c:v>
                </c:pt>
                <c:pt idx="150">
                  <c:v>42.4</c:v>
                </c:pt>
                <c:pt idx="151">
                  <c:v>41.85</c:v>
                </c:pt>
                <c:pt idx="152">
                  <c:v>42.1</c:v>
                </c:pt>
                <c:pt idx="153">
                  <c:v>41.28</c:v>
                </c:pt>
                <c:pt idx="154">
                  <c:v>41.57</c:v>
                </c:pt>
                <c:pt idx="155">
                  <c:v>42.45</c:v>
                </c:pt>
                <c:pt idx="156">
                  <c:v>43.51</c:v>
                </c:pt>
                <c:pt idx="157">
                  <c:v>43.46</c:v>
                </c:pt>
                <c:pt idx="158">
                  <c:v>43.12</c:v>
                </c:pt>
                <c:pt idx="159">
                  <c:v>42.76</c:v>
                </c:pt>
                <c:pt idx="160">
                  <c:v>43.5</c:v>
                </c:pt>
                <c:pt idx="161">
                  <c:v>43.63</c:v>
                </c:pt>
                <c:pt idx="162">
                  <c:v>42.95</c:v>
                </c:pt>
                <c:pt idx="163">
                  <c:v>43.1</c:v>
                </c:pt>
                <c:pt idx="164">
                  <c:v>43.1</c:v>
                </c:pt>
                <c:pt idx="165">
                  <c:v>43.86</c:v>
                </c:pt>
                <c:pt idx="166">
                  <c:v>43.67</c:v>
                </c:pt>
                <c:pt idx="167">
                  <c:v>43</c:v>
                </c:pt>
                <c:pt idx="168">
                  <c:v>41.6</c:v>
                </c:pt>
                <c:pt idx="169">
                  <c:v>41.07</c:v>
                </c:pt>
                <c:pt idx="170">
                  <c:v>42.3</c:v>
                </c:pt>
                <c:pt idx="171">
                  <c:v>42.95</c:v>
                </c:pt>
                <c:pt idx="172">
                  <c:v>42.4</c:v>
                </c:pt>
                <c:pt idx="173">
                  <c:v>42.04</c:v>
                </c:pt>
                <c:pt idx="174">
                  <c:v>41.75</c:v>
                </c:pt>
                <c:pt idx="175">
                  <c:v>41.43</c:v>
                </c:pt>
                <c:pt idx="176">
                  <c:v>42.92</c:v>
                </c:pt>
                <c:pt idx="177">
                  <c:v>42.17</c:v>
                </c:pt>
                <c:pt idx="178">
                  <c:v>41.67</c:v>
                </c:pt>
                <c:pt idx="179">
                  <c:v>42.86</c:v>
                </c:pt>
                <c:pt idx="180">
                  <c:v>43.69</c:v>
                </c:pt>
                <c:pt idx="181">
                  <c:v>43.59</c:v>
                </c:pt>
                <c:pt idx="182">
                  <c:v>43.93</c:v>
                </c:pt>
                <c:pt idx="183">
                  <c:v>44.62</c:v>
                </c:pt>
                <c:pt idx="184">
                  <c:v>44.97</c:v>
                </c:pt>
                <c:pt idx="185">
                  <c:v>46.6</c:v>
                </c:pt>
                <c:pt idx="186">
                  <c:v>46.87</c:v>
                </c:pt>
                <c:pt idx="187">
                  <c:v>46.55</c:v>
                </c:pt>
                <c:pt idx="188">
                  <c:v>47.5</c:v>
                </c:pt>
                <c:pt idx="189">
                  <c:v>48.49</c:v>
                </c:pt>
                <c:pt idx="190">
                  <c:v>48.04</c:v>
                </c:pt>
                <c:pt idx="191">
                  <c:v>46.63</c:v>
                </c:pt>
                <c:pt idx="192">
                  <c:v>46.55</c:v>
                </c:pt>
                <c:pt idx="193">
                  <c:v>46.29</c:v>
                </c:pt>
                <c:pt idx="194">
                  <c:v>45.8</c:v>
                </c:pt>
                <c:pt idx="195">
                  <c:v>47.2</c:v>
                </c:pt>
                <c:pt idx="196">
                  <c:v>47.16</c:v>
                </c:pt>
                <c:pt idx="197">
                  <c:v>47.15</c:v>
                </c:pt>
                <c:pt idx="198">
                  <c:v>47.01</c:v>
                </c:pt>
                <c:pt idx="199">
                  <c:v>48.68</c:v>
                </c:pt>
                <c:pt idx="200">
                  <c:v>49.33</c:v>
                </c:pt>
                <c:pt idx="201">
                  <c:v>49.13</c:v>
                </c:pt>
                <c:pt idx="202">
                  <c:v>48.2</c:v>
                </c:pt>
                <c:pt idx="203">
                  <c:v>47.84</c:v>
                </c:pt>
                <c:pt idx="204">
                  <c:v>48.91</c:v>
                </c:pt>
                <c:pt idx="205">
                  <c:v>49.39</c:v>
                </c:pt>
                <c:pt idx="206">
                  <c:v>50.12</c:v>
                </c:pt>
                <c:pt idx="207">
                  <c:v>50.05</c:v>
                </c:pt>
                <c:pt idx="208">
                  <c:v>48.62</c:v>
                </c:pt>
                <c:pt idx="209">
                  <c:v>48.77</c:v>
                </c:pt>
                <c:pt idx="210">
                  <c:v>47.76</c:v>
                </c:pt>
                <c:pt idx="211">
                  <c:v>47.89</c:v>
                </c:pt>
                <c:pt idx="212">
                  <c:v>47.69</c:v>
                </c:pt>
                <c:pt idx="213">
                  <c:v>47</c:v>
                </c:pt>
                <c:pt idx="214">
                  <c:v>46.74</c:v>
                </c:pt>
                <c:pt idx="215">
                  <c:v>46.22</c:v>
                </c:pt>
                <c:pt idx="216">
                  <c:v>48.39</c:v>
                </c:pt>
                <c:pt idx="217">
                  <c:v>48.67</c:v>
                </c:pt>
                <c:pt idx="218">
                  <c:v>48.79</c:v>
                </c:pt>
                <c:pt idx="219">
                  <c:v>48.55</c:v>
                </c:pt>
                <c:pt idx="220">
                  <c:v>48.9</c:v>
                </c:pt>
                <c:pt idx="221">
                  <c:v>48.24</c:v>
                </c:pt>
                <c:pt idx="222">
                  <c:v>47.86</c:v>
                </c:pt>
                <c:pt idx="223">
                  <c:v>49.2</c:v>
                </c:pt>
                <c:pt idx="224">
                  <c:v>48.94</c:v>
                </c:pt>
                <c:pt idx="225">
                  <c:v>48.95</c:v>
                </c:pt>
                <c:pt idx="226">
                  <c:v>48.82</c:v>
                </c:pt>
                <c:pt idx="227">
                  <c:v>46.72</c:v>
                </c:pt>
                <c:pt idx="228">
                  <c:v>46.46</c:v>
                </c:pt>
                <c:pt idx="229">
                  <c:v>46.1</c:v>
                </c:pt>
                <c:pt idx="230">
                  <c:v>44.58</c:v>
                </c:pt>
                <c:pt idx="231">
                  <c:v>42.99</c:v>
                </c:pt>
                <c:pt idx="232">
                  <c:v>42.7</c:v>
                </c:pt>
                <c:pt idx="233">
                  <c:v>43.27</c:v>
                </c:pt>
                <c:pt idx="234">
                  <c:v>41.98</c:v>
                </c:pt>
                <c:pt idx="235">
                  <c:v>40.770000000000003</c:v>
                </c:pt>
                <c:pt idx="236">
                  <c:v>42.01</c:v>
                </c:pt>
                <c:pt idx="237">
                  <c:v>44.04</c:v>
                </c:pt>
                <c:pt idx="238">
                  <c:v>43.8</c:v>
                </c:pt>
                <c:pt idx="239">
                  <c:v>43.61</c:v>
                </c:pt>
                <c:pt idx="240">
                  <c:v>45.21</c:v>
                </c:pt>
                <c:pt idx="241">
                  <c:v>44.29</c:v>
                </c:pt>
                <c:pt idx="242">
                  <c:v>43.2</c:v>
                </c:pt>
                <c:pt idx="243">
                  <c:v>44.72</c:v>
                </c:pt>
                <c:pt idx="244">
                  <c:v>46.11</c:v>
                </c:pt>
                <c:pt idx="245">
                  <c:v>45.94</c:v>
                </c:pt>
                <c:pt idx="246">
                  <c:v>46.76</c:v>
                </c:pt>
                <c:pt idx="247">
                  <c:v>46.52</c:v>
                </c:pt>
                <c:pt idx="248">
                  <c:v>45.69</c:v>
                </c:pt>
                <c:pt idx="249">
                  <c:v>45.96</c:v>
                </c:pt>
                <c:pt idx="250">
                  <c:v>44.5</c:v>
                </c:pt>
                <c:pt idx="251">
                  <c:v>45.34</c:v>
                </c:pt>
                <c:pt idx="252">
                  <c:v>44.94</c:v>
                </c:pt>
                <c:pt idx="253">
                  <c:v>46.96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9F-4224-8D11-C2AB76A00C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Pessimistic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5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9F-4224-8D11-C2AB76A00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Sheet1!$A$2:$A$255</c:f>
              <c:numCache>
                <c:formatCode>mmm\-yy</c:formatCode>
                <c:ptCount val="254"/>
                <c:pt idx="0">
                  <c:v>42747</c:v>
                </c:pt>
                <c:pt idx="1">
                  <c:v>42746</c:v>
                </c:pt>
                <c:pt idx="2">
                  <c:v>42745</c:v>
                </c:pt>
                <c:pt idx="3">
                  <c:v>42744</c:v>
                </c:pt>
                <c:pt idx="4">
                  <c:v>42741</c:v>
                </c:pt>
                <c:pt idx="5">
                  <c:v>42740</c:v>
                </c:pt>
                <c:pt idx="6">
                  <c:v>42739</c:v>
                </c:pt>
                <c:pt idx="7">
                  <c:v>42738</c:v>
                </c:pt>
                <c:pt idx="8">
                  <c:v>42734</c:v>
                </c:pt>
                <c:pt idx="9">
                  <c:v>42733</c:v>
                </c:pt>
                <c:pt idx="10">
                  <c:v>42732</c:v>
                </c:pt>
                <c:pt idx="11">
                  <c:v>42731</c:v>
                </c:pt>
                <c:pt idx="12">
                  <c:v>42727</c:v>
                </c:pt>
                <c:pt idx="13">
                  <c:v>42726</c:v>
                </c:pt>
                <c:pt idx="14">
                  <c:v>42725</c:v>
                </c:pt>
                <c:pt idx="15">
                  <c:v>42724</c:v>
                </c:pt>
                <c:pt idx="16">
                  <c:v>42723</c:v>
                </c:pt>
                <c:pt idx="17">
                  <c:v>42720</c:v>
                </c:pt>
                <c:pt idx="18">
                  <c:v>42719</c:v>
                </c:pt>
                <c:pt idx="19">
                  <c:v>42718</c:v>
                </c:pt>
                <c:pt idx="20">
                  <c:v>42717</c:v>
                </c:pt>
                <c:pt idx="21">
                  <c:v>42716</c:v>
                </c:pt>
                <c:pt idx="22">
                  <c:v>42713</c:v>
                </c:pt>
                <c:pt idx="23">
                  <c:v>42712</c:v>
                </c:pt>
                <c:pt idx="24">
                  <c:v>42711</c:v>
                </c:pt>
                <c:pt idx="25">
                  <c:v>42710</c:v>
                </c:pt>
                <c:pt idx="26">
                  <c:v>42709</c:v>
                </c:pt>
                <c:pt idx="27">
                  <c:v>42706</c:v>
                </c:pt>
                <c:pt idx="28">
                  <c:v>42705</c:v>
                </c:pt>
                <c:pt idx="29">
                  <c:v>42704</c:v>
                </c:pt>
                <c:pt idx="30">
                  <c:v>42703</c:v>
                </c:pt>
                <c:pt idx="31">
                  <c:v>42702</c:v>
                </c:pt>
                <c:pt idx="32">
                  <c:v>42699</c:v>
                </c:pt>
                <c:pt idx="33">
                  <c:v>42697</c:v>
                </c:pt>
                <c:pt idx="34">
                  <c:v>42696</c:v>
                </c:pt>
                <c:pt idx="35">
                  <c:v>42695</c:v>
                </c:pt>
                <c:pt idx="36">
                  <c:v>42692</c:v>
                </c:pt>
                <c:pt idx="37">
                  <c:v>42691</c:v>
                </c:pt>
                <c:pt idx="38">
                  <c:v>42690</c:v>
                </c:pt>
                <c:pt idx="39">
                  <c:v>42689</c:v>
                </c:pt>
                <c:pt idx="40">
                  <c:v>42688</c:v>
                </c:pt>
                <c:pt idx="41">
                  <c:v>42685</c:v>
                </c:pt>
                <c:pt idx="42">
                  <c:v>42684</c:v>
                </c:pt>
                <c:pt idx="43">
                  <c:v>42683</c:v>
                </c:pt>
                <c:pt idx="44">
                  <c:v>42682</c:v>
                </c:pt>
                <c:pt idx="45">
                  <c:v>42681</c:v>
                </c:pt>
                <c:pt idx="46">
                  <c:v>42678</c:v>
                </c:pt>
                <c:pt idx="47">
                  <c:v>42677</c:v>
                </c:pt>
                <c:pt idx="48">
                  <c:v>42676</c:v>
                </c:pt>
                <c:pt idx="49">
                  <c:v>42675</c:v>
                </c:pt>
                <c:pt idx="50">
                  <c:v>42674</c:v>
                </c:pt>
                <c:pt idx="51">
                  <c:v>42671</c:v>
                </c:pt>
                <c:pt idx="52">
                  <c:v>42670</c:v>
                </c:pt>
                <c:pt idx="53">
                  <c:v>42669</c:v>
                </c:pt>
                <c:pt idx="54">
                  <c:v>42668</c:v>
                </c:pt>
                <c:pt idx="55">
                  <c:v>42667</c:v>
                </c:pt>
                <c:pt idx="56">
                  <c:v>42664</c:v>
                </c:pt>
                <c:pt idx="57">
                  <c:v>42663</c:v>
                </c:pt>
                <c:pt idx="58">
                  <c:v>42662</c:v>
                </c:pt>
                <c:pt idx="59">
                  <c:v>42661</c:v>
                </c:pt>
                <c:pt idx="60">
                  <c:v>42660</c:v>
                </c:pt>
                <c:pt idx="61">
                  <c:v>42657</c:v>
                </c:pt>
                <c:pt idx="62">
                  <c:v>42656</c:v>
                </c:pt>
                <c:pt idx="63">
                  <c:v>42655</c:v>
                </c:pt>
                <c:pt idx="64">
                  <c:v>42654</c:v>
                </c:pt>
                <c:pt idx="65">
                  <c:v>42653</c:v>
                </c:pt>
                <c:pt idx="66">
                  <c:v>42650</c:v>
                </c:pt>
                <c:pt idx="67">
                  <c:v>42649</c:v>
                </c:pt>
                <c:pt idx="68">
                  <c:v>42648</c:v>
                </c:pt>
                <c:pt idx="69">
                  <c:v>42647</c:v>
                </c:pt>
                <c:pt idx="70">
                  <c:v>42646</c:v>
                </c:pt>
                <c:pt idx="71">
                  <c:v>42643</c:v>
                </c:pt>
                <c:pt idx="72">
                  <c:v>42642</c:v>
                </c:pt>
                <c:pt idx="73">
                  <c:v>42641</c:v>
                </c:pt>
                <c:pt idx="74">
                  <c:v>42640</c:v>
                </c:pt>
                <c:pt idx="75">
                  <c:v>42639</c:v>
                </c:pt>
                <c:pt idx="76">
                  <c:v>42636</c:v>
                </c:pt>
                <c:pt idx="77">
                  <c:v>42635</c:v>
                </c:pt>
                <c:pt idx="78">
                  <c:v>42634</c:v>
                </c:pt>
                <c:pt idx="79">
                  <c:v>42633</c:v>
                </c:pt>
                <c:pt idx="80">
                  <c:v>42632</c:v>
                </c:pt>
                <c:pt idx="81">
                  <c:v>42629</c:v>
                </c:pt>
                <c:pt idx="82">
                  <c:v>42628</c:v>
                </c:pt>
                <c:pt idx="83">
                  <c:v>42627</c:v>
                </c:pt>
                <c:pt idx="84">
                  <c:v>42626</c:v>
                </c:pt>
                <c:pt idx="85">
                  <c:v>42625</c:v>
                </c:pt>
                <c:pt idx="86">
                  <c:v>42622</c:v>
                </c:pt>
                <c:pt idx="87">
                  <c:v>42621</c:v>
                </c:pt>
                <c:pt idx="88">
                  <c:v>42620</c:v>
                </c:pt>
                <c:pt idx="89">
                  <c:v>42619</c:v>
                </c:pt>
                <c:pt idx="90">
                  <c:v>42615</c:v>
                </c:pt>
                <c:pt idx="91">
                  <c:v>42614</c:v>
                </c:pt>
                <c:pt idx="92">
                  <c:v>42613</c:v>
                </c:pt>
                <c:pt idx="93">
                  <c:v>42612</c:v>
                </c:pt>
                <c:pt idx="94">
                  <c:v>42611</c:v>
                </c:pt>
                <c:pt idx="95">
                  <c:v>42608</c:v>
                </c:pt>
                <c:pt idx="96">
                  <c:v>42607</c:v>
                </c:pt>
                <c:pt idx="97">
                  <c:v>42606</c:v>
                </c:pt>
                <c:pt idx="98">
                  <c:v>42605</c:v>
                </c:pt>
                <c:pt idx="99">
                  <c:v>42604</c:v>
                </c:pt>
                <c:pt idx="100">
                  <c:v>42601</c:v>
                </c:pt>
                <c:pt idx="101">
                  <c:v>42600</c:v>
                </c:pt>
                <c:pt idx="102">
                  <c:v>42599</c:v>
                </c:pt>
                <c:pt idx="103">
                  <c:v>42598</c:v>
                </c:pt>
                <c:pt idx="104">
                  <c:v>42597</c:v>
                </c:pt>
                <c:pt idx="105">
                  <c:v>42594</c:v>
                </c:pt>
                <c:pt idx="106">
                  <c:v>42593</c:v>
                </c:pt>
                <c:pt idx="107">
                  <c:v>42592</c:v>
                </c:pt>
                <c:pt idx="108">
                  <c:v>42591</c:v>
                </c:pt>
                <c:pt idx="109">
                  <c:v>42590</c:v>
                </c:pt>
                <c:pt idx="110">
                  <c:v>42587</c:v>
                </c:pt>
                <c:pt idx="111">
                  <c:v>42586</c:v>
                </c:pt>
                <c:pt idx="112">
                  <c:v>42585</c:v>
                </c:pt>
                <c:pt idx="113">
                  <c:v>42584</c:v>
                </c:pt>
                <c:pt idx="114">
                  <c:v>42583</c:v>
                </c:pt>
                <c:pt idx="115">
                  <c:v>42580</c:v>
                </c:pt>
                <c:pt idx="116">
                  <c:v>42579</c:v>
                </c:pt>
                <c:pt idx="117">
                  <c:v>42578</c:v>
                </c:pt>
                <c:pt idx="118">
                  <c:v>42577</c:v>
                </c:pt>
                <c:pt idx="119">
                  <c:v>42576</c:v>
                </c:pt>
                <c:pt idx="120">
                  <c:v>42573</c:v>
                </c:pt>
                <c:pt idx="121">
                  <c:v>42572</c:v>
                </c:pt>
                <c:pt idx="122">
                  <c:v>42571</c:v>
                </c:pt>
                <c:pt idx="123">
                  <c:v>42570</c:v>
                </c:pt>
                <c:pt idx="124">
                  <c:v>42569</c:v>
                </c:pt>
                <c:pt idx="125">
                  <c:v>42566</c:v>
                </c:pt>
                <c:pt idx="126">
                  <c:v>42565</c:v>
                </c:pt>
                <c:pt idx="127">
                  <c:v>42564</c:v>
                </c:pt>
                <c:pt idx="128">
                  <c:v>42563</c:v>
                </c:pt>
                <c:pt idx="129">
                  <c:v>42562</c:v>
                </c:pt>
                <c:pt idx="130">
                  <c:v>42559</c:v>
                </c:pt>
                <c:pt idx="131">
                  <c:v>42558</c:v>
                </c:pt>
                <c:pt idx="132">
                  <c:v>42557</c:v>
                </c:pt>
                <c:pt idx="133">
                  <c:v>42556</c:v>
                </c:pt>
                <c:pt idx="134">
                  <c:v>42552</c:v>
                </c:pt>
                <c:pt idx="135">
                  <c:v>42551</c:v>
                </c:pt>
                <c:pt idx="136">
                  <c:v>42550</c:v>
                </c:pt>
                <c:pt idx="137">
                  <c:v>42549</c:v>
                </c:pt>
                <c:pt idx="138">
                  <c:v>42548</c:v>
                </c:pt>
                <c:pt idx="139">
                  <c:v>42545</c:v>
                </c:pt>
                <c:pt idx="140">
                  <c:v>42544</c:v>
                </c:pt>
                <c:pt idx="141">
                  <c:v>42543</c:v>
                </c:pt>
                <c:pt idx="142">
                  <c:v>42542</c:v>
                </c:pt>
                <c:pt idx="143">
                  <c:v>42541</c:v>
                </c:pt>
                <c:pt idx="144">
                  <c:v>42538</c:v>
                </c:pt>
                <c:pt idx="145">
                  <c:v>42537</c:v>
                </c:pt>
                <c:pt idx="146">
                  <c:v>42536</c:v>
                </c:pt>
                <c:pt idx="147">
                  <c:v>42535</c:v>
                </c:pt>
                <c:pt idx="148">
                  <c:v>42534</c:v>
                </c:pt>
                <c:pt idx="149">
                  <c:v>42531</c:v>
                </c:pt>
                <c:pt idx="150">
                  <c:v>42530</c:v>
                </c:pt>
                <c:pt idx="151">
                  <c:v>42529</c:v>
                </c:pt>
                <c:pt idx="152">
                  <c:v>42528</c:v>
                </c:pt>
                <c:pt idx="153">
                  <c:v>42527</c:v>
                </c:pt>
                <c:pt idx="154">
                  <c:v>42524</c:v>
                </c:pt>
                <c:pt idx="155">
                  <c:v>42523</c:v>
                </c:pt>
                <c:pt idx="156">
                  <c:v>42522</c:v>
                </c:pt>
                <c:pt idx="157">
                  <c:v>42521</c:v>
                </c:pt>
                <c:pt idx="158">
                  <c:v>42517</c:v>
                </c:pt>
                <c:pt idx="159">
                  <c:v>42516</c:v>
                </c:pt>
                <c:pt idx="160">
                  <c:v>42515</c:v>
                </c:pt>
                <c:pt idx="161">
                  <c:v>42514</c:v>
                </c:pt>
                <c:pt idx="162">
                  <c:v>42513</c:v>
                </c:pt>
                <c:pt idx="163">
                  <c:v>42510</c:v>
                </c:pt>
                <c:pt idx="164">
                  <c:v>42509</c:v>
                </c:pt>
                <c:pt idx="165">
                  <c:v>42508</c:v>
                </c:pt>
                <c:pt idx="166">
                  <c:v>42507</c:v>
                </c:pt>
                <c:pt idx="167">
                  <c:v>42506</c:v>
                </c:pt>
                <c:pt idx="168">
                  <c:v>42503</c:v>
                </c:pt>
                <c:pt idx="169">
                  <c:v>42502</c:v>
                </c:pt>
                <c:pt idx="170">
                  <c:v>42501</c:v>
                </c:pt>
                <c:pt idx="171">
                  <c:v>42500</c:v>
                </c:pt>
                <c:pt idx="172">
                  <c:v>42499</c:v>
                </c:pt>
                <c:pt idx="173">
                  <c:v>42496</c:v>
                </c:pt>
                <c:pt idx="174">
                  <c:v>42495</c:v>
                </c:pt>
                <c:pt idx="175">
                  <c:v>42494</c:v>
                </c:pt>
                <c:pt idx="176">
                  <c:v>42493</c:v>
                </c:pt>
                <c:pt idx="177">
                  <c:v>42492</c:v>
                </c:pt>
                <c:pt idx="178">
                  <c:v>42489</c:v>
                </c:pt>
                <c:pt idx="179">
                  <c:v>42488</c:v>
                </c:pt>
                <c:pt idx="180">
                  <c:v>42487</c:v>
                </c:pt>
                <c:pt idx="181">
                  <c:v>42486</c:v>
                </c:pt>
                <c:pt idx="182">
                  <c:v>42485</c:v>
                </c:pt>
                <c:pt idx="183">
                  <c:v>42482</c:v>
                </c:pt>
                <c:pt idx="184">
                  <c:v>42481</c:v>
                </c:pt>
                <c:pt idx="185">
                  <c:v>42480</c:v>
                </c:pt>
                <c:pt idx="186">
                  <c:v>42479</c:v>
                </c:pt>
                <c:pt idx="187">
                  <c:v>42478</c:v>
                </c:pt>
                <c:pt idx="188">
                  <c:v>42475</c:v>
                </c:pt>
                <c:pt idx="189">
                  <c:v>42474</c:v>
                </c:pt>
                <c:pt idx="190">
                  <c:v>42473</c:v>
                </c:pt>
                <c:pt idx="191">
                  <c:v>42472</c:v>
                </c:pt>
                <c:pt idx="192">
                  <c:v>42471</c:v>
                </c:pt>
                <c:pt idx="193">
                  <c:v>42468</c:v>
                </c:pt>
                <c:pt idx="194">
                  <c:v>42467</c:v>
                </c:pt>
                <c:pt idx="195">
                  <c:v>42466</c:v>
                </c:pt>
                <c:pt idx="196">
                  <c:v>42465</c:v>
                </c:pt>
                <c:pt idx="197">
                  <c:v>42464</c:v>
                </c:pt>
                <c:pt idx="198">
                  <c:v>42461</c:v>
                </c:pt>
                <c:pt idx="199">
                  <c:v>42460</c:v>
                </c:pt>
                <c:pt idx="200">
                  <c:v>42459</c:v>
                </c:pt>
                <c:pt idx="201">
                  <c:v>42458</c:v>
                </c:pt>
                <c:pt idx="202">
                  <c:v>42457</c:v>
                </c:pt>
                <c:pt idx="203">
                  <c:v>42453</c:v>
                </c:pt>
                <c:pt idx="204">
                  <c:v>42452</c:v>
                </c:pt>
                <c:pt idx="205">
                  <c:v>42451</c:v>
                </c:pt>
                <c:pt idx="206">
                  <c:v>42450</c:v>
                </c:pt>
                <c:pt idx="207">
                  <c:v>42447</c:v>
                </c:pt>
                <c:pt idx="208">
                  <c:v>42446</c:v>
                </c:pt>
                <c:pt idx="209">
                  <c:v>42445</c:v>
                </c:pt>
                <c:pt idx="210">
                  <c:v>42444</c:v>
                </c:pt>
                <c:pt idx="211">
                  <c:v>42443</c:v>
                </c:pt>
                <c:pt idx="212">
                  <c:v>42440</c:v>
                </c:pt>
                <c:pt idx="213">
                  <c:v>42439</c:v>
                </c:pt>
                <c:pt idx="214">
                  <c:v>42438</c:v>
                </c:pt>
                <c:pt idx="215">
                  <c:v>42437</c:v>
                </c:pt>
                <c:pt idx="216">
                  <c:v>42436</c:v>
                </c:pt>
                <c:pt idx="217">
                  <c:v>42433</c:v>
                </c:pt>
                <c:pt idx="218">
                  <c:v>42432</c:v>
                </c:pt>
                <c:pt idx="219">
                  <c:v>42431</c:v>
                </c:pt>
                <c:pt idx="220">
                  <c:v>42430</c:v>
                </c:pt>
                <c:pt idx="221">
                  <c:v>42429</c:v>
                </c:pt>
                <c:pt idx="222">
                  <c:v>42426</c:v>
                </c:pt>
                <c:pt idx="223">
                  <c:v>42425</c:v>
                </c:pt>
                <c:pt idx="224">
                  <c:v>42424</c:v>
                </c:pt>
                <c:pt idx="225">
                  <c:v>42423</c:v>
                </c:pt>
                <c:pt idx="226">
                  <c:v>42422</c:v>
                </c:pt>
                <c:pt idx="227">
                  <c:v>42419</c:v>
                </c:pt>
                <c:pt idx="228">
                  <c:v>42418</c:v>
                </c:pt>
                <c:pt idx="229">
                  <c:v>42417</c:v>
                </c:pt>
                <c:pt idx="230">
                  <c:v>42416</c:v>
                </c:pt>
                <c:pt idx="231">
                  <c:v>42412</c:v>
                </c:pt>
                <c:pt idx="232">
                  <c:v>42411</c:v>
                </c:pt>
                <c:pt idx="233">
                  <c:v>42410</c:v>
                </c:pt>
                <c:pt idx="234">
                  <c:v>42409</c:v>
                </c:pt>
                <c:pt idx="235">
                  <c:v>42408</c:v>
                </c:pt>
                <c:pt idx="236">
                  <c:v>42405</c:v>
                </c:pt>
                <c:pt idx="237">
                  <c:v>42404</c:v>
                </c:pt>
                <c:pt idx="238">
                  <c:v>42403</c:v>
                </c:pt>
                <c:pt idx="239">
                  <c:v>42402</c:v>
                </c:pt>
                <c:pt idx="240">
                  <c:v>42401</c:v>
                </c:pt>
                <c:pt idx="241">
                  <c:v>42398</c:v>
                </c:pt>
                <c:pt idx="242">
                  <c:v>42397</c:v>
                </c:pt>
                <c:pt idx="243">
                  <c:v>42396</c:v>
                </c:pt>
                <c:pt idx="244">
                  <c:v>42395</c:v>
                </c:pt>
                <c:pt idx="245">
                  <c:v>42394</c:v>
                </c:pt>
                <c:pt idx="246">
                  <c:v>42391</c:v>
                </c:pt>
                <c:pt idx="247">
                  <c:v>42390</c:v>
                </c:pt>
                <c:pt idx="248">
                  <c:v>42389</c:v>
                </c:pt>
                <c:pt idx="249">
                  <c:v>42388</c:v>
                </c:pt>
                <c:pt idx="250">
                  <c:v>42384</c:v>
                </c:pt>
                <c:pt idx="251">
                  <c:v>42383</c:v>
                </c:pt>
                <c:pt idx="252">
                  <c:v>42382</c:v>
                </c:pt>
                <c:pt idx="253">
                  <c:v>42381</c:v>
                </c:pt>
              </c:numCache>
            </c:numRef>
          </c:cat>
          <c:val>
            <c:numRef>
              <c:f>Sheet1!$C$2:$C$255</c:f>
              <c:numCache>
                <c:formatCode>"$"#,##0.00_);[Red]\("$"#,##0.00\)</c:formatCode>
                <c:ptCount val="254"/>
                <c:pt idx="0">
                  <c:v>47.27</c:v>
                </c:pt>
                <c:pt idx="1">
                  <c:v>47.27</c:v>
                </c:pt>
                <c:pt idx="2">
                  <c:v>47.27</c:v>
                </c:pt>
                <c:pt idx="3">
                  <c:v>47.27</c:v>
                </c:pt>
                <c:pt idx="4">
                  <c:v>47.27</c:v>
                </c:pt>
                <c:pt idx="5">
                  <c:v>47.27</c:v>
                </c:pt>
                <c:pt idx="6">
                  <c:v>47.27</c:v>
                </c:pt>
                <c:pt idx="7">
                  <c:v>47.27</c:v>
                </c:pt>
                <c:pt idx="8">
                  <c:v>47.27</c:v>
                </c:pt>
                <c:pt idx="9">
                  <c:v>47.27</c:v>
                </c:pt>
                <c:pt idx="10">
                  <c:v>47.27</c:v>
                </c:pt>
                <c:pt idx="11">
                  <c:v>47.27</c:v>
                </c:pt>
                <c:pt idx="12">
                  <c:v>47.27</c:v>
                </c:pt>
                <c:pt idx="13">
                  <c:v>47.27</c:v>
                </c:pt>
                <c:pt idx="14">
                  <c:v>47.27</c:v>
                </c:pt>
                <c:pt idx="15">
                  <c:v>47.27</c:v>
                </c:pt>
                <c:pt idx="16">
                  <c:v>47.27</c:v>
                </c:pt>
                <c:pt idx="17">
                  <c:v>47.27</c:v>
                </c:pt>
                <c:pt idx="18">
                  <c:v>47.27</c:v>
                </c:pt>
                <c:pt idx="19">
                  <c:v>47.27</c:v>
                </c:pt>
                <c:pt idx="20">
                  <c:v>47.27</c:v>
                </c:pt>
                <c:pt idx="21">
                  <c:v>47.27</c:v>
                </c:pt>
                <c:pt idx="22">
                  <c:v>47.27</c:v>
                </c:pt>
                <c:pt idx="23">
                  <c:v>47.27</c:v>
                </c:pt>
                <c:pt idx="24">
                  <c:v>47.27</c:v>
                </c:pt>
                <c:pt idx="25">
                  <c:v>47.27</c:v>
                </c:pt>
                <c:pt idx="26">
                  <c:v>47.27</c:v>
                </c:pt>
                <c:pt idx="27">
                  <c:v>47.27</c:v>
                </c:pt>
                <c:pt idx="28">
                  <c:v>47.27</c:v>
                </c:pt>
                <c:pt idx="29">
                  <c:v>47.27</c:v>
                </c:pt>
                <c:pt idx="30">
                  <c:v>47.27</c:v>
                </c:pt>
                <c:pt idx="31">
                  <c:v>47.27</c:v>
                </c:pt>
                <c:pt idx="32">
                  <c:v>47.27</c:v>
                </c:pt>
                <c:pt idx="33">
                  <c:v>47.27</c:v>
                </c:pt>
                <c:pt idx="34">
                  <c:v>47.27</c:v>
                </c:pt>
                <c:pt idx="35">
                  <c:v>47.27</c:v>
                </c:pt>
                <c:pt idx="36">
                  <c:v>47.27</c:v>
                </c:pt>
                <c:pt idx="37">
                  <c:v>47.27</c:v>
                </c:pt>
                <c:pt idx="38">
                  <c:v>47.27</c:v>
                </c:pt>
                <c:pt idx="39">
                  <c:v>47.27</c:v>
                </c:pt>
                <c:pt idx="40">
                  <c:v>47.27</c:v>
                </c:pt>
                <c:pt idx="41">
                  <c:v>47.27</c:v>
                </c:pt>
                <c:pt idx="42">
                  <c:v>47.27</c:v>
                </c:pt>
                <c:pt idx="43">
                  <c:v>47.27</c:v>
                </c:pt>
                <c:pt idx="44">
                  <c:v>47.27</c:v>
                </c:pt>
                <c:pt idx="45">
                  <c:v>47.27</c:v>
                </c:pt>
                <c:pt idx="46">
                  <c:v>47.27</c:v>
                </c:pt>
                <c:pt idx="47">
                  <c:v>47.27</c:v>
                </c:pt>
                <c:pt idx="48">
                  <c:v>47.27</c:v>
                </c:pt>
                <c:pt idx="49">
                  <c:v>47.27</c:v>
                </c:pt>
                <c:pt idx="50">
                  <c:v>47.27</c:v>
                </c:pt>
                <c:pt idx="51">
                  <c:v>47.27</c:v>
                </c:pt>
                <c:pt idx="52">
                  <c:v>47.27</c:v>
                </c:pt>
                <c:pt idx="53">
                  <c:v>47.27</c:v>
                </c:pt>
                <c:pt idx="54">
                  <c:v>47.27</c:v>
                </c:pt>
                <c:pt idx="55">
                  <c:v>47.27</c:v>
                </c:pt>
                <c:pt idx="56">
                  <c:v>47.27</c:v>
                </c:pt>
                <c:pt idx="57">
                  <c:v>47.27</c:v>
                </c:pt>
                <c:pt idx="58">
                  <c:v>47.27</c:v>
                </c:pt>
                <c:pt idx="59">
                  <c:v>47.27</c:v>
                </c:pt>
                <c:pt idx="60">
                  <c:v>47.27</c:v>
                </c:pt>
                <c:pt idx="61">
                  <c:v>47.27</c:v>
                </c:pt>
                <c:pt idx="62">
                  <c:v>47.27</c:v>
                </c:pt>
                <c:pt idx="63">
                  <c:v>47.27</c:v>
                </c:pt>
                <c:pt idx="64">
                  <c:v>47.27</c:v>
                </c:pt>
                <c:pt idx="65">
                  <c:v>47.27</c:v>
                </c:pt>
                <c:pt idx="66">
                  <c:v>47.27</c:v>
                </c:pt>
                <c:pt idx="67">
                  <c:v>47.27</c:v>
                </c:pt>
                <c:pt idx="68">
                  <c:v>47.27</c:v>
                </c:pt>
                <c:pt idx="69">
                  <c:v>47.27</c:v>
                </c:pt>
                <c:pt idx="70">
                  <c:v>47.27</c:v>
                </c:pt>
                <c:pt idx="71">
                  <c:v>47.27</c:v>
                </c:pt>
                <c:pt idx="72">
                  <c:v>47.27</c:v>
                </c:pt>
                <c:pt idx="73">
                  <c:v>47.27</c:v>
                </c:pt>
                <c:pt idx="74">
                  <c:v>47.27</c:v>
                </c:pt>
                <c:pt idx="75">
                  <c:v>47.27</c:v>
                </c:pt>
                <c:pt idx="76">
                  <c:v>47.27</c:v>
                </c:pt>
                <c:pt idx="77">
                  <c:v>47.27</c:v>
                </c:pt>
                <c:pt idx="78">
                  <c:v>47.27</c:v>
                </c:pt>
                <c:pt idx="79">
                  <c:v>47.27</c:v>
                </c:pt>
                <c:pt idx="80">
                  <c:v>47.27</c:v>
                </c:pt>
                <c:pt idx="81">
                  <c:v>47.27</c:v>
                </c:pt>
                <c:pt idx="82">
                  <c:v>47.27</c:v>
                </c:pt>
                <c:pt idx="83">
                  <c:v>47.27</c:v>
                </c:pt>
                <c:pt idx="84">
                  <c:v>47.27</c:v>
                </c:pt>
                <c:pt idx="85">
                  <c:v>47.27</c:v>
                </c:pt>
                <c:pt idx="86">
                  <c:v>47.27</c:v>
                </c:pt>
                <c:pt idx="87">
                  <c:v>47.27</c:v>
                </c:pt>
                <c:pt idx="88">
                  <c:v>47.27</c:v>
                </c:pt>
                <c:pt idx="89">
                  <c:v>47.27</c:v>
                </c:pt>
                <c:pt idx="90">
                  <c:v>47.27</c:v>
                </c:pt>
                <c:pt idx="91">
                  <c:v>47.27</c:v>
                </c:pt>
                <c:pt idx="92">
                  <c:v>47.27</c:v>
                </c:pt>
                <c:pt idx="93">
                  <c:v>47.27</c:v>
                </c:pt>
                <c:pt idx="94">
                  <c:v>47.27</c:v>
                </c:pt>
                <c:pt idx="95">
                  <c:v>47.27</c:v>
                </c:pt>
                <c:pt idx="96">
                  <c:v>47.27</c:v>
                </c:pt>
                <c:pt idx="97">
                  <c:v>47.27</c:v>
                </c:pt>
                <c:pt idx="98">
                  <c:v>47.27</c:v>
                </c:pt>
                <c:pt idx="99">
                  <c:v>47.27</c:v>
                </c:pt>
                <c:pt idx="100">
                  <c:v>47.27</c:v>
                </c:pt>
                <c:pt idx="101">
                  <c:v>47.27</c:v>
                </c:pt>
                <c:pt idx="102">
                  <c:v>47.27</c:v>
                </c:pt>
                <c:pt idx="103">
                  <c:v>47.27</c:v>
                </c:pt>
                <c:pt idx="104">
                  <c:v>47.27</c:v>
                </c:pt>
                <c:pt idx="105">
                  <c:v>47.27</c:v>
                </c:pt>
                <c:pt idx="106">
                  <c:v>47.27</c:v>
                </c:pt>
                <c:pt idx="107">
                  <c:v>47.27</c:v>
                </c:pt>
                <c:pt idx="108">
                  <c:v>47.27</c:v>
                </c:pt>
                <c:pt idx="109">
                  <c:v>47.27</c:v>
                </c:pt>
                <c:pt idx="110">
                  <c:v>47.27</c:v>
                </c:pt>
                <c:pt idx="111">
                  <c:v>47.27</c:v>
                </c:pt>
                <c:pt idx="112">
                  <c:v>47.27</c:v>
                </c:pt>
                <c:pt idx="113">
                  <c:v>47.27</c:v>
                </c:pt>
                <c:pt idx="114">
                  <c:v>47.27</c:v>
                </c:pt>
                <c:pt idx="115">
                  <c:v>47.27</c:v>
                </c:pt>
                <c:pt idx="116">
                  <c:v>47.27</c:v>
                </c:pt>
                <c:pt idx="117">
                  <c:v>47.27</c:v>
                </c:pt>
                <c:pt idx="118">
                  <c:v>47.27</c:v>
                </c:pt>
                <c:pt idx="119">
                  <c:v>47.27</c:v>
                </c:pt>
                <c:pt idx="120">
                  <c:v>47.27</c:v>
                </c:pt>
                <c:pt idx="121">
                  <c:v>47.27</c:v>
                </c:pt>
                <c:pt idx="122">
                  <c:v>47.27</c:v>
                </c:pt>
                <c:pt idx="123">
                  <c:v>47.27</c:v>
                </c:pt>
                <c:pt idx="124">
                  <c:v>47.27</c:v>
                </c:pt>
                <c:pt idx="125">
                  <c:v>47.27</c:v>
                </c:pt>
                <c:pt idx="126">
                  <c:v>47.27</c:v>
                </c:pt>
                <c:pt idx="127">
                  <c:v>47.27</c:v>
                </c:pt>
                <c:pt idx="128">
                  <c:v>47.27</c:v>
                </c:pt>
                <c:pt idx="129">
                  <c:v>47.27</c:v>
                </c:pt>
                <c:pt idx="130">
                  <c:v>47.27</c:v>
                </c:pt>
                <c:pt idx="131">
                  <c:v>47.27</c:v>
                </c:pt>
                <c:pt idx="132">
                  <c:v>47.27</c:v>
                </c:pt>
                <c:pt idx="133">
                  <c:v>47.27</c:v>
                </c:pt>
                <c:pt idx="134">
                  <c:v>47.27</c:v>
                </c:pt>
                <c:pt idx="135">
                  <c:v>47.27</c:v>
                </c:pt>
                <c:pt idx="136">
                  <c:v>47.27</c:v>
                </c:pt>
                <c:pt idx="137">
                  <c:v>47.27</c:v>
                </c:pt>
                <c:pt idx="138">
                  <c:v>47.27</c:v>
                </c:pt>
                <c:pt idx="139">
                  <c:v>47.27</c:v>
                </c:pt>
                <c:pt idx="140">
                  <c:v>47.27</c:v>
                </c:pt>
                <c:pt idx="141">
                  <c:v>47.27</c:v>
                </c:pt>
                <c:pt idx="142">
                  <c:v>47.27</c:v>
                </c:pt>
                <c:pt idx="143">
                  <c:v>47.27</c:v>
                </c:pt>
                <c:pt idx="144">
                  <c:v>47.27</c:v>
                </c:pt>
                <c:pt idx="145">
                  <c:v>47.27</c:v>
                </c:pt>
                <c:pt idx="146">
                  <c:v>47.27</c:v>
                </c:pt>
                <c:pt idx="147">
                  <c:v>47.27</c:v>
                </c:pt>
                <c:pt idx="148">
                  <c:v>47.27</c:v>
                </c:pt>
                <c:pt idx="149">
                  <c:v>47.27</c:v>
                </c:pt>
                <c:pt idx="150">
                  <c:v>47.27</c:v>
                </c:pt>
                <c:pt idx="151">
                  <c:v>47.27</c:v>
                </c:pt>
                <c:pt idx="152">
                  <c:v>47.27</c:v>
                </c:pt>
                <c:pt idx="153">
                  <c:v>47.27</c:v>
                </c:pt>
                <c:pt idx="154">
                  <c:v>47.27</c:v>
                </c:pt>
                <c:pt idx="155">
                  <c:v>47.27</c:v>
                </c:pt>
                <c:pt idx="156">
                  <c:v>47.27</c:v>
                </c:pt>
                <c:pt idx="157">
                  <c:v>47.27</c:v>
                </c:pt>
                <c:pt idx="158">
                  <c:v>47.27</c:v>
                </c:pt>
                <c:pt idx="159">
                  <c:v>47.27</c:v>
                </c:pt>
                <c:pt idx="160">
                  <c:v>47.27</c:v>
                </c:pt>
                <c:pt idx="161">
                  <c:v>47.27</c:v>
                </c:pt>
                <c:pt idx="162">
                  <c:v>47.27</c:v>
                </c:pt>
                <c:pt idx="163">
                  <c:v>47.27</c:v>
                </c:pt>
                <c:pt idx="164">
                  <c:v>47.27</c:v>
                </c:pt>
                <c:pt idx="165">
                  <c:v>47.27</c:v>
                </c:pt>
                <c:pt idx="166">
                  <c:v>47.27</c:v>
                </c:pt>
                <c:pt idx="167">
                  <c:v>47.27</c:v>
                </c:pt>
                <c:pt idx="168">
                  <c:v>47.27</c:v>
                </c:pt>
                <c:pt idx="169">
                  <c:v>47.27</c:v>
                </c:pt>
                <c:pt idx="170">
                  <c:v>47.27</c:v>
                </c:pt>
                <c:pt idx="171">
                  <c:v>47.27</c:v>
                </c:pt>
                <c:pt idx="172">
                  <c:v>47.27</c:v>
                </c:pt>
                <c:pt idx="173">
                  <c:v>47.27</c:v>
                </c:pt>
                <c:pt idx="174">
                  <c:v>47.27</c:v>
                </c:pt>
                <c:pt idx="175">
                  <c:v>47.27</c:v>
                </c:pt>
                <c:pt idx="176">
                  <c:v>47.27</c:v>
                </c:pt>
                <c:pt idx="177">
                  <c:v>47.27</c:v>
                </c:pt>
                <c:pt idx="178">
                  <c:v>47.27</c:v>
                </c:pt>
                <c:pt idx="179">
                  <c:v>47.27</c:v>
                </c:pt>
                <c:pt idx="180">
                  <c:v>47.27</c:v>
                </c:pt>
                <c:pt idx="181">
                  <c:v>47.27</c:v>
                </c:pt>
                <c:pt idx="182">
                  <c:v>47.27</c:v>
                </c:pt>
                <c:pt idx="183">
                  <c:v>47.27</c:v>
                </c:pt>
                <c:pt idx="184">
                  <c:v>47.27</c:v>
                </c:pt>
                <c:pt idx="185">
                  <c:v>47.27</c:v>
                </c:pt>
                <c:pt idx="186">
                  <c:v>47.27</c:v>
                </c:pt>
                <c:pt idx="187">
                  <c:v>47.27</c:v>
                </c:pt>
                <c:pt idx="188">
                  <c:v>47.27</c:v>
                </c:pt>
                <c:pt idx="189">
                  <c:v>47.27</c:v>
                </c:pt>
                <c:pt idx="190">
                  <c:v>47.27</c:v>
                </c:pt>
                <c:pt idx="191">
                  <c:v>47.27</c:v>
                </c:pt>
                <c:pt idx="192">
                  <c:v>47.27</c:v>
                </c:pt>
                <c:pt idx="193">
                  <c:v>47.27</c:v>
                </c:pt>
                <c:pt idx="194">
                  <c:v>47.27</c:v>
                </c:pt>
                <c:pt idx="195">
                  <c:v>47.27</c:v>
                </c:pt>
                <c:pt idx="196">
                  <c:v>47.27</c:v>
                </c:pt>
                <c:pt idx="197">
                  <c:v>47.27</c:v>
                </c:pt>
                <c:pt idx="198">
                  <c:v>47.27</c:v>
                </c:pt>
                <c:pt idx="199">
                  <c:v>47.27</c:v>
                </c:pt>
                <c:pt idx="200">
                  <c:v>47.27</c:v>
                </c:pt>
                <c:pt idx="201">
                  <c:v>47.27</c:v>
                </c:pt>
                <c:pt idx="202">
                  <c:v>47.27</c:v>
                </c:pt>
                <c:pt idx="203">
                  <c:v>47.27</c:v>
                </c:pt>
                <c:pt idx="204">
                  <c:v>47.27</c:v>
                </c:pt>
                <c:pt idx="205">
                  <c:v>47.27</c:v>
                </c:pt>
                <c:pt idx="206">
                  <c:v>47.27</c:v>
                </c:pt>
                <c:pt idx="207">
                  <c:v>47.27</c:v>
                </c:pt>
                <c:pt idx="208">
                  <c:v>47.27</c:v>
                </c:pt>
                <c:pt idx="209">
                  <c:v>47.27</c:v>
                </c:pt>
                <c:pt idx="210">
                  <c:v>47.27</c:v>
                </c:pt>
                <c:pt idx="211">
                  <c:v>47.27</c:v>
                </c:pt>
                <c:pt idx="212">
                  <c:v>47.27</c:v>
                </c:pt>
                <c:pt idx="213">
                  <c:v>47.27</c:v>
                </c:pt>
                <c:pt idx="214">
                  <c:v>47.27</c:v>
                </c:pt>
                <c:pt idx="215">
                  <c:v>47.27</c:v>
                </c:pt>
                <c:pt idx="216">
                  <c:v>47.27</c:v>
                </c:pt>
                <c:pt idx="217">
                  <c:v>47.27</c:v>
                </c:pt>
                <c:pt idx="218">
                  <c:v>47.27</c:v>
                </c:pt>
                <c:pt idx="219">
                  <c:v>47.27</c:v>
                </c:pt>
                <c:pt idx="220">
                  <c:v>47.27</c:v>
                </c:pt>
                <c:pt idx="221">
                  <c:v>47.27</c:v>
                </c:pt>
                <c:pt idx="222">
                  <c:v>47.27</c:v>
                </c:pt>
                <c:pt idx="223">
                  <c:v>47.27</c:v>
                </c:pt>
                <c:pt idx="224">
                  <c:v>47.27</c:v>
                </c:pt>
                <c:pt idx="225">
                  <c:v>47.27</c:v>
                </c:pt>
                <c:pt idx="226">
                  <c:v>47.27</c:v>
                </c:pt>
                <c:pt idx="227">
                  <c:v>47.27</c:v>
                </c:pt>
                <c:pt idx="228">
                  <c:v>47.27</c:v>
                </c:pt>
                <c:pt idx="229">
                  <c:v>47.27</c:v>
                </c:pt>
                <c:pt idx="230">
                  <c:v>47.27</c:v>
                </c:pt>
                <c:pt idx="231">
                  <c:v>47.27</c:v>
                </c:pt>
                <c:pt idx="232">
                  <c:v>47.27</c:v>
                </c:pt>
                <c:pt idx="233">
                  <c:v>47.27</c:v>
                </c:pt>
                <c:pt idx="234">
                  <c:v>47.27</c:v>
                </c:pt>
                <c:pt idx="235">
                  <c:v>47.27</c:v>
                </c:pt>
                <c:pt idx="236">
                  <c:v>47.27</c:v>
                </c:pt>
                <c:pt idx="237">
                  <c:v>47.27</c:v>
                </c:pt>
                <c:pt idx="238">
                  <c:v>47.27</c:v>
                </c:pt>
                <c:pt idx="239">
                  <c:v>47.27</c:v>
                </c:pt>
                <c:pt idx="240">
                  <c:v>47.27</c:v>
                </c:pt>
                <c:pt idx="241">
                  <c:v>47.27</c:v>
                </c:pt>
                <c:pt idx="242">
                  <c:v>47.27</c:v>
                </c:pt>
                <c:pt idx="243">
                  <c:v>47.27</c:v>
                </c:pt>
                <c:pt idx="244">
                  <c:v>47.27</c:v>
                </c:pt>
                <c:pt idx="245">
                  <c:v>47.27</c:v>
                </c:pt>
                <c:pt idx="246">
                  <c:v>47.27</c:v>
                </c:pt>
                <c:pt idx="247">
                  <c:v>47.27</c:v>
                </c:pt>
                <c:pt idx="248">
                  <c:v>47.27</c:v>
                </c:pt>
                <c:pt idx="249">
                  <c:v>47.27</c:v>
                </c:pt>
                <c:pt idx="250">
                  <c:v>47.27</c:v>
                </c:pt>
                <c:pt idx="251">
                  <c:v>47.27</c:v>
                </c:pt>
                <c:pt idx="252">
                  <c:v>47.27</c:v>
                </c:pt>
                <c:pt idx="253">
                  <c:v>47.27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9F-4224-8D11-C2AB76A00C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Baseline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5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9F-4224-8D11-C2AB76A00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Sheet1!$A$2:$A$255</c:f>
              <c:numCache>
                <c:formatCode>mmm\-yy</c:formatCode>
                <c:ptCount val="254"/>
                <c:pt idx="0">
                  <c:v>42747</c:v>
                </c:pt>
                <c:pt idx="1">
                  <c:v>42746</c:v>
                </c:pt>
                <c:pt idx="2">
                  <c:v>42745</c:v>
                </c:pt>
                <c:pt idx="3">
                  <c:v>42744</c:v>
                </c:pt>
                <c:pt idx="4">
                  <c:v>42741</c:v>
                </c:pt>
                <c:pt idx="5">
                  <c:v>42740</c:v>
                </c:pt>
                <c:pt idx="6">
                  <c:v>42739</c:v>
                </c:pt>
                <c:pt idx="7">
                  <c:v>42738</c:v>
                </c:pt>
                <c:pt idx="8">
                  <c:v>42734</c:v>
                </c:pt>
                <c:pt idx="9">
                  <c:v>42733</c:v>
                </c:pt>
                <c:pt idx="10">
                  <c:v>42732</c:v>
                </c:pt>
                <c:pt idx="11">
                  <c:v>42731</c:v>
                </c:pt>
                <c:pt idx="12">
                  <c:v>42727</c:v>
                </c:pt>
                <c:pt idx="13">
                  <c:v>42726</c:v>
                </c:pt>
                <c:pt idx="14">
                  <c:v>42725</c:v>
                </c:pt>
                <c:pt idx="15">
                  <c:v>42724</c:v>
                </c:pt>
                <c:pt idx="16">
                  <c:v>42723</c:v>
                </c:pt>
                <c:pt idx="17">
                  <c:v>42720</c:v>
                </c:pt>
                <c:pt idx="18">
                  <c:v>42719</c:v>
                </c:pt>
                <c:pt idx="19">
                  <c:v>42718</c:v>
                </c:pt>
                <c:pt idx="20">
                  <c:v>42717</c:v>
                </c:pt>
                <c:pt idx="21">
                  <c:v>42716</c:v>
                </c:pt>
                <c:pt idx="22">
                  <c:v>42713</c:v>
                </c:pt>
                <c:pt idx="23">
                  <c:v>42712</c:v>
                </c:pt>
                <c:pt idx="24">
                  <c:v>42711</c:v>
                </c:pt>
                <c:pt idx="25">
                  <c:v>42710</c:v>
                </c:pt>
                <c:pt idx="26">
                  <c:v>42709</c:v>
                </c:pt>
                <c:pt idx="27">
                  <c:v>42706</c:v>
                </c:pt>
                <c:pt idx="28">
                  <c:v>42705</c:v>
                </c:pt>
                <c:pt idx="29">
                  <c:v>42704</c:v>
                </c:pt>
                <c:pt idx="30">
                  <c:v>42703</c:v>
                </c:pt>
                <c:pt idx="31">
                  <c:v>42702</c:v>
                </c:pt>
                <c:pt idx="32">
                  <c:v>42699</c:v>
                </c:pt>
                <c:pt idx="33">
                  <c:v>42697</c:v>
                </c:pt>
                <c:pt idx="34">
                  <c:v>42696</c:v>
                </c:pt>
                <c:pt idx="35">
                  <c:v>42695</c:v>
                </c:pt>
                <c:pt idx="36">
                  <c:v>42692</c:v>
                </c:pt>
                <c:pt idx="37">
                  <c:v>42691</c:v>
                </c:pt>
                <c:pt idx="38">
                  <c:v>42690</c:v>
                </c:pt>
                <c:pt idx="39">
                  <c:v>42689</c:v>
                </c:pt>
                <c:pt idx="40">
                  <c:v>42688</c:v>
                </c:pt>
                <c:pt idx="41">
                  <c:v>42685</c:v>
                </c:pt>
                <c:pt idx="42">
                  <c:v>42684</c:v>
                </c:pt>
                <c:pt idx="43">
                  <c:v>42683</c:v>
                </c:pt>
                <c:pt idx="44">
                  <c:v>42682</c:v>
                </c:pt>
                <c:pt idx="45">
                  <c:v>42681</c:v>
                </c:pt>
                <c:pt idx="46">
                  <c:v>42678</c:v>
                </c:pt>
                <c:pt idx="47">
                  <c:v>42677</c:v>
                </c:pt>
                <c:pt idx="48">
                  <c:v>42676</c:v>
                </c:pt>
                <c:pt idx="49">
                  <c:v>42675</c:v>
                </c:pt>
                <c:pt idx="50">
                  <c:v>42674</c:v>
                </c:pt>
                <c:pt idx="51">
                  <c:v>42671</c:v>
                </c:pt>
                <c:pt idx="52">
                  <c:v>42670</c:v>
                </c:pt>
                <c:pt idx="53">
                  <c:v>42669</c:v>
                </c:pt>
                <c:pt idx="54">
                  <c:v>42668</c:v>
                </c:pt>
                <c:pt idx="55">
                  <c:v>42667</c:v>
                </c:pt>
                <c:pt idx="56">
                  <c:v>42664</c:v>
                </c:pt>
                <c:pt idx="57">
                  <c:v>42663</c:v>
                </c:pt>
                <c:pt idx="58">
                  <c:v>42662</c:v>
                </c:pt>
                <c:pt idx="59">
                  <c:v>42661</c:v>
                </c:pt>
                <c:pt idx="60">
                  <c:v>42660</c:v>
                </c:pt>
                <c:pt idx="61">
                  <c:v>42657</c:v>
                </c:pt>
                <c:pt idx="62">
                  <c:v>42656</c:v>
                </c:pt>
                <c:pt idx="63">
                  <c:v>42655</c:v>
                </c:pt>
                <c:pt idx="64">
                  <c:v>42654</c:v>
                </c:pt>
                <c:pt idx="65">
                  <c:v>42653</c:v>
                </c:pt>
                <c:pt idx="66">
                  <c:v>42650</c:v>
                </c:pt>
                <c:pt idx="67">
                  <c:v>42649</c:v>
                </c:pt>
                <c:pt idx="68">
                  <c:v>42648</c:v>
                </c:pt>
                <c:pt idx="69">
                  <c:v>42647</c:v>
                </c:pt>
                <c:pt idx="70">
                  <c:v>42646</c:v>
                </c:pt>
                <c:pt idx="71">
                  <c:v>42643</c:v>
                </c:pt>
                <c:pt idx="72">
                  <c:v>42642</c:v>
                </c:pt>
                <c:pt idx="73">
                  <c:v>42641</c:v>
                </c:pt>
                <c:pt idx="74">
                  <c:v>42640</c:v>
                </c:pt>
                <c:pt idx="75">
                  <c:v>42639</c:v>
                </c:pt>
                <c:pt idx="76">
                  <c:v>42636</c:v>
                </c:pt>
                <c:pt idx="77">
                  <c:v>42635</c:v>
                </c:pt>
                <c:pt idx="78">
                  <c:v>42634</c:v>
                </c:pt>
                <c:pt idx="79">
                  <c:v>42633</c:v>
                </c:pt>
                <c:pt idx="80">
                  <c:v>42632</c:v>
                </c:pt>
                <c:pt idx="81">
                  <c:v>42629</c:v>
                </c:pt>
                <c:pt idx="82">
                  <c:v>42628</c:v>
                </c:pt>
                <c:pt idx="83">
                  <c:v>42627</c:v>
                </c:pt>
                <c:pt idx="84">
                  <c:v>42626</c:v>
                </c:pt>
                <c:pt idx="85">
                  <c:v>42625</c:v>
                </c:pt>
                <c:pt idx="86">
                  <c:v>42622</c:v>
                </c:pt>
                <c:pt idx="87">
                  <c:v>42621</c:v>
                </c:pt>
                <c:pt idx="88">
                  <c:v>42620</c:v>
                </c:pt>
                <c:pt idx="89">
                  <c:v>42619</c:v>
                </c:pt>
                <c:pt idx="90">
                  <c:v>42615</c:v>
                </c:pt>
                <c:pt idx="91">
                  <c:v>42614</c:v>
                </c:pt>
                <c:pt idx="92">
                  <c:v>42613</c:v>
                </c:pt>
                <c:pt idx="93">
                  <c:v>42612</c:v>
                </c:pt>
                <c:pt idx="94">
                  <c:v>42611</c:v>
                </c:pt>
                <c:pt idx="95">
                  <c:v>42608</c:v>
                </c:pt>
                <c:pt idx="96">
                  <c:v>42607</c:v>
                </c:pt>
                <c:pt idx="97">
                  <c:v>42606</c:v>
                </c:pt>
                <c:pt idx="98">
                  <c:v>42605</c:v>
                </c:pt>
                <c:pt idx="99">
                  <c:v>42604</c:v>
                </c:pt>
                <c:pt idx="100">
                  <c:v>42601</c:v>
                </c:pt>
                <c:pt idx="101">
                  <c:v>42600</c:v>
                </c:pt>
                <c:pt idx="102">
                  <c:v>42599</c:v>
                </c:pt>
                <c:pt idx="103">
                  <c:v>42598</c:v>
                </c:pt>
                <c:pt idx="104">
                  <c:v>42597</c:v>
                </c:pt>
                <c:pt idx="105">
                  <c:v>42594</c:v>
                </c:pt>
                <c:pt idx="106">
                  <c:v>42593</c:v>
                </c:pt>
                <c:pt idx="107">
                  <c:v>42592</c:v>
                </c:pt>
                <c:pt idx="108">
                  <c:v>42591</c:v>
                </c:pt>
                <c:pt idx="109">
                  <c:v>42590</c:v>
                </c:pt>
                <c:pt idx="110">
                  <c:v>42587</c:v>
                </c:pt>
                <c:pt idx="111">
                  <c:v>42586</c:v>
                </c:pt>
                <c:pt idx="112">
                  <c:v>42585</c:v>
                </c:pt>
                <c:pt idx="113">
                  <c:v>42584</c:v>
                </c:pt>
                <c:pt idx="114">
                  <c:v>42583</c:v>
                </c:pt>
                <c:pt idx="115">
                  <c:v>42580</c:v>
                </c:pt>
                <c:pt idx="116">
                  <c:v>42579</c:v>
                </c:pt>
                <c:pt idx="117">
                  <c:v>42578</c:v>
                </c:pt>
                <c:pt idx="118">
                  <c:v>42577</c:v>
                </c:pt>
                <c:pt idx="119">
                  <c:v>42576</c:v>
                </c:pt>
                <c:pt idx="120">
                  <c:v>42573</c:v>
                </c:pt>
                <c:pt idx="121">
                  <c:v>42572</c:v>
                </c:pt>
                <c:pt idx="122">
                  <c:v>42571</c:v>
                </c:pt>
                <c:pt idx="123">
                  <c:v>42570</c:v>
                </c:pt>
                <c:pt idx="124">
                  <c:v>42569</c:v>
                </c:pt>
                <c:pt idx="125">
                  <c:v>42566</c:v>
                </c:pt>
                <c:pt idx="126">
                  <c:v>42565</c:v>
                </c:pt>
                <c:pt idx="127">
                  <c:v>42564</c:v>
                </c:pt>
                <c:pt idx="128">
                  <c:v>42563</c:v>
                </c:pt>
                <c:pt idx="129">
                  <c:v>42562</c:v>
                </c:pt>
                <c:pt idx="130">
                  <c:v>42559</c:v>
                </c:pt>
                <c:pt idx="131">
                  <c:v>42558</c:v>
                </c:pt>
                <c:pt idx="132">
                  <c:v>42557</c:v>
                </c:pt>
                <c:pt idx="133">
                  <c:v>42556</c:v>
                </c:pt>
                <c:pt idx="134">
                  <c:v>42552</c:v>
                </c:pt>
                <c:pt idx="135">
                  <c:v>42551</c:v>
                </c:pt>
                <c:pt idx="136">
                  <c:v>42550</c:v>
                </c:pt>
                <c:pt idx="137">
                  <c:v>42549</c:v>
                </c:pt>
                <c:pt idx="138">
                  <c:v>42548</c:v>
                </c:pt>
                <c:pt idx="139">
                  <c:v>42545</c:v>
                </c:pt>
                <c:pt idx="140">
                  <c:v>42544</c:v>
                </c:pt>
                <c:pt idx="141">
                  <c:v>42543</c:v>
                </c:pt>
                <c:pt idx="142">
                  <c:v>42542</c:v>
                </c:pt>
                <c:pt idx="143">
                  <c:v>42541</c:v>
                </c:pt>
                <c:pt idx="144">
                  <c:v>42538</c:v>
                </c:pt>
                <c:pt idx="145">
                  <c:v>42537</c:v>
                </c:pt>
                <c:pt idx="146">
                  <c:v>42536</c:v>
                </c:pt>
                <c:pt idx="147">
                  <c:v>42535</c:v>
                </c:pt>
                <c:pt idx="148">
                  <c:v>42534</c:v>
                </c:pt>
                <c:pt idx="149">
                  <c:v>42531</c:v>
                </c:pt>
                <c:pt idx="150">
                  <c:v>42530</c:v>
                </c:pt>
                <c:pt idx="151">
                  <c:v>42529</c:v>
                </c:pt>
                <c:pt idx="152">
                  <c:v>42528</c:v>
                </c:pt>
                <c:pt idx="153">
                  <c:v>42527</c:v>
                </c:pt>
                <c:pt idx="154">
                  <c:v>42524</c:v>
                </c:pt>
                <c:pt idx="155">
                  <c:v>42523</c:v>
                </c:pt>
                <c:pt idx="156">
                  <c:v>42522</c:v>
                </c:pt>
                <c:pt idx="157">
                  <c:v>42521</c:v>
                </c:pt>
                <c:pt idx="158">
                  <c:v>42517</c:v>
                </c:pt>
                <c:pt idx="159">
                  <c:v>42516</c:v>
                </c:pt>
                <c:pt idx="160">
                  <c:v>42515</c:v>
                </c:pt>
                <c:pt idx="161">
                  <c:v>42514</c:v>
                </c:pt>
                <c:pt idx="162">
                  <c:v>42513</c:v>
                </c:pt>
                <c:pt idx="163">
                  <c:v>42510</c:v>
                </c:pt>
                <c:pt idx="164">
                  <c:v>42509</c:v>
                </c:pt>
                <c:pt idx="165">
                  <c:v>42508</c:v>
                </c:pt>
                <c:pt idx="166">
                  <c:v>42507</c:v>
                </c:pt>
                <c:pt idx="167">
                  <c:v>42506</c:v>
                </c:pt>
                <c:pt idx="168">
                  <c:v>42503</c:v>
                </c:pt>
                <c:pt idx="169">
                  <c:v>42502</c:v>
                </c:pt>
                <c:pt idx="170">
                  <c:v>42501</c:v>
                </c:pt>
                <c:pt idx="171">
                  <c:v>42500</c:v>
                </c:pt>
                <c:pt idx="172">
                  <c:v>42499</c:v>
                </c:pt>
                <c:pt idx="173">
                  <c:v>42496</c:v>
                </c:pt>
                <c:pt idx="174">
                  <c:v>42495</c:v>
                </c:pt>
                <c:pt idx="175">
                  <c:v>42494</c:v>
                </c:pt>
                <c:pt idx="176">
                  <c:v>42493</c:v>
                </c:pt>
                <c:pt idx="177">
                  <c:v>42492</c:v>
                </c:pt>
                <c:pt idx="178">
                  <c:v>42489</c:v>
                </c:pt>
                <c:pt idx="179">
                  <c:v>42488</c:v>
                </c:pt>
                <c:pt idx="180">
                  <c:v>42487</c:v>
                </c:pt>
                <c:pt idx="181">
                  <c:v>42486</c:v>
                </c:pt>
                <c:pt idx="182">
                  <c:v>42485</c:v>
                </c:pt>
                <c:pt idx="183">
                  <c:v>42482</c:v>
                </c:pt>
                <c:pt idx="184">
                  <c:v>42481</c:v>
                </c:pt>
                <c:pt idx="185">
                  <c:v>42480</c:v>
                </c:pt>
                <c:pt idx="186">
                  <c:v>42479</c:v>
                </c:pt>
                <c:pt idx="187">
                  <c:v>42478</c:v>
                </c:pt>
                <c:pt idx="188">
                  <c:v>42475</c:v>
                </c:pt>
                <c:pt idx="189">
                  <c:v>42474</c:v>
                </c:pt>
                <c:pt idx="190">
                  <c:v>42473</c:v>
                </c:pt>
                <c:pt idx="191">
                  <c:v>42472</c:v>
                </c:pt>
                <c:pt idx="192">
                  <c:v>42471</c:v>
                </c:pt>
                <c:pt idx="193">
                  <c:v>42468</c:v>
                </c:pt>
                <c:pt idx="194">
                  <c:v>42467</c:v>
                </c:pt>
                <c:pt idx="195">
                  <c:v>42466</c:v>
                </c:pt>
                <c:pt idx="196">
                  <c:v>42465</c:v>
                </c:pt>
                <c:pt idx="197">
                  <c:v>42464</c:v>
                </c:pt>
                <c:pt idx="198">
                  <c:v>42461</c:v>
                </c:pt>
                <c:pt idx="199">
                  <c:v>42460</c:v>
                </c:pt>
                <c:pt idx="200">
                  <c:v>42459</c:v>
                </c:pt>
                <c:pt idx="201">
                  <c:v>42458</c:v>
                </c:pt>
                <c:pt idx="202">
                  <c:v>42457</c:v>
                </c:pt>
                <c:pt idx="203">
                  <c:v>42453</c:v>
                </c:pt>
                <c:pt idx="204">
                  <c:v>42452</c:v>
                </c:pt>
                <c:pt idx="205">
                  <c:v>42451</c:v>
                </c:pt>
                <c:pt idx="206">
                  <c:v>42450</c:v>
                </c:pt>
                <c:pt idx="207">
                  <c:v>42447</c:v>
                </c:pt>
                <c:pt idx="208">
                  <c:v>42446</c:v>
                </c:pt>
                <c:pt idx="209">
                  <c:v>42445</c:v>
                </c:pt>
                <c:pt idx="210">
                  <c:v>42444</c:v>
                </c:pt>
                <c:pt idx="211">
                  <c:v>42443</c:v>
                </c:pt>
                <c:pt idx="212">
                  <c:v>42440</c:v>
                </c:pt>
                <c:pt idx="213">
                  <c:v>42439</c:v>
                </c:pt>
                <c:pt idx="214">
                  <c:v>42438</c:v>
                </c:pt>
                <c:pt idx="215">
                  <c:v>42437</c:v>
                </c:pt>
                <c:pt idx="216">
                  <c:v>42436</c:v>
                </c:pt>
                <c:pt idx="217">
                  <c:v>42433</c:v>
                </c:pt>
                <c:pt idx="218">
                  <c:v>42432</c:v>
                </c:pt>
                <c:pt idx="219">
                  <c:v>42431</c:v>
                </c:pt>
                <c:pt idx="220">
                  <c:v>42430</c:v>
                </c:pt>
                <c:pt idx="221">
                  <c:v>42429</c:v>
                </c:pt>
                <c:pt idx="222">
                  <c:v>42426</c:v>
                </c:pt>
                <c:pt idx="223">
                  <c:v>42425</c:v>
                </c:pt>
                <c:pt idx="224">
                  <c:v>42424</c:v>
                </c:pt>
                <c:pt idx="225">
                  <c:v>42423</c:v>
                </c:pt>
                <c:pt idx="226">
                  <c:v>42422</c:v>
                </c:pt>
                <c:pt idx="227">
                  <c:v>42419</c:v>
                </c:pt>
                <c:pt idx="228">
                  <c:v>42418</c:v>
                </c:pt>
                <c:pt idx="229">
                  <c:v>42417</c:v>
                </c:pt>
                <c:pt idx="230">
                  <c:v>42416</c:v>
                </c:pt>
                <c:pt idx="231">
                  <c:v>42412</c:v>
                </c:pt>
                <c:pt idx="232">
                  <c:v>42411</c:v>
                </c:pt>
                <c:pt idx="233">
                  <c:v>42410</c:v>
                </c:pt>
                <c:pt idx="234">
                  <c:v>42409</c:v>
                </c:pt>
                <c:pt idx="235">
                  <c:v>42408</c:v>
                </c:pt>
                <c:pt idx="236">
                  <c:v>42405</c:v>
                </c:pt>
                <c:pt idx="237">
                  <c:v>42404</c:v>
                </c:pt>
                <c:pt idx="238">
                  <c:v>42403</c:v>
                </c:pt>
                <c:pt idx="239">
                  <c:v>42402</c:v>
                </c:pt>
                <c:pt idx="240">
                  <c:v>42401</c:v>
                </c:pt>
                <c:pt idx="241">
                  <c:v>42398</c:v>
                </c:pt>
                <c:pt idx="242">
                  <c:v>42397</c:v>
                </c:pt>
                <c:pt idx="243">
                  <c:v>42396</c:v>
                </c:pt>
                <c:pt idx="244">
                  <c:v>42395</c:v>
                </c:pt>
                <c:pt idx="245">
                  <c:v>42394</c:v>
                </c:pt>
                <c:pt idx="246">
                  <c:v>42391</c:v>
                </c:pt>
                <c:pt idx="247">
                  <c:v>42390</c:v>
                </c:pt>
                <c:pt idx="248">
                  <c:v>42389</c:v>
                </c:pt>
                <c:pt idx="249">
                  <c:v>42388</c:v>
                </c:pt>
                <c:pt idx="250">
                  <c:v>42384</c:v>
                </c:pt>
                <c:pt idx="251">
                  <c:v>42383</c:v>
                </c:pt>
                <c:pt idx="252">
                  <c:v>42382</c:v>
                </c:pt>
                <c:pt idx="253">
                  <c:v>42381</c:v>
                </c:pt>
              </c:numCache>
            </c:numRef>
          </c:cat>
          <c:val>
            <c:numRef>
              <c:f>Sheet1!$D$2:$D$255</c:f>
              <c:numCache>
                <c:formatCode>"$"#,##0.00_);[Red]\("$"#,##0.00\)</c:formatCode>
                <c:ptCount val="254"/>
                <c:pt idx="0">
                  <c:v>52.89</c:v>
                </c:pt>
                <c:pt idx="1">
                  <c:v>52.89</c:v>
                </c:pt>
                <c:pt idx="2">
                  <c:v>52.89</c:v>
                </c:pt>
                <c:pt idx="3">
                  <c:v>52.89</c:v>
                </c:pt>
                <c:pt idx="4">
                  <c:v>52.89</c:v>
                </c:pt>
                <c:pt idx="5">
                  <c:v>52.89</c:v>
                </c:pt>
                <c:pt idx="6">
                  <c:v>52.89</c:v>
                </c:pt>
                <c:pt idx="7">
                  <c:v>52.89</c:v>
                </c:pt>
                <c:pt idx="8">
                  <c:v>52.89</c:v>
                </c:pt>
                <c:pt idx="9">
                  <c:v>52.89</c:v>
                </c:pt>
                <c:pt idx="10">
                  <c:v>52.89</c:v>
                </c:pt>
                <c:pt idx="11">
                  <c:v>52.89</c:v>
                </c:pt>
                <c:pt idx="12">
                  <c:v>52.89</c:v>
                </c:pt>
                <c:pt idx="13">
                  <c:v>52.89</c:v>
                </c:pt>
                <c:pt idx="14">
                  <c:v>52.89</c:v>
                </c:pt>
                <c:pt idx="15">
                  <c:v>52.89</c:v>
                </c:pt>
                <c:pt idx="16">
                  <c:v>52.89</c:v>
                </c:pt>
                <c:pt idx="17">
                  <c:v>52.89</c:v>
                </c:pt>
                <c:pt idx="18">
                  <c:v>52.89</c:v>
                </c:pt>
                <c:pt idx="19">
                  <c:v>52.89</c:v>
                </c:pt>
                <c:pt idx="20">
                  <c:v>52.89</c:v>
                </c:pt>
                <c:pt idx="21">
                  <c:v>52.89</c:v>
                </c:pt>
                <c:pt idx="22">
                  <c:v>52.89</c:v>
                </c:pt>
                <c:pt idx="23">
                  <c:v>52.89</c:v>
                </c:pt>
                <c:pt idx="24">
                  <c:v>52.89</c:v>
                </c:pt>
                <c:pt idx="25">
                  <c:v>52.89</c:v>
                </c:pt>
                <c:pt idx="26">
                  <c:v>52.89</c:v>
                </c:pt>
                <c:pt idx="27">
                  <c:v>52.89</c:v>
                </c:pt>
                <c:pt idx="28">
                  <c:v>52.89</c:v>
                </c:pt>
                <c:pt idx="29">
                  <c:v>52.89</c:v>
                </c:pt>
                <c:pt idx="30">
                  <c:v>52.89</c:v>
                </c:pt>
                <c:pt idx="31">
                  <c:v>52.89</c:v>
                </c:pt>
                <c:pt idx="32">
                  <c:v>52.89</c:v>
                </c:pt>
                <c:pt idx="33">
                  <c:v>52.89</c:v>
                </c:pt>
                <c:pt idx="34">
                  <c:v>52.89</c:v>
                </c:pt>
                <c:pt idx="35">
                  <c:v>52.89</c:v>
                </c:pt>
                <c:pt idx="36">
                  <c:v>52.89</c:v>
                </c:pt>
                <c:pt idx="37">
                  <c:v>52.89</c:v>
                </c:pt>
                <c:pt idx="38">
                  <c:v>52.89</c:v>
                </c:pt>
                <c:pt idx="39">
                  <c:v>52.89</c:v>
                </c:pt>
                <c:pt idx="40">
                  <c:v>52.89</c:v>
                </c:pt>
                <c:pt idx="41">
                  <c:v>52.89</c:v>
                </c:pt>
                <c:pt idx="42">
                  <c:v>52.89</c:v>
                </c:pt>
                <c:pt idx="43">
                  <c:v>52.89</c:v>
                </c:pt>
                <c:pt idx="44">
                  <c:v>52.89</c:v>
                </c:pt>
                <c:pt idx="45">
                  <c:v>52.89</c:v>
                </c:pt>
                <c:pt idx="46">
                  <c:v>52.89</c:v>
                </c:pt>
                <c:pt idx="47">
                  <c:v>52.89</c:v>
                </c:pt>
                <c:pt idx="48">
                  <c:v>52.89</c:v>
                </c:pt>
                <c:pt idx="49">
                  <c:v>52.89</c:v>
                </c:pt>
                <c:pt idx="50">
                  <c:v>52.89</c:v>
                </c:pt>
                <c:pt idx="51">
                  <c:v>52.89</c:v>
                </c:pt>
                <c:pt idx="52">
                  <c:v>52.89</c:v>
                </c:pt>
                <c:pt idx="53">
                  <c:v>52.89</c:v>
                </c:pt>
                <c:pt idx="54">
                  <c:v>52.89</c:v>
                </c:pt>
                <c:pt idx="55">
                  <c:v>52.89</c:v>
                </c:pt>
                <c:pt idx="56">
                  <c:v>52.89</c:v>
                </c:pt>
                <c:pt idx="57">
                  <c:v>52.89</c:v>
                </c:pt>
                <c:pt idx="58">
                  <c:v>52.89</c:v>
                </c:pt>
                <c:pt idx="59">
                  <c:v>52.89</c:v>
                </c:pt>
                <c:pt idx="60">
                  <c:v>52.89</c:v>
                </c:pt>
                <c:pt idx="61">
                  <c:v>52.89</c:v>
                </c:pt>
                <c:pt idx="62">
                  <c:v>52.89</c:v>
                </c:pt>
                <c:pt idx="63">
                  <c:v>52.89</c:v>
                </c:pt>
                <c:pt idx="64">
                  <c:v>52.89</c:v>
                </c:pt>
                <c:pt idx="65">
                  <c:v>52.89</c:v>
                </c:pt>
                <c:pt idx="66">
                  <c:v>52.89</c:v>
                </c:pt>
                <c:pt idx="67">
                  <c:v>52.89</c:v>
                </c:pt>
                <c:pt idx="68">
                  <c:v>52.89</c:v>
                </c:pt>
                <c:pt idx="69">
                  <c:v>52.89</c:v>
                </c:pt>
                <c:pt idx="70">
                  <c:v>52.89</c:v>
                </c:pt>
                <c:pt idx="71">
                  <c:v>52.89</c:v>
                </c:pt>
                <c:pt idx="72">
                  <c:v>52.89</c:v>
                </c:pt>
                <c:pt idx="73">
                  <c:v>52.89</c:v>
                </c:pt>
                <c:pt idx="74">
                  <c:v>52.89</c:v>
                </c:pt>
                <c:pt idx="75">
                  <c:v>52.89</c:v>
                </c:pt>
                <c:pt idx="76">
                  <c:v>52.89</c:v>
                </c:pt>
                <c:pt idx="77">
                  <c:v>52.89</c:v>
                </c:pt>
                <c:pt idx="78">
                  <c:v>52.89</c:v>
                </c:pt>
                <c:pt idx="79">
                  <c:v>52.89</c:v>
                </c:pt>
                <c:pt idx="80">
                  <c:v>52.89</c:v>
                </c:pt>
                <c:pt idx="81">
                  <c:v>52.89</c:v>
                </c:pt>
                <c:pt idx="82">
                  <c:v>52.89</c:v>
                </c:pt>
                <c:pt idx="83">
                  <c:v>52.89</c:v>
                </c:pt>
                <c:pt idx="84">
                  <c:v>52.89</c:v>
                </c:pt>
                <c:pt idx="85">
                  <c:v>52.89</c:v>
                </c:pt>
                <c:pt idx="86">
                  <c:v>52.89</c:v>
                </c:pt>
                <c:pt idx="87">
                  <c:v>52.89</c:v>
                </c:pt>
                <c:pt idx="88">
                  <c:v>52.89</c:v>
                </c:pt>
                <c:pt idx="89">
                  <c:v>52.89</c:v>
                </c:pt>
                <c:pt idx="90">
                  <c:v>52.89</c:v>
                </c:pt>
                <c:pt idx="91">
                  <c:v>52.89</c:v>
                </c:pt>
                <c:pt idx="92">
                  <c:v>52.89</c:v>
                </c:pt>
                <c:pt idx="93">
                  <c:v>52.89</c:v>
                </c:pt>
                <c:pt idx="94">
                  <c:v>52.89</c:v>
                </c:pt>
                <c:pt idx="95">
                  <c:v>52.89</c:v>
                </c:pt>
                <c:pt idx="96">
                  <c:v>52.89</c:v>
                </c:pt>
                <c:pt idx="97">
                  <c:v>52.89</c:v>
                </c:pt>
                <c:pt idx="98">
                  <c:v>52.89</c:v>
                </c:pt>
                <c:pt idx="99">
                  <c:v>52.89</c:v>
                </c:pt>
                <c:pt idx="100">
                  <c:v>52.89</c:v>
                </c:pt>
                <c:pt idx="101">
                  <c:v>52.89</c:v>
                </c:pt>
                <c:pt idx="102">
                  <c:v>52.89</c:v>
                </c:pt>
                <c:pt idx="103">
                  <c:v>52.89</c:v>
                </c:pt>
                <c:pt idx="104">
                  <c:v>52.89</c:v>
                </c:pt>
                <c:pt idx="105">
                  <c:v>52.89</c:v>
                </c:pt>
                <c:pt idx="106">
                  <c:v>52.89</c:v>
                </c:pt>
                <c:pt idx="107">
                  <c:v>52.89</c:v>
                </c:pt>
                <c:pt idx="108">
                  <c:v>52.89</c:v>
                </c:pt>
                <c:pt idx="109">
                  <c:v>52.89</c:v>
                </c:pt>
                <c:pt idx="110">
                  <c:v>52.89</c:v>
                </c:pt>
                <c:pt idx="111">
                  <c:v>52.89</c:v>
                </c:pt>
                <c:pt idx="112">
                  <c:v>52.89</c:v>
                </c:pt>
                <c:pt idx="113">
                  <c:v>52.89</c:v>
                </c:pt>
                <c:pt idx="114">
                  <c:v>52.89</c:v>
                </c:pt>
                <c:pt idx="115">
                  <c:v>52.89</c:v>
                </c:pt>
                <c:pt idx="116">
                  <c:v>52.89</c:v>
                </c:pt>
                <c:pt idx="117">
                  <c:v>52.89</c:v>
                </c:pt>
                <c:pt idx="118">
                  <c:v>52.89</c:v>
                </c:pt>
                <c:pt idx="119">
                  <c:v>52.89</c:v>
                </c:pt>
                <c:pt idx="120">
                  <c:v>52.89</c:v>
                </c:pt>
                <c:pt idx="121">
                  <c:v>52.89</c:v>
                </c:pt>
                <c:pt idx="122">
                  <c:v>52.89</c:v>
                </c:pt>
                <c:pt idx="123">
                  <c:v>52.89</c:v>
                </c:pt>
                <c:pt idx="124">
                  <c:v>52.89</c:v>
                </c:pt>
                <c:pt idx="125">
                  <c:v>52.89</c:v>
                </c:pt>
                <c:pt idx="126">
                  <c:v>52.89</c:v>
                </c:pt>
                <c:pt idx="127">
                  <c:v>52.89</c:v>
                </c:pt>
                <c:pt idx="128">
                  <c:v>52.89</c:v>
                </c:pt>
                <c:pt idx="129">
                  <c:v>52.89</c:v>
                </c:pt>
                <c:pt idx="130">
                  <c:v>52.89</c:v>
                </c:pt>
                <c:pt idx="131">
                  <c:v>52.89</c:v>
                </c:pt>
                <c:pt idx="132">
                  <c:v>52.89</c:v>
                </c:pt>
                <c:pt idx="133">
                  <c:v>52.89</c:v>
                </c:pt>
                <c:pt idx="134">
                  <c:v>52.89</c:v>
                </c:pt>
                <c:pt idx="135">
                  <c:v>52.89</c:v>
                </c:pt>
                <c:pt idx="136">
                  <c:v>52.89</c:v>
                </c:pt>
                <c:pt idx="137">
                  <c:v>52.89</c:v>
                </c:pt>
                <c:pt idx="138">
                  <c:v>52.89</c:v>
                </c:pt>
                <c:pt idx="139">
                  <c:v>52.89</c:v>
                </c:pt>
                <c:pt idx="140">
                  <c:v>52.89</c:v>
                </c:pt>
                <c:pt idx="141">
                  <c:v>52.89</c:v>
                </c:pt>
                <c:pt idx="142">
                  <c:v>52.89</c:v>
                </c:pt>
                <c:pt idx="143">
                  <c:v>52.89</c:v>
                </c:pt>
                <c:pt idx="144">
                  <c:v>52.89</c:v>
                </c:pt>
                <c:pt idx="145">
                  <c:v>52.89</c:v>
                </c:pt>
                <c:pt idx="146">
                  <c:v>52.89</c:v>
                </c:pt>
                <c:pt idx="147">
                  <c:v>52.89</c:v>
                </c:pt>
                <c:pt idx="148">
                  <c:v>52.89</c:v>
                </c:pt>
                <c:pt idx="149">
                  <c:v>52.89</c:v>
                </c:pt>
                <c:pt idx="150">
                  <c:v>52.89</c:v>
                </c:pt>
                <c:pt idx="151">
                  <c:v>52.89</c:v>
                </c:pt>
                <c:pt idx="152">
                  <c:v>52.89</c:v>
                </c:pt>
                <c:pt idx="153">
                  <c:v>52.89</c:v>
                </c:pt>
                <c:pt idx="154">
                  <c:v>52.89</c:v>
                </c:pt>
                <c:pt idx="155">
                  <c:v>52.89</c:v>
                </c:pt>
                <c:pt idx="156">
                  <c:v>52.89</c:v>
                </c:pt>
                <c:pt idx="157">
                  <c:v>52.89</c:v>
                </c:pt>
                <c:pt idx="158">
                  <c:v>52.89</c:v>
                </c:pt>
                <c:pt idx="159">
                  <c:v>52.89</c:v>
                </c:pt>
                <c:pt idx="160">
                  <c:v>52.89</c:v>
                </c:pt>
                <c:pt idx="161">
                  <c:v>52.89</c:v>
                </c:pt>
                <c:pt idx="162">
                  <c:v>52.89</c:v>
                </c:pt>
                <c:pt idx="163">
                  <c:v>52.89</c:v>
                </c:pt>
                <c:pt idx="164">
                  <c:v>52.89</c:v>
                </c:pt>
                <c:pt idx="165">
                  <c:v>52.89</c:v>
                </c:pt>
                <c:pt idx="166">
                  <c:v>52.89</c:v>
                </c:pt>
                <c:pt idx="167">
                  <c:v>52.89</c:v>
                </c:pt>
                <c:pt idx="168">
                  <c:v>52.89</c:v>
                </c:pt>
                <c:pt idx="169">
                  <c:v>52.89</c:v>
                </c:pt>
                <c:pt idx="170">
                  <c:v>52.89</c:v>
                </c:pt>
                <c:pt idx="171">
                  <c:v>52.89</c:v>
                </c:pt>
                <c:pt idx="172">
                  <c:v>52.89</c:v>
                </c:pt>
                <c:pt idx="173">
                  <c:v>52.89</c:v>
                </c:pt>
                <c:pt idx="174">
                  <c:v>52.89</c:v>
                </c:pt>
                <c:pt idx="175">
                  <c:v>52.89</c:v>
                </c:pt>
                <c:pt idx="176">
                  <c:v>52.89</c:v>
                </c:pt>
                <c:pt idx="177">
                  <c:v>52.89</c:v>
                </c:pt>
                <c:pt idx="178">
                  <c:v>52.89</c:v>
                </c:pt>
                <c:pt idx="179">
                  <c:v>52.89</c:v>
                </c:pt>
                <c:pt idx="180">
                  <c:v>52.89</c:v>
                </c:pt>
                <c:pt idx="181">
                  <c:v>52.89</c:v>
                </c:pt>
                <c:pt idx="182">
                  <c:v>52.89</c:v>
                </c:pt>
                <c:pt idx="183">
                  <c:v>52.89</c:v>
                </c:pt>
                <c:pt idx="184">
                  <c:v>52.89</c:v>
                </c:pt>
                <c:pt idx="185">
                  <c:v>52.89</c:v>
                </c:pt>
                <c:pt idx="186">
                  <c:v>52.89</c:v>
                </c:pt>
                <c:pt idx="187">
                  <c:v>52.89</c:v>
                </c:pt>
                <c:pt idx="188">
                  <c:v>52.89</c:v>
                </c:pt>
                <c:pt idx="189">
                  <c:v>52.89</c:v>
                </c:pt>
                <c:pt idx="190">
                  <c:v>52.89</c:v>
                </c:pt>
                <c:pt idx="191">
                  <c:v>52.89</c:v>
                </c:pt>
                <c:pt idx="192">
                  <c:v>52.89</c:v>
                </c:pt>
                <c:pt idx="193">
                  <c:v>52.89</c:v>
                </c:pt>
                <c:pt idx="194">
                  <c:v>52.89</c:v>
                </c:pt>
                <c:pt idx="195">
                  <c:v>52.89</c:v>
                </c:pt>
                <c:pt idx="196">
                  <c:v>52.89</c:v>
                </c:pt>
                <c:pt idx="197">
                  <c:v>52.89</c:v>
                </c:pt>
                <c:pt idx="198">
                  <c:v>52.89</c:v>
                </c:pt>
                <c:pt idx="199">
                  <c:v>52.89</c:v>
                </c:pt>
                <c:pt idx="200">
                  <c:v>52.89</c:v>
                </c:pt>
                <c:pt idx="201">
                  <c:v>52.89</c:v>
                </c:pt>
                <c:pt idx="202">
                  <c:v>52.89</c:v>
                </c:pt>
                <c:pt idx="203">
                  <c:v>52.89</c:v>
                </c:pt>
                <c:pt idx="204">
                  <c:v>52.89</c:v>
                </c:pt>
                <c:pt idx="205">
                  <c:v>52.89</c:v>
                </c:pt>
                <c:pt idx="206">
                  <c:v>52.89</c:v>
                </c:pt>
                <c:pt idx="207">
                  <c:v>52.89</c:v>
                </c:pt>
                <c:pt idx="208">
                  <c:v>52.89</c:v>
                </c:pt>
                <c:pt idx="209">
                  <c:v>52.89</c:v>
                </c:pt>
                <c:pt idx="210">
                  <c:v>52.89</c:v>
                </c:pt>
                <c:pt idx="211">
                  <c:v>52.89</c:v>
                </c:pt>
                <c:pt idx="212">
                  <c:v>52.89</c:v>
                </c:pt>
                <c:pt idx="213">
                  <c:v>52.89</c:v>
                </c:pt>
                <c:pt idx="214">
                  <c:v>52.89</c:v>
                </c:pt>
                <c:pt idx="215">
                  <c:v>52.89</c:v>
                </c:pt>
                <c:pt idx="216">
                  <c:v>52.89</c:v>
                </c:pt>
                <c:pt idx="217">
                  <c:v>52.89</c:v>
                </c:pt>
                <c:pt idx="218">
                  <c:v>52.89</c:v>
                </c:pt>
                <c:pt idx="219">
                  <c:v>52.89</c:v>
                </c:pt>
                <c:pt idx="220">
                  <c:v>52.89</c:v>
                </c:pt>
                <c:pt idx="221">
                  <c:v>52.89</c:v>
                </c:pt>
                <c:pt idx="222">
                  <c:v>52.89</c:v>
                </c:pt>
                <c:pt idx="223">
                  <c:v>52.89</c:v>
                </c:pt>
                <c:pt idx="224">
                  <c:v>52.89</c:v>
                </c:pt>
                <c:pt idx="225">
                  <c:v>52.89</c:v>
                </c:pt>
                <c:pt idx="226">
                  <c:v>52.89</c:v>
                </c:pt>
                <c:pt idx="227">
                  <c:v>52.89</c:v>
                </c:pt>
                <c:pt idx="228">
                  <c:v>52.89</c:v>
                </c:pt>
                <c:pt idx="229">
                  <c:v>52.89</c:v>
                </c:pt>
                <c:pt idx="230">
                  <c:v>52.89</c:v>
                </c:pt>
                <c:pt idx="231">
                  <c:v>52.89</c:v>
                </c:pt>
                <c:pt idx="232">
                  <c:v>52.89</c:v>
                </c:pt>
                <c:pt idx="233">
                  <c:v>52.89</c:v>
                </c:pt>
                <c:pt idx="234">
                  <c:v>52.89</c:v>
                </c:pt>
                <c:pt idx="235">
                  <c:v>52.89</c:v>
                </c:pt>
                <c:pt idx="236">
                  <c:v>52.89</c:v>
                </c:pt>
                <c:pt idx="237">
                  <c:v>52.89</c:v>
                </c:pt>
                <c:pt idx="238">
                  <c:v>52.89</c:v>
                </c:pt>
                <c:pt idx="239">
                  <c:v>52.89</c:v>
                </c:pt>
                <c:pt idx="240">
                  <c:v>52.89</c:v>
                </c:pt>
                <c:pt idx="241">
                  <c:v>52.89</c:v>
                </c:pt>
                <c:pt idx="242">
                  <c:v>52.89</c:v>
                </c:pt>
                <c:pt idx="243">
                  <c:v>52.89</c:v>
                </c:pt>
                <c:pt idx="244">
                  <c:v>52.89</c:v>
                </c:pt>
                <c:pt idx="245">
                  <c:v>52.89</c:v>
                </c:pt>
                <c:pt idx="246">
                  <c:v>52.89</c:v>
                </c:pt>
                <c:pt idx="247">
                  <c:v>52.89</c:v>
                </c:pt>
                <c:pt idx="248">
                  <c:v>52.89</c:v>
                </c:pt>
                <c:pt idx="249">
                  <c:v>52.89</c:v>
                </c:pt>
                <c:pt idx="250">
                  <c:v>52.89</c:v>
                </c:pt>
                <c:pt idx="251">
                  <c:v>52.89</c:v>
                </c:pt>
                <c:pt idx="252">
                  <c:v>52.89</c:v>
                </c:pt>
                <c:pt idx="253">
                  <c:v>52.89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9F-4224-8D11-C2AB76A00C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Optimistic</c:v>
                </c:pt>
              </c:strCache>
            </c:strRef>
          </c:tx>
          <c:spPr>
            <a:ln w="38100" cap="rnd">
              <a:solidFill>
                <a:srgbClr val="1A2557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5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9F-4224-8D11-C2AB76A00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Sheet1!$A$2:$A$255</c:f>
              <c:numCache>
                <c:formatCode>mmm\-yy</c:formatCode>
                <c:ptCount val="254"/>
                <c:pt idx="0">
                  <c:v>42747</c:v>
                </c:pt>
                <c:pt idx="1">
                  <c:v>42746</c:v>
                </c:pt>
                <c:pt idx="2">
                  <c:v>42745</c:v>
                </c:pt>
                <c:pt idx="3">
                  <c:v>42744</c:v>
                </c:pt>
                <c:pt idx="4">
                  <c:v>42741</c:v>
                </c:pt>
                <c:pt idx="5">
                  <c:v>42740</c:v>
                </c:pt>
                <c:pt idx="6">
                  <c:v>42739</c:v>
                </c:pt>
                <c:pt idx="7">
                  <c:v>42738</c:v>
                </c:pt>
                <c:pt idx="8">
                  <c:v>42734</c:v>
                </c:pt>
                <c:pt idx="9">
                  <c:v>42733</c:v>
                </c:pt>
                <c:pt idx="10">
                  <c:v>42732</c:v>
                </c:pt>
                <c:pt idx="11">
                  <c:v>42731</c:v>
                </c:pt>
                <c:pt idx="12">
                  <c:v>42727</c:v>
                </c:pt>
                <c:pt idx="13">
                  <c:v>42726</c:v>
                </c:pt>
                <c:pt idx="14">
                  <c:v>42725</c:v>
                </c:pt>
                <c:pt idx="15">
                  <c:v>42724</c:v>
                </c:pt>
                <c:pt idx="16">
                  <c:v>42723</c:v>
                </c:pt>
                <c:pt idx="17">
                  <c:v>42720</c:v>
                </c:pt>
                <c:pt idx="18">
                  <c:v>42719</c:v>
                </c:pt>
                <c:pt idx="19">
                  <c:v>42718</c:v>
                </c:pt>
                <c:pt idx="20">
                  <c:v>42717</c:v>
                </c:pt>
                <c:pt idx="21">
                  <c:v>42716</c:v>
                </c:pt>
                <c:pt idx="22">
                  <c:v>42713</c:v>
                </c:pt>
                <c:pt idx="23">
                  <c:v>42712</c:v>
                </c:pt>
                <c:pt idx="24">
                  <c:v>42711</c:v>
                </c:pt>
                <c:pt idx="25">
                  <c:v>42710</c:v>
                </c:pt>
                <c:pt idx="26">
                  <c:v>42709</c:v>
                </c:pt>
                <c:pt idx="27">
                  <c:v>42706</c:v>
                </c:pt>
                <c:pt idx="28">
                  <c:v>42705</c:v>
                </c:pt>
                <c:pt idx="29">
                  <c:v>42704</c:v>
                </c:pt>
                <c:pt idx="30">
                  <c:v>42703</c:v>
                </c:pt>
                <c:pt idx="31">
                  <c:v>42702</c:v>
                </c:pt>
                <c:pt idx="32">
                  <c:v>42699</c:v>
                </c:pt>
                <c:pt idx="33">
                  <c:v>42697</c:v>
                </c:pt>
                <c:pt idx="34">
                  <c:v>42696</c:v>
                </c:pt>
                <c:pt idx="35">
                  <c:v>42695</c:v>
                </c:pt>
                <c:pt idx="36">
                  <c:v>42692</c:v>
                </c:pt>
                <c:pt idx="37">
                  <c:v>42691</c:v>
                </c:pt>
                <c:pt idx="38">
                  <c:v>42690</c:v>
                </c:pt>
                <c:pt idx="39">
                  <c:v>42689</c:v>
                </c:pt>
                <c:pt idx="40">
                  <c:v>42688</c:v>
                </c:pt>
                <c:pt idx="41">
                  <c:v>42685</c:v>
                </c:pt>
                <c:pt idx="42">
                  <c:v>42684</c:v>
                </c:pt>
                <c:pt idx="43">
                  <c:v>42683</c:v>
                </c:pt>
                <c:pt idx="44">
                  <c:v>42682</c:v>
                </c:pt>
                <c:pt idx="45">
                  <c:v>42681</c:v>
                </c:pt>
                <c:pt idx="46">
                  <c:v>42678</c:v>
                </c:pt>
                <c:pt idx="47">
                  <c:v>42677</c:v>
                </c:pt>
                <c:pt idx="48">
                  <c:v>42676</c:v>
                </c:pt>
                <c:pt idx="49">
                  <c:v>42675</c:v>
                </c:pt>
                <c:pt idx="50">
                  <c:v>42674</c:v>
                </c:pt>
                <c:pt idx="51">
                  <c:v>42671</c:v>
                </c:pt>
                <c:pt idx="52">
                  <c:v>42670</c:v>
                </c:pt>
                <c:pt idx="53">
                  <c:v>42669</c:v>
                </c:pt>
                <c:pt idx="54">
                  <c:v>42668</c:v>
                </c:pt>
                <c:pt idx="55">
                  <c:v>42667</c:v>
                </c:pt>
                <c:pt idx="56">
                  <c:v>42664</c:v>
                </c:pt>
                <c:pt idx="57">
                  <c:v>42663</c:v>
                </c:pt>
                <c:pt idx="58">
                  <c:v>42662</c:v>
                </c:pt>
                <c:pt idx="59">
                  <c:v>42661</c:v>
                </c:pt>
                <c:pt idx="60">
                  <c:v>42660</c:v>
                </c:pt>
                <c:pt idx="61">
                  <c:v>42657</c:v>
                </c:pt>
                <c:pt idx="62">
                  <c:v>42656</c:v>
                </c:pt>
                <c:pt idx="63">
                  <c:v>42655</c:v>
                </c:pt>
                <c:pt idx="64">
                  <c:v>42654</c:v>
                </c:pt>
                <c:pt idx="65">
                  <c:v>42653</c:v>
                </c:pt>
                <c:pt idx="66">
                  <c:v>42650</c:v>
                </c:pt>
                <c:pt idx="67">
                  <c:v>42649</c:v>
                </c:pt>
                <c:pt idx="68">
                  <c:v>42648</c:v>
                </c:pt>
                <c:pt idx="69">
                  <c:v>42647</c:v>
                </c:pt>
                <c:pt idx="70">
                  <c:v>42646</c:v>
                </c:pt>
                <c:pt idx="71">
                  <c:v>42643</c:v>
                </c:pt>
                <c:pt idx="72">
                  <c:v>42642</c:v>
                </c:pt>
                <c:pt idx="73">
                  <c:v>42641</c:v>
                </c:pt>
                <c:pt idx="74">
                  <c:v>42640</c:v>
                </c:pt>
                <c:pt idx="75">
                  <c:v>42639</c:v>
                </c:pt>
                <c:pt idx="76">
                  <c:v>42636</c:v>
                </c:pt>
                <c:pt idx="77">
                  <c:v>42635</c:v>
                </c:pt>
                <c:pt idx="78">
                  <c:v>42634</c:v>
                </c:pt>
                <c:pt idx="79">
                  <c:v>42633</c:v>
                </c:pt>
                <c:pt idx="80">
                  <c:v>42632</c:v>
                </c:pt>
                <c:pt idx="81">
                  <c:v>42629</c:v>
                </c:pt>
                <c:pt idx="82">
                  <c:v>42628</c:v>
                </c:pt>
                <c:pt idx="83">
                  <c:v>42627</c:v>
                </c:pt>
                <c:pt idx="84">
                  <c:v>42626</c:v>
                </c:pt>
                <c:pt idx="85">
                  <c:v>42625</c:v>
                </c:pt>
                <c:pt idx="86">
                  <c:v>42622</c:v>
                </c:pt>
                <c:pt idx="87">
                  <c:v>42621</c:v>
                </c:pt>
                <c:pt idx="88">
                  <c:v>42620</c:v>
                </c:pt>
                <c:pt idx="89">
                  <c:v>42619</c:v>
                </c:pt>
                <c:pt idx="90">
                  <c:v>42615</c:v>
                </c:pt>
                <c:pt idx="91">
                  <c:v>42614</c:v>
                </c:pt>
                <c:pt idx="92">
                  <c:v>42613</c:v>
                </c:pt>
                <c:pt idx="93">
                  <c:v>42612</c:v>
                </c:pt>
                <c:pt idx="94">
                  <c:v>42611</c:v>
                </c:pt>
                <c:pt idx="95">
                  <c:v>42608</c:v>
                </c:pt>
                <c:pt idx="96">
                  <c:v>42607</c:v>
                </c:pt>
                <c:pt idx="97">
                  <c:v>42606</c:v>
                </c:pt>
                <c:pt idx="98">
                  <c:v>42605</c:v>
                </c:pt>
                <c:pt idx="99">
                  <c:v>42604</c:v>
                </c:pt>
                <c:pt idx="100">
                  <c:v>42601</c:v>
                </c:pt>
                <c:pt idx="101">
                  <c:v>42600</c:v>
                </c:pt>
                <c:pt idx="102">
                  <c:v>42599</c:v>
                </c:pt>
                <c:pt idx="103">
                  <c:v>42598</c:v>
                </c:pt>
                <c:pt idx="104">
                  <c:v>42597</c:v>
                </c:pt>
                <c:pt idx="105">
                  <c:v>42594</c:v>
                </c:pt>
                <c:pt idx="106">
                  <c:v>42593</c:v>
                </c:pt>
                <c:pt idx="107">
                  <c:v>42592</c:v>
                </c:pt>
                <c:pt idx="108">
                  <c:v>42591</c:v>
                </c:pt>
                <c:pt idx="109">
                  <c:v>42590</c:v>
                </c:pt>
                <c:pt idx="110">
                  <c:v>42587</c:v>
                </c:pt>
                <c:pt idx="111">
                  <c:v>42586</c:v>
                </c:pt>
                <c:pt idx="112">
                  <c:v>42585</c:v>
                </c:pt>
                <c:pt idx="113">
                  <c:v>42584</c:v>
                </c:pt>
                <c:pt idx="114">
                  <c:v>42583</c:v>
                </c:pt>
                <c:pt idx="115">
                  <c:v>42580</c:v>
                </c:pt>
                <c:pt idx="116">
                  <c:v>42579</c:v>
                </c:pt>
                <c:pt idx="117">
                  <c:v>42578</c:v>
                </c:pt>
                <c:pt idx="118">
                  <c:v>42577</c:v>
                </c:pt>
                <c:pt idx="119">
                  <c:v>42576</c:v>
                </c:pt>
                <c:pt idx="120">
                  <c:v>42573</c:v>
                </c:pt>
                <c:pt idx="121">
                  <c:v>42572</c:v>
                </c:pt>
                <c:pt idx="122">
                  <c:v>42571</c:v>
                </c:pt>
                <c:pt idx="123">
                  <c:v>42570</c:v>
                </c:pt>
                <c:pt idx="124">
                  <c:v>42569</c:v>
                </c:pt>
                <c:pt idx="125">
                  <c:v>42566</c:v>
                </c:pt>
                <c:pt idx="126">
                  <c:v>42565</c:v>
                </c:pt>
                <c:pt idx="127">
                  <c:v>42564</c:v>
                </c:pt>
                <c:pt idx="128">
                  <c:v>42563</c:v>
                </c:pt>
                <c:pt idx="129">
                  <c:v>42562</c:v>
                </c:pt>
                <c:pt idx="130">
                  <c:v>42559</c:v>
                </c:pt>
                <c:pt idx="131">
                  <c:v>42558</c:v>
                </c:pt>
                <c:pt idx="132">
                  <c:v>42557</c:v>
                </c:pt>
                <c:pt idx="133">
                  <c:v>42556</c:v>
                </c:pt>
                <c:pt idx="134">
                  <c:v>42552</c:v>
                </c:pt>
                <c:pt idx="135">
                  <c:v>42551</c:v>
                </c:pt>
                <c:pt idx="136">
                  <c:v>42550</c:v>
                </c:pt>
                <c:pt idx="137">
                  <c:v>42549</c:v>
                </c:pt>
                <c:pt idx="138">
                  <c:v>42548</c:v>
                </c:pt>
                <c:pt idx="139">
                  <c:v>42545</c:v>
                </c:pt>
                <c:pt idx="140">
                  <c:v>42544</c:v>
                </c:pt>
                <c:pt idx="141">
                  <c:v>42543</c:v>
                </c:pt>
                <c:pt idx="142">
                  <c:v>42542</c:v>
                </c:pt>
                <c:pt idx="143">
                  <c:v>42541</c:v>
                </c:pt>
                <c:pt idx="144">
                  <c:v>42538</c:v>
                </c:pt>
                <c:pt idx="145">
                  <c:v>42537</c:v>
                </c:pt>
                <c:pt idx="146">
                  <c:v>42536</c:v>
                </c:pt>
                <c:pt idx="147">
                  <c:v>42535</c:v>
                </c:pt>
                <c:pt idx="148">
                  <c:v>42534</c:v>
                </c:pt>
                <c:pt idx="149">
                  <c:v>42531</c:v>
                </c:pt>
                <c:pt idx="150">
                  <c:v>42530</c:v>
                </c:pt>
                <c:pt idx="151">
                  <c:v>42529</c:v>
                </c:pt>
                <c:pt idx="152">
                  <c:v>42528</c:v>
                </c:pt>
                <c:pt idx="153">
                  <c:v>42527</c:v>
                </c:pt>
                <c:pt idx="154">
                  <c:v>42524</c:v>
                </c:pt>
                <c:pt idx="155">
                  <c:v>42523</c:v>
                </c:pt>
                <c:pt idx="156">
                  <c:v>42522</c:v>
                </c:pt>
                <c:pt idx="157">
                  <c:v>42521</c:v>
                </c:pt>
                <c:pt idx="158">
                  <c:v>42517</c:v>
                </c:pt>
                <c:pt idx="159">
                  <c:v>42516</c:v>
                </c:pt>
                <c:pt idx="160">
                  <c:v>42515</c:v>
                </c:pt>
                <c:pt idx="161">
                  <c:v>42514</c:v>
                </c:pt>
                <c:pt idx="162">
                  <c:v>42513</c:v>
                </c:pt>
                <c:pt idx="163">
                  <c:v>42510</c:v>
                </c:pt>
                <c:pt idx="164">
                  <c:v>42509</c:v>
                </c:pt>
                <c:pt idx="165">
                  <c:v>42508</c:v>
                </c:pt>
                <c:pt idx="166">
                  <c:v>42507</c:v>
                </c:pt>
                <c:pt idx="167">
                  <c:v>42506</c:v>
                </c:pt>
                <c:pt idx="168">
                  <c:v>42503</c:v>
                </c:pt>
                <c:pt idx="169">
                  <c:v>42502</c:v>
                </c:pt>
                <c:pt idx="170">
                  <c:v>42501</c:v>
                </c:pt>
                <c:pt idx="171">
                  <c:v>42500</c:v>
                </c:pt>
                <c:pt idx="172">
                  <c:v>42499</c:v>
                </c:pt>
                <c:pt idx="173">
                  <c:v>42496</c:v>
                </c:pt>
                <c:pt idx="174">
                  <c:v>42495</c:v>
                </c:pt>
                <c:pt idx="175">
                  <c:v>42494</c:v>
                </c:pt>
                <c:pt idx="176">
                  <c:v>42493</c:v>
                </c:pt>
                <c:pt idx="177">
                  <c:v>42492</c:v>
                </c:pt>
                <c:pt idx="178">
                  <c:v>42489</c:v>
                </c:pt>
                <c:pt idx="179">
                  <c:v>42488</c:v>
                </c:pt>
                <c:pt idx="180">
                  <c:v>42487</c:v>
                </c:pt>
                <c:pt idx="181">
                  <c:v>42486</c:v>
                </c:pt>
                <c:pt idx="182">
                  <c:v>42485</c:v>
                </c:pt>
                <c:pt idx="183">
                  <c:v>42482</c:v>
                </c:pt>
                <c:pt idx="184">
                  <c:v>42481</c:v>
                </c:pt>
                <c:pt idx="185">
                  <c:v>42480</c:v>
                </c:pt>
                <c:pt idx="186">
                  <c:v>42479</c:v>
                </c:pt>
                <c:pt idx="187">
                  <c:v>42478</c:v>
                </c:pt>
                <c:pt idx="188">
                  <c:v>42475</c:v>
                </c:pt>
                <c:pt idx="189">
                  <c:v>42474</c:v>
                </c:pt>
                <c:pt idx="190">
                  <c:v>42473</c:v>
                </c:pt>
                <c:pt idx="191">
                  <c:v>42472</c:v>
                </c:pt>
                <c:pt idx="192">
                  <c:v>42471</c:v>
                </c:pt>
                <c:pt idx="193">
                  <c:v>42468</c:v>
                </c:pt>
                <c:pt idx="194">
                  <c:v>42467</c:v>
                </c:pt>
                <c:pt idx="195">
                  <c:v>42466</c:v>
                </c:pt>
                <c:pt idx="196">
                  <c:v>42465</c:v>
                </c:pt>
                <c:pt idx="197">
                  <c:v>42464</c:v>
                </c:pt>
                <c:pt idx="198">
                  <c:v>42461</c:v>
                </c:pt>
                <c:pt idx="199">
                  <c:v>42460</c:v>
                </c:pt>
                <c:pt idx="200">
                  <c:v>42459</c:v>
                </c:pt>
                <c:pt idx="201">
                  <c:v>42458</c:v>
                </c:pt>
                <c:pt idx="202">
                  <c:v>42457</c:v>
                </c:pt>
                <c:pt idx="203">
                  <c:v>42453</c:v>
                </c:pt>
                <c:pt idx="204">
                  <c:v>42452</c:v>
                </c:pt>
                <c:pt idx="205">
                  <c:v>42451</c:v>
                </c:pt>
                <c:pt idx="206">
                  <c:v>42450</c:v>
                </c:pt>
                <c:pt idx="207">
                  <c:v>42447</c:v>
                </c:pt>
                <c:pt idx="208">
                  <c:v>42446</c:v>
                </c:pt>
                <c:pt idx="209">
                  <c:v>42445</c:v>
                </c:pt>
                <c:pt idx="210">
                  <c:v>42444</c:v>
                </c:pt>
                <c:pt idx="211">
                  <c:v>42443</c:v>
                </c:pt>
                <c:pt idx="212">
                  <c:v>42440</c:v>
                </c:pt>
                <c:pt idx="213">
                  <c:v>42439</c:v>
                </c:pt>
                <c:pt idx="214">
                  <c:v>42438</c:v>
                </c:pt>
                <c:pt idx="215">
                  <c:v>42437</c:v>
                </c:pt>
                <c:pt idx="216">
                  <c:v>42436</c:v>
                </c:pt>
                <c:pt idx="217">
                  <c:v>42433</c:v>
                </c:pt>
                <c:pt idx="218">
                  <c:v>42432</c:v>
                </c:pt>
                <c:pt idx="219">
                  <c:v>42431</c:v>
                </c:pt>
                <c:pt idx="220">
                  <c:v>42430</c:v>
                </c:pt>
                <c:pt idx="221">
                  <c:v>42429</c:v>
                </c:pt>
                <c:pt idx="222">
                  <c:v>42426</c:v>
                </c:pt>
                <c:pt idx="223">
                  <c:v>42425</c:v>
                </c:pt>
                <c:pt idx="224">
                  <c:v>42424</c:v>
                </c:pt>
                <c:pt idx="225">
                  <c:v>42423</c:v>
                </c:pt>
                <c:pt idx="226">
                  <c:v>42422</c:v>
                </c:pt>
                <c:pt idx="227">
                  <c:v>42419</c:v>
                </c:pt>
                <c:pt idx="228">
                  <c:v>42418</c:v>
                </c:pt>
                <c:pt idx="229">
                  <c:v>42417</c:v>
                </c:pt>
                <c:pt idx="230">
                  <c:v>42416</c:v>
                </c:pt>
                <c:pt idx="231">
                  <c:v>42412</c:v>
                </c:pt>
                <c:pt idx="232">
                  <c:v>42411</c:v>
                </c:pt>
                <c:pt idx="233">
                  <c:v>42410</c:v>
                </c:pt>
                <c:pt idx="234">
                  <c:v>42409</c:v>
                </c:pt>
                <c:pt idx="235">
                  <c:v>42408</c:v>
                </c:pt>
                <c:pt idx="236">
                  <c:v>42405</c:v>
                </c:pt>
                <c:pt idx="237">
                  <c:v>42404</c:v>
                </c:pt>
                <c:pt idx="238">
                  <c:v>42403</c:v>
                </c:pt>
                <c:pt idx="239">
                  <c:v>42402</c:v>
                </c:pt>
                <c:pt idx="240">
                  <c:v>42401</c:v>
                </c:pt>
                <c:pt idx="241">
                  <c:v>42398</c:v>
                </c:pt>
                <c:pt idx="242">
                  <c:v>42397</c:v>
                </c:pt>
                <c:pt idx="243">
                  <c:v>42396</c:v>
                </c:pt>
                <c:pt idx="244">
                  <c:v>42395</c:v>
                </c:pt>
                <c:pt idx="245">
                  <c:v>42394</c:v>
                </c:pt>
                <c:pt idx="246">
                  <c:v>42391</c:v>
                </c:pt>
                <c:pt idx="247">
                  <c:v>42390</c:v>
                </c:pt>
                <c:pt idx="248">
                  <c:v>42389</c:v>
                </c:pt>
                <c:pt idx="249">
                  <c:v>42388</c:v>
                </c:pt>
                <c:pt idx="250">
                  <c:v>42384</c:v>
                </c:pt>
                <c:pt idx="251">
                  <c:v>42383</c:v>
                </c:pt>
                <c:pt idx="252">
                  <c:v>42382</c:v>
                </c:pt>
                <c:pt idx="253">
                  <c:v>42381</c:v>
                </c:pt>
              </c:numCache>
            </c:numRef>
          </c:cat>
          <c:val>
            <c:numRef>
              <c:f>Sheet1!$E$2:$E$255</c:f>
              <c:numCache>
                <c:formatCode>"$"#,##0.00_);[Red]\("$"#,##0.00\)</c:formatCode>
                <c:ptCount val="254"/>
                <c:pt idx="0">
                  <c:v>62.7</c:v>
                </c:pt>
                <c:pt idx="1">
                  <c:v>62.7</c:v>
                </c:pt>
                <c:pt idx="2">
                  <c:v>62.7</c:v>
                </c:pt>
                <c:pt idx="3">
                  <c:v>62.7</c:v>
                </c:pt>
                <c:pt idx="4">
                  <c:v>62.7</c:v>
                </c:pt>
                <c:pt idx="5">
                  <c:v>62.7</c:v>
                </c:pt>
                <c:pt idx="6">
                  <c:v>62.7</c:v>
                </c:pt>
                <c:pt idx="7">
                  <c:v>62.7</c:v>
                </c:pt>
                <c:pt idx="8">
                  <c:v>62.7</c:v>
                </c:pt>
                <c:pt idx="9">
                  <c:v>62.7</c:v>
                </c:pt>
                <c:pt idx="10">
                  <c:v>62.7</c:v>
                </c:pt>
                <c:pt idx="11">
                  <c:v>62.7</c:v>
                </c:pt>
                <c:pt idx="12">
                  <c:v>62.7</c:v>
                </c:pt>
                <c:pt idx="13">
                  <c:v>62.7</c:v>
                </c:pt>
                <c:pt idx="14">
                  <c:v>62.7</c:v>
                </c:pt>
                <c:pt idx="15">
                  <c:v>62.7</c:v>
                </c:pt>
                <c:pt idx="16">
                  <c:v>62.7</c:v>
                </c:pt>
                <c:pt idx="17">
                  <c:v>62.7</c:v>
                </c:pt>
                <c:pt idx="18">
                  <c:v>62.7</c:v>
                </c:pt>
                <c:pt idx="19">
                  <c:v>62.7</c:v>
                </c:pt>
                <c:pt idx="20">
                  <c:v>62.7</c:v>
                </c:pt>
                <c:pt idx="21">
                  <c:v>62.7</c:v>
                </c:pt>
                <c:pt idx="22">
                  <c:v>62.7</c:v>
                </c:pt>
                <c:pt idx="23">
                  <c:v>62.7</c:v>
                </c:pt>
                <c:pt idx="24">
                  <c:v>62.7</c:v>
                </c:pt>
                <c:pt idx="25">
                  <c:v>62.7</c:v>
                </c:pt>
                <c:pt idx="26">
                  <c:v>62.7</c:v>
                </c:pt>
                <c:pt idx="27">
                  <c:v>62.7</c:v>
                </c:pt>
                <c:pt idx="28">
                  <c:v>62.7</c:v>
                </c:pt>
                <c:pt idx="29">
                  <c:v>62.7</c:v>
                </c:pt>
                <c:pt idx="30">
                  <c:v>62.7</c:v>
                </c:pt>
                <c:pt idx="31">
                  <c:v>62.7</c:v>
                </c:pt>
                <c:pt idx="32">
                  <c:v>62.7</c:v>
                </c:pt>
                <c:pt idx="33">
                  <c:v>62.7</c:v>
                </c:pt>
                <c:pt idx="34">
                  <c:v>62.7</c:v>
                </c:pt>
                <c:pt idx="35">
                  <c:v>62.7</c:v>
                </c:pt>
                <c:pt idx="36">
                  <c:v>62.7</c:v>
                </c:pt>
                <c:pt idx="37">
                  <c:v>62.7</c:v>
                </c:pt>
                <c:pt idx="38">
                  <c:v>62.7</c:v>
                </c:pt>
                <c:pt idx="39">
                  <c:v>62.7</c:v>
                </c:pt>
                <c:pt idx="40">
                  <c:v>62.7</c:v>
                </c:pt>
                <c:pt idx="41">
                  <c:v>62.7</c:v>
                </c:pt>
                <c:pt idx="42">
                  <c:v>62.7</c:v>
                </c:pt>
                <c:pt idx="43">
                  <c:v>62.7</c:v>
                </c:pt>
                <c:pt idx="44">
                  <c:v>62.7</c:v>
                </c:pt>
                <c:pt idx="45">
                  <c:v>62.7</c:v>
                </c:pt>
                <c:pt idx="46">
                  <c:v>62.7</c:v>
                </c:pt>
                <c:pt idx="47">
                  <c:v>62.7</c:v>
                </c:pt>
                <c:pt idx="48">
                  <c:v>62.7</c:v>
                </c:pt>
                <c:pt idx="49">
                  <c:v>62.7</c:v>
                </c:pt>
                <c:pt idx="50">
                  <c:v>62.7</c:v>
                </c:pt>
                <c:pt idx="51">
                  <c:v>62.7</c:v>
                </c:pt>
                <c:pt idx="52">
                  <c:v>62.7</c:v>
                </c:pt>
                <c:pt idx="53">
                  <c:v>62.7</c:v>
                </c:pt>
                <c:pt idx="54">
                  <c:v>62.7</c:v>
                </c:pt>
                <c:pt idx="55">
                  <c:v>62.7</c:v>
                </c:pt>
                <c:pt idx="56">
                  <c:v>62.7</c:v>
                </c:pt>
                <c:pt idx="57">
                  <c:v>62.7</c:v>
                </c:pt>
                <c:pt idx="58">
                  <c:v>62.7</c:v>
                </c:pt>
                <c:pt idx="59">
                  <c:v>62.7</c:v>
                </c:pt>
                <c:pt idx="60">
                  <c:v>62.7</c:v>
                </c:pt>
                <c:pt idx="61">
                  <c:v>62.7</c:v>
                </c:pt>
                <c:pt idx="62">
                  <c:v>62.7</c:v>
                </c:pt>
                <c:pt idx="63">
                  <c:v>62.7</c:v>
                </c:pt>
                <c:pt idx="64">
                  <c:v>62.7</c:v>
                </c:pt>
                <c:pt idx="65">
                  <c:v>62.7</c:v>
                </c:pt>
                <c:pt idx="66">
                  <c:v>62.7</c:v>
                </c:pt>
                <c:pt idx="67">
                  <c:v>62.7</c:v>
                </c:pt>
                <c:pt idx="68">
                  <c:v>62.7</c:v>
                </c:pt>
                <c:pt idx="69">
                  <c:v>62.7</c:v>
                </c:pt>
                <c:pt idx="70">
                  <c:v>62.7</c:v>
                </c:pt>
                <c:pt idx="71">
                  <c:v>62.7</c:v>
                </c:pt>
                <c:pt idx="72">
                  <c:v>62.7</c:v>
                </c:pt>
                <c:pt idx="73">
                  <c:v>62.7</c:v>
                </c:pt>
                <c:pt idx="74">
                  <c:v>62.7</c:v>
                </c:pt>
                <c:pt idx="75">
                  <c:v>62.7</c:v>
                </c:pt>
                <c:pt idx="76">
                  <c:v>62.7</c:v>
                </c:pt>
                <c:pt idx="77">
                  <c:v>62.7</c:v>
                </c:pt>
                <c:pt idx="78">
                  <c:v>62.7</c:v>
                </c:pt>
                <c:pt idx="79">
                  <c:v>62.7</c:v>
                </c:pt>
                <c:pt idx="80">
                  <c:v>62.7</c:v>
                </c:pt>
                <c:pt idx="81">
                  <c:v>62.7</c:v>
                </c:pt>
                <c:pt idx="82">
                  <c:v>62.7</c:v>
                </c:pt>
                <c:pt idx="83">
                  <c:v>62.7</c:v>
                </c:pt>
                <c:pt idx="84">
                  <c:v>62.7</c:v>
                </c:pt>
                <c:pt idx="85">
                  <c:v>62.7</c:v>
                </c:pt>
                <c:pt idx="86">
                  <c:v>62.7</c:v>
                </c:pt>
                <c:pt idx="87">
                  <c:v>62.7</c:v>
                </c:pt>
                <c:pt idx="88">
                  <c:v>62.7</c:v>
                </c:pt>
                <c:pt idx="89">
                  <c:v>62.7</c:v>
                </c:pt>
                <c:pt idx="90">
                  <c:v>62.7</c:v>
                </c:pt>
                <c:pt idx="91">
                  <c:v>62.7</c:v>
                </c:pt>
                <c:pt idx="92">
                  <c:v>62.7</c:v>
                </c:pt>
                <c:pt idx="93">
                  <c:v>62.7</c:v>
                </c:pt>
                <c:pt idx="94">
                  <c:v>62.7</c:v>
                </c:pt>
                <c:pt idx="95">
                  <c:v>62.7</c:v>
                </c:pt>
                <c:pt idx="96">
                  <c:v>62.7</c:v>
                </c:pt>
                <c:pt idx="97">
                  <c:v>62.7</c:v>
                </c:pt>
                <c:pt idx="98">
                  <c:v>62.7</c:v>
                </c:pt>
                <c:pt idx="99">
                  <c:v>62.7</c:v>
                </c:pt>
                <c:pt idx="100">
                  <c:v>62.7</c:v>
                </c:pt>
                <c:pt idx="101">
                  <c:v>62.7</c:v>
                </c:pt>
                <c:pt idx="102">
                  <c:v>62.7</c:v>
                </c:pt>
                <c:pt idx="103">
                  <c:v>62.7</c:v>
                </c:pt>
                <c:pt idx="104">
                  <c:v>62.7</c:v>
                </c:pt>
                <c:pt idx="105">
                  <c:v>62.7</c:v>
                </c:pt>
                <c:pt idx="106">
                  <c:v>62.7</c:v>
                </c:pt>
                <c:pt idx="107">
                  <c:v>62.7</c:v>
                </c:pt>
                <c:pt idx="108">
                  <c:v>62.7</c:v>
                </c:pt>
                <c:pt idx="109">
                  <c:v>62.7</c:v>
                </c:pt>
                <c:pt idx="110">
                  <c:v>62.7</c:v>
                </c:pt>
                <c:pt idx="111">
                  <c:v>62.7</c:v>
                </c:pt>
                <c:pt idx="112">
                  <c:v>62.7</c:v>
                </c:pt>
                <c:pt idx="113">
                  <c:v>62.7</c:v>
                </c:pt>
                <c:pt idx="114">
                  <c:v>62.7</c:v>
                </c:pt>
                <c:pt idx="115">
                  <c:v>62.7</c:v>
                </c:pt>
                <c:pt idx="116">
                  <c:v>62.7</c:v>
                </c:pt>
                <c:pt idx="117">
                  <c:v>62.7</c:v>
                </c:pt>
                <c:pt idx="118">
                  <c:v>62.7</c:v>
                </c:pt>
                <c:pt idx="119">
                  <c:v>62.7</c:v>
                </c:pt>
                <c:pt idx="120">
                  <c:v>62.7</c:v>
                </c:pt>
                <c:pt idx="121">
                  <c:v>62.7</c:v>
                </c:pt>
                <c:pt idx="122">
                  <c:v>62.7</c:v>
                </c:pt>
                <c:pt idx="123">
                  <c:v>62.7</c:v>
                </c:pt>
                <c:pt idx="124">
                  <c:v>62.7</c:v>
                </c:pt>
                <c:pt idx="125">
                  <c:v>62.7</c:v>
                </c:pt>
                <c:pt idx="126">
                  <c:v>62.7</c:v>
                </c:pt>
                <c:pt idx="127">
                  <c:v>62.7</c:v>
                </c:pt>
                <c:pt idx="128">
                  <c:v>62.7</c:v>
                </c:pt>
                <c:pt idx="129">
                  <c:v>62.7</c:v>
                </c:pt>
                <c:pt idx="130">
                  <c:v>62.7</c:v>
                </c:pt>
                <c:pt idx="131">
                  <c:v>62.7</c:v>
                </c:pt>
                <c:pt idx="132">
                  <c:v>62.7</c:v>
                </c:pt>
                <c:pt idx="133">
                  <c:v>62.7</c:v>
                </c:pt>
                <c:pt idx="134">
                  <c:v>62.7</c:v>
                </c:pt>
                <c:pt idx="135">
                  <c:v>62.7</c:v>
                </c:pt>
                <c:pt idx="136">
                  <c:v>62.7</c:v>
                </c:pt>
                <c:pt idx="137">
                  <c:v>62.7</c:v>
                </c:pt>
                <c:pt idx="138">
                  <c:v>62.7</c:v>
                </c:pt>
                <c:pt idx="139">
                  <c:v>62.7</c:v>
                </c:pt>
                <c:pt idx="140">
                  <c:v>62.7</c:v>
                </c:pt>
                <c:pt idx="141">
                  <c:v>62.7</c:v>
                </c:pt>
                <c:pt idx="142">
                  <c:v>62.7</c:v>
                </c:pt>
                <c:pt idx="143">
                  <c:v>62.7</c:v>
                </c:pt>
                <c:pt idx="144">
                  <c:v>62.7</c:v>
                </c:pt>
                <c:pt idx="145">
                  <c:v>62.7</c:v>
                </c:pt>
                <c:pt idx="146">
                  <c:v>62.7</c:v>
                </c:pt>
                <c:pt idx="147">
                  <c:v>62.7</c:v>
                </c:pt>
                <c:pt idx="148">
                  <c:v>62.7</c:v>
                </c:pt>
                <c:pt idx="149">
                  <c:v>62.7</c:v>
                </c:pt>
                <c:pt idx="150">
                  <c:v>62.7</c:v>
                </c:pt>
                <c:pt idx="151">
                  <c:v>62.7</c:v>
                </c:pt>
                <c:pt idx="152">
                  <c:v>62.7</c:v>
                </c:pt>
                <c:pt idx="153">
                  <c:v>62.7</c:v>
                </c:pt>
                <c:pt idx="154">
                  <c:v>62.7</c:v>
                </c:pt>
                <c:pt idx="155">
                  <c:v>62.7</c:v>
                </c:pt>
                <c:pt idx="156">
                  <c:v>62.7</c:v>
                </c:pt>
                <c:pt idx="157">
                  <c:v>62.7</c:v>
                </c:pt>
                <c:pt idx="158">
                  <c:v>62.7</c:v>
                </c:pt>
                <c:pt idx="159">
                  <c:v>62.7</c:v>
                </c:pt>
                <c:pt idx="160">
                  <c:v>62.7</c:v>
                </c:pt>
                <c:pt idx="161">
                  <c:v>62.7</c:v>
                </c:pt>
                <c:pt idx="162">
                  <c:v>62.7</c:v>
                </c:pt>
                <c:pt idx="163">
                  <c:v>62.7</c:v>
                </c:pt>
                <c:pt idx="164">
                  <c:v>62.7</c:v>
                </c:pt>
                <c:pt idx="165">
                  <c:v>62.7</c:v>
                </c:pt>
                <c:pt idx="166">
                  <c:v>62.7</c:v>
                </c:pt>
                <c:pt idx="167">
                  <c:v>62.7</c:v>
                </c:pt>
                <c:pt idx="168">
                  <c:v>62.7</c:v>
                </c:pt>
                <c:pt idx="169">
                  <c:v>62.7</c:v>
                </c:pt>
                <c:pt idx="170">
                  <c:v>62.7</c:v>
                </c:pt>
                <c:pt idx="171">
                  <c:v>62.7</c:v>
                </c:pt>
                <c:pt idx="172">
                  <c:v>62.7</c:v>
                </c:pt>
                <c:pt idx="173">
                  <c:v>62.7</c:v>
                </c:pt>
                <c:pt idx="174">
                  <c:v>62.7</c:v>
                </c:pt>
                <c:pt idx="175">
                  <c:v>62.7</c:v>
                </c:pt>
                <c:pt idx="176">
                  <c:v>62.7</c:v>
                </c:pt>
                <c:pt idx="177">
                  <c:v>62.7</c:v>
                </c:pt>
                <c:pt idx="178">
                  <c:v>62.7</c:v>
                </c:pt>
                <c:pt idx="179">
                  <c:v>62.7</c:v>
                </c:pt>
                <c:pt idx="180">
                  <c:v>62.7</c:v>
                </c:pt>
                <c:pt idx="181">
                  <c:v>62.7</c:v>
                </c:pt>
                <c:pt idx="182">
                  <c:v>62.7</c:v>
                </c:pt>
                <c:pt idx="183">
                  <c:v>62.7</c:v>
                </c:pt>
                <c:pt idx="184">
                  <c:v>62.7</c:v>
                </c:pt>
                <c:pt idx="185">
                  <c:v>62.7</c:v>
                </c:pt>
                <c:pt idx="186">
                  <c:v>62.7</c:v>
                </c:pt>
                <c:pt idx="187">
                  <c:v>62.7</c:v>
                </c:pt>
                <c:pt idx="188">
                  <c:v>62.7</c:v>
                </c:pt>
                <c:pt idx="189">
                  <c:v>62.7</c:v>
                </c:pt>
                <c:pt idx="190">
                  <c:v>62.7</c:v>
                </c:pt>
                <c:pt idx="191">
                  <c:v>62.7</c:v>
                </c:pt>
                <c:pt idx="192">
                  <c:v>62.7</c:v>
                </c:pt>
                <c:pt idx="193">
                  <c:v>62.7</c:v>
                </c:pt>
                <c:pt idx="194">
                  <c:v>62.7</c:v>
                </c:pt>
                <c:pt idx="195">
                  <c:v>62.7</c:v>
                </c:pt>
                <c:pt idx="196">
                  <c:v>62.7</c:v>
                </c:pt>
                <c:pt idx="197">
                  <c:v>62.7</c:v>
                </c:pt>
                <c:pt idx="198">
                  <c:v>62.7</c:v>
                </c:pt>
                <c:pt idx="199">
                  <c:v>62.7</c:v>
                </c:pt>
                <c:pt idx="200">
                  <c:v>62.7</c:v>
                </c:pt>
                <c:pt idx="201">
                  <c:v>62.7</c:v>
                </c:pt>
                <c:pt idx="202">
                  <c:v>62.7</c:v>
                </c:pt>
                <c:pt idx="203">
                  <c:v>62.7</c:v>
                </c:pt>
                <c:pt idx="204">
                  <c:v>62.7</c:v>
                </c:pt>
                <c:pt idx="205">
                  <c:v>62.7</c:v>
                </c:pt>
                <c:pt idx="206">
                  <c:v>62.7</c:v>
                </c:pt>
                <c:pt idx="207">
                  <c:v>62.7</c:v>
                </c:pt>
                <c:pt idx="208">
                  <c:v>62.7</c:v>
                </c:pt>
                <c:pt idx="209">
                  <c:v>62.7</c:v>
                </c:pt>
                <c:pt idx="210">
                  <c:v>62.7</c:v>
                </c:pt>
                <c:pt idx="211">
                  <c:v>62.7</c:v>
                </c:pt>
                <c:pt idx="212">
                  <c:v>62.7</c:v>
                </c:pt>
                <c:pt idx="213">
                  <c:v>62.7</c:v>
                </c:pt>
                <c:pt idx="214">
                  <c:v>62.7</c:v>
                </c:pt>
                <c:pt idx="215">
                  <c:v>62.7</c:v>
                </c:pt>
                <c:pt idx="216">
                  <c:v>62.7</c:v>
                </c:pt>
                <c:pt idx="217">
                  <c:v>62.7</c:v>
                </c:pt>
                <c:pt idx="218">
                  <c:v>62.7</c:v>
                </c:pt>
                <c:pt idx="219">
                  <c:v>62.7</c:v>
                </c:pt>
                <c:pt idx="220">
                  <c:v>62.7</c:v>
                </c:pt>
                <c:pt idx="221">
                  <c:v>62.7</c:v>
                </c:pt>
                <c:pt idx="222">
                  <c:v>62.7</c:v>
                </c:pt>
                <c:pt idx="223">
                  <c:v>62.7</c:v>
                </c:pt>
                <c:pt idx="224">
                  <c:v>62.7</c:v>
                </c:pt>
                <c:pt idx="225">
                  <c:v>62.7</c:v>
                </c:pt>
                <c:pt idx="226">
                  <c:v>62.7</c:v>
                </c:pt>
                <c:pt idx="227">
                  <c:v>62.7</c:v>
                </c:pt>
                <c:pt idx="228">
                  <c:v>62.7</c:v>
                </c:pt>
                <c:pt idx="229">
                  <c:v>62.7</c:v>
                </c:pt>
                <c:pt idx="230">
                  <c:v>62.7</c:v>
                </c:pt>
                <c:pt idx="231">
                  <c:v>62.7</c:v>
                </c:pt>
                <c:pt idx="232">
                  <c:v>62.7</c:v>
                </c:pt>
                <c:pt idx="233">
                  <c:v>62.7</c:v>
                </c:pt>
                <c:pt idx="234">
                  <c:v>62.7</c:v>
                </c:pt>
                <c:pt idx="235">
                  <c:v>62.7</c:v>
                </c:pt>
                <c:pt idx="236">
                  <c:v>62.7</c:v>
                </c:pt>
                <c:pt idx="237">
                  <c:v>62.7</c:v>
                </c:pt>
                <c:pt idx="238">
                  <c:v>62.7</c:v>
                </c:pt>
                <c:pt idx="239">
                  <c:v>62.7</c:v>
                </c:pt>
                <c:pt idx="240">
                  <c:v>62.7</c:v>
                </c:pt>
                <c:pt idx="241">
                  <c:v>62.7</c:v>
                </c:pt>
                <c:pt idx="242">
                  <c:v>62.7</c:v>
                </c:pt>
                <c:pt idx="243">
                  <c:v>62.7</c:v>
                </c:pt>
                <c:pt idx="244">
                  <c:v>62.7</c:v>
                </c:pt>
                <c:pt idx="245">
                  <c:v>62.7</c:v>
                </c:pt>
                <c:pt idx="246">
                  <c:v>62.7</c:v>
                </c:pt>
                <c:pt idx="247">
                  <c:v>62.7</c:v>
                </c:pt>
                <c:pt idx="248">
                  <c:v>62.7</c:v>
                </c:pt>
                <c:pt idx="249">
                  <c:v>62.7</c:v>
                </c:pt>
                <c:pt idx="250">
                  <c:v>62.7</c:v>
                </c:pt>
                <c:pt idx="251">
                  <c:v>62.7</c:v>
                </c:pt>
                <c:pt idx="252">
                  <c:v>62.7</c:v>
                </c:pt>
                <c:pt idx="253">
                  <c:v>62.7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9F-4224-8D11-C2AB76A00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9276576"/>
        <c:axId val="2139276976"/>
      </c:lineChart>
      <c:dateAx>
        <c:axId val="21392765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276976"/>
        <c:crosses val="autoZero"/>
        <c:auto val="1"/>
        <c:lblOffset val="100"/>
        <c:baseTimeUnit val="days"/>
      </c:dateAx>
      <c:valAx>
        <c:axId val="2139276976"/>
        <c:scaling>
          <c:orientation val="minMax"/>
          <c:max val="65"/>
          <c:min val="30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27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63649631147096"/>
          <c:y val="0.52818381536866099"/>
          <c:w val="0.16617641892651799"/>
          <c:h val="0.32008784323040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Fare in Constant 2016 dollars ($)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Sheet1!$B$2:$B$23</c:f>
              <c:numCache>
                <c:formatCode>_-"$"* #,##0.00_-;\-"$"* #,##0.00_-;_-"$"* "-"??_-;_-@_-</c:formatCode>
                <c:ptCount val="22"/>
                <c:pt idx="0">
                  <c:v>453</c:v>
                </c:pt>
                <c:pt idx="1">
                  <c:v>412</c:v>
                </c:pt>
                <c:pt idx="2">
                  <c:v>423</c:v>
                </c:pt>
                <c:pt idx="3">
                  <c:v>465</c:v>
                </c:pt>
                <c:pt idx="4">
                  <c:v>456</c:v>
                </c:pt>
                <c:pt idx="5">
                  <c:v>468</c:v>
                </c:pt>
                <c:pt idx="6">
                  <c:v>410</c:v>
                </c:pt>
                <c:pt idx="7">
                  <c:v>405</c:v>
                </c:pt>
                <c:pt idx="8">
                  <c:v>407</c:v>
                </c:pt>
                <c:pt idx="9">
                  <c:v>377</c:v>
                </c:pt>
                <c:pt idx="10">
                  <c:v>372</c:v>
                </c:pt>
                <c:pt idx="11">
                  <c:v>393</c:v>
                </c:pt>
                <c:pt idx="12">
                  <c:v>379</c:v>
                </c:pt>
                <c:pt idx="13">
                  <c:v>396</c:v>
                </c:pt>
                <c:pt idx="14">
                  <c:v>343</c:v>
                </c:pt>
                <c:pt idx="15">
                  <c:v>375</c:v>
                </c:pt>
                <c:pt idx="16">
                  <c:v>384</c:v>
                </c:pt>
                <c:pt idx="17">
                  <c:v>383</c:v>
                </c:pt>
                <c:pt idx="18">
                  <c:v>402</c:v>
                </c:pt>
                <c:pt idx="19">
                  <c:v>402</c:v>
                </c:pt>
                <c:pt idx="20">
                  <c:v>377</c:v>
                </c:pt>
                <c:pt idx="21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43-4FFD-8F2A-7A6011101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1765824"/>
        <c:axId val="-2069607712"/>
      </c:lineChart>
      <c:catAx>
        <c:axId val="-20417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607712"/>
        <c:crosses val="autoZero"/>
        <c:auto val="1"/>
        <c:lblAlgn val="ctr"/>
        <c:lblOffset val="100"/>
        <c:noMultiLvlLbl val="0"/>
      </c:catAx>
      <c:valAx>
        <c:axId val="-2069607712"/>
        <c:scaling>
          <c:orientation val="minMax"/>
          <c:min val="320"/>
        </c:scaling>
        <c:delete val="0"/>
        <c:axPos val="l"/>
        <c:numFmt formatCode="&quot;$&quot;#,##0;\-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7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Sheet1!$C$6:$C$88</c:f>
              <c:strCache>
                <c:ptCount val="83"/>
                <c:pt idx="0">
                  <c:v>05/2017</c:v>
                </c:pt>
                <c:pt idx="1">
                  <c:v>06/2017</c:v>
                </c:pt>
                <c:pt idx="2">
                  <c:v>07/2017</c:v>
                </c:pt>
                <c:pt idx="3">
                  <c:v>08/2017</c:v>
                </c:pt>
                <c:pt idx="4">
                  <c:v>09/2017</c:v>
                </c:pt>
                <c:pt idx="5">
                  <c:v>10/2017</c:v>
                </c:pt>
                <c:pt idx="6">
                  <c:v>11/2017</c:v>
                </c:pt>
                <c:pt idx="7">
                  <c:v>12/2017</c:v>
                </c:pt>
                <c:pt idx="8">
                  <c:v>01/2018</c:v>
                </c:pt>
                <c:pt idx="9">
                  <c:v>02/2018</c:v>
                </c:pt>
                <c:pt idx="10">
                  <c:v>03/2018</c:v>
                </c:pt>
                <c:pt idx="11">
                  <c:v>04/2018</c:v>
                </c:pt>
                <c:pt idx="12">
                  <c:v>05/2018</c:v>
                </c:pt>
                <c:pt idx="13">
                  <c:v>06/2018</c:v>
                </c:pt>
                <c:pt idx="14">
                  <c:v>07/2018</c:v>
                </c:pt>
                <c:pt idx="15">
                  <c:v>08/2018</c:v>
                </c:pt>
                <c:pt idx="16">
                  <c:v>09/2018</c:v>
                </c:pt>
                <c:pt idx="17">
                  <c:v>10/2018</c:v>
                </c:pt>
                <c:pt idx="18">
                  <c:v>11/2018</c:v>
                </c:pt>
                <c:pt idx="19">
                  <c:v>12/2018</c:v>
                </c:pt>
                <c:pt idx="20">
                  <c:v>01/2019</c:v>
                </c:pt>
                <c:pt idx="21">
                  <c:v>02/2019</c:v>
                </c:pt>
                <c:pt idx="22">
                  <c:v>03/2019</c:v>
                </c:pt>
                <c:pt idx="23">
                  <c:v>04/2019</c:v>
                </c:pt>
                <c:pt idx="24">
                  <c:v>05/2019</c:v>
                </c:pt>
                <c:pt idx="25">
                  <c:v>06/2019</c:v>
                </c:pt>
                <c:pt idx="26">
                  <c:v>07/2019</c:v>
                </c:pt>
                <c:pt idx="27">
                  <c:v>08/2019</c:v>
                </c:pt>
                <c:pt idx="28">
                  <c:v>09/2019</c:v>
                </c:pt>
                <c:pt idx="29">
                  <c:v>10/2019</c:v>
                </c:pt>
                <c:pt idx="30">
                  <c:v>11/2019</c:v>
                </c:pt>
                <c:pt idx="31">
                  <c:v>12/2019</c:v>
                </c:pt>
                <c:pt idx="32">
                  <c:v>01/2020</c:v>
                </c:pt>
                <c:pt idx="33">
                  <c:v>02/2020</c:v>
                </c:pt>
                <c:pt idx="34">
                  <c:v>03/2020</c:v>
                </c:pt>
                <c:pt idx="35">
                  <c:v>04/2020</c:v>
                </c:pt>
                <c:pt idx="36">
                  <c:v>05/2020</c:v>
                </c:pt>
                <c:pt idx="37">
                  <c:v>06/2020</c:v>
                </c:pt>
                <c:pt idx="38">
                  <c:v>07/2020</c:v>
                </c:pt>
                <c:pt idx="39">
                  <c:v>08/2020</c:v>
                </c:pt>
                <c:pt idx="40">
                  <c:v>09/2020</c:v>
                </c:pt>
                <c:pt idx="41">
                  <c:v>10/2020</c:v>
                </c:pt>
                <c:pt idx="42">
                  <c:v>11/2020</c:v>
                </c:pt>
                <c:pt idx="43">
                  <c:v>12/2020</c:v>
                </c:pt>
                <c:pt idx="44">
                  <c:v>01/2021</c:v>
                </c:pt>
                <c:pt idx="45">
                  <c:v>02/2021</c:v>
                </c:pt>
                <c:pt idx="46">
                  <c:v>03/2021</c:v>
                </c:pt>
                <c:pt idx="47">
                  <c:v>04/2021</c:v>
                </c:pt>
                <c:pt idx="48">
                  <c:v>05/2021</c:v>
                </c:pt>
                <c:pt idx="49">
                  <c:v>06/2021</c:v>
                </c:pt>
                <c:pt idx="50">
                  <c:v>07/2021</c:v>
                </c:pt>
                <c:pt idx="51">
                  <c:v>08/2021</c:v>
                </c:pt>
                <c:pt idx="52">
                  <c:v>09/2021</c:v>
                </c:pt>
                <c:pt idx="53">
                  <c:v>10/2021</c:v>
                </c:pt>
                <c:pt idx="54">
                  <c:v>11/2021</c:v>
                </c:pt>
                <c:pt idx="55">
                  <c:v>12/2021</c:v>
                </c:pt>
                <c:pt idx="56">
                  <c:v>01/2022</c:v>
                </c:pt>
                <c:pt idx="57">
                  <c:v>02/2022</c:v>
                </c:pt>
                <c:pt idx="58">
                  <c:v>03/2022</c:v>
                </c:pt>
                <c:pt idx="59">
                  <c:v>04/2022</c:v>
                </c:pt>
                <c:pt idx="60">
                  <c:v>05/2022</c:v>
                </c:pt>
                <c:pt idx="61">
                  <c:v>06/2022</c:v>
                </c:pt>
                <c:pt idx="62">
                  <c:v>07/2022</c:v>
                </c:pt>
                <c:pt idx="63">
                  <c:v>08/2022</c:v>
                </c:pt>
                <c:pt idx="64">
                  <c:v>09/2022</c:v>
                </c:pt>
                <c:pt idx="65">
                  <c:v>10/2022</c:v>
                </c:pt>
                <c:pt idx="66">
                  <c:v>11/2022</c:v>
                </c:pt>
                <c:pt idx="67">
                  <c:v>12/2022</c:v>
                </c:pt>
                <c:pt idx="68">
                  <c:v>01/2023</c:v>
                </c:pt>
                <c:pt idx="69">
                  <c:v>02/2023</c:v>
                </c:pt>
                <c:pt idx="70">
                  <c:v>03/2023</c:v>
                </c:pt>
                <c:pt idx="71">
                  <c:v>04/2023</c:v>
                </c:pt>
                <c:pt idx="72">
                  <c:v>05/2023</c:v>
                </c:pt>
                <c:pt idx="73">
                  <c:v>06/2023</c:v>
                </c:pt>
                <c:pt idx="74">
                  <c:v>07/2023</c:v>
                </c:pt>
                <c:pt idx="75">
                  <c:v>08/2023</c:v>
                </c:pt>
                <c:pt idx="76">
                  <c:v>09/2023</c:v>
                </c:pt>
                <c:pt idx="77">
                  <c:v>10/2023</c:v>
                </c:pt>
                <c:pt idx="78">
                  <c:v>11/2023</c:v>
                </c:pt>
                <c:pt idx="79">
                  <c:v>12/2023</c:v>
                </c:pt>
                <c:pt idx="80">
                  <c:v>01/2024</c:v>
                </c:pt>
                <c:pt idx="81">
                  <c:v>02/2024</c:v>
                </c:pt>
                <c:pt idx="82">
                  <c:v>03/2024</c:v>
                </c:pt>
              </c:strCache>
            </c:strRef>
          </c:cat>
          <c:val>
            <c:numRef>
              <c:f>Sheet1!$D$6:$D$88</c:f>
              <c:numCache>
                <c:formatCode>General</c:formatCode>
                <c:ptCount val="83"/>
                <c:pt idx="0">
                  <c:v>51.22</c:v>
                </c:pt>
                <c:pt idx="1">
                  <c:v>51.35</c:v>
                </c:pt>
                <c:pt idx="2">
                  <c:v>51.6</c:v>
                </c:pt>
                <c:pt idx="3">
                  <c:v>51.81</c:v>
                </c:pt>
                <c:pt idx="4">
                  <c:v>51.98</c:v>
                </c:pt>
                <c:pt idx="5">
                  <c:v>52.08</c:v>
                </c:pt>
                <c:pt idx="6">
                  <c:v>52.14</c:v>
                </c:pt>
                <c:pt idx="7">
                  <c:v>52.19</c:v>
                </c:pt>
                <c:pt idx="8">
                  <c:v>52.24</c:v>
                </c:pt>
                <c:pt idx="9">
                  <c:v>52.26</c:v>
                </c:pt>
                <c:pt idx="10">
                  <c:v>52.27</c:v>
                </c:pt>
                <c:pt idx="11">
                  <c:v>52.27</c:v>
                </c:pt>
                <c:pt idx="12">
                  <c:v>52.25</c:v>
                </c:pt>
                <c:pt idx="13">
                  <c:v>52.2</c:v>
                </c:pt>
                <c:pt idx="14">
                  <c:v>52.17</c:v>
                </c:pt>
                <c:pt idx="15">
                  <c:v>52.15</c:v>
                </c:pt>
                <c:pt idx="16">
                  <c:v>52.1</c:v>
                </c:pt>
                <c:pt idx="17">
                  <c:v>52.04</c:v>
                </c:pt>
                <c:pt idx="18">
                  <c:v>51.98</c:v>
                </c:pt>
                <c:pt idx="19">
                  <c:v>51.97</c:v>
                </c:pt>
                <c:pt idx="20">
                  <c:v>51.97</c:v>
                </c:pt>
                <c:pt idx="21">
                  <c:v>51.99</c:v>
                </c:pt>
                <c:pt idx="22">
                  <c:v>52</c:v>
                </c:pt>
                <c:pt idx="23">
                  <c:v>52.01</c:v>
                </c:pt>
                <c:pt idx="24">
                  <c:v>52.02</c:v>
                </c:pt>
                <c:pt idx="25">
                  <c:v>52.02</c:v>
                </c:pt>
                <c:pt idx="26">
                  <c:v>52.05</c:v>
                </c:pt>
                <c:pt idx="27">
                  <c:v>52.07</c:v>
                </c:pt>
                <c:pt idx="28">
                  <c:v>52.1</c:v>
                </c:pt>
                <c:pt idx="29">
                  <c:v>52.12</c:v>
                </c:pt>
                <c:pt idx="30">
                  <c:v>52.14</c:v>
                </c:pt>
                <c:pt idx="31">
                  <c:v>52.08</c:v>
                </c:pt>
                <c:pt idx="32">
                  <c:v>52.16</c:v>
                </c:pt>
                <c:pt idx="33">
                  <c:v>52.26</c:v>
                </c:pt>
                <c:pt idx="34">
                  <c:v>52.31</c:v>
                </c:pt>
                <c:pt idx="35">
                  <c:v>52.38</c:v>
                </c:pt>
                <c:pt idx="36">
                  <c:v>52.44</c:v>
                </c:pt>
                <c:pt idx="37">
                  <c:v>52.5</c:v>
                </c:pt>
                <c:pt idx="38">
                  <c:v>52.57</c:v>
                </c:pt>
                <c:pt idx="39">
                  <c:v>52.63</c:v>
                </c:pt>
                <c:pt idx="40">
                  <c:v>52.7</c:v>
                </c:pt>
                <c:pt idx="41">
                  <c:v>52.76</c:v>
                </c:pt>
                <c:pt idx="42">
                  <c:v>52.82</c:v>
                </c:pt>
                <c:pt idx="43">
                  <c:v>52.88</c:v>
                </c:pt>
                <c:pt idx="44">
                  <c:v>53.02</c:v>
                </c:pt>
                <c:pt idx="45">
                  <c:v>53.15</c:v>
                </c:pt>
                <c:pt idx="46">
                  <c:v>53.27</c:v>
                </c:pt>
                <c:pt idx="47">
                  <c:v>53.39</c:v>
                </c:pt>
                <c:pt idx="48">
                  <c:v>53.51</c:v>
                </c:pt>
                <c:pt idx="49">
                  <c:v>53.63</c:v>
                </c:pt>
                <c:pt idx="50">
                  <c:v>53.73</c:v>
                </c:pt>
                <c:pt idx="51">
                  <c:v>53.83</c:v>
                </c:pt>
                <c:pt idx="52">
                  <c:v>53.93</c:v>
                </c:pt>
                <c:pt idx="53">
                  <c:v>54.03</c:v>
                </c:pt>
                <c:pt idx="54">
                  <c:v>54.13</c:v>
                </c:pt>
                <c:pt idx="55">
                  <c:v>54.23</c:v>
                </c:pt>
                <c:pt idx="56">
                  <c:v>54.34</c:v>
                </c:pt>
                <c:pt idx="57">
                  <c:v>54.45</c:v>
                </c:pt>
                <c:pt idx="58">
                  <c:v>54.56</c:v>
                </c:pt>
                <c:pt idx="59">
                  <c:v>54.67</c:v>
                </c:pt>
                <c:pt idx="60">
                  <c:v>54.78</c:v>
                </c:pt>
                <c:pt idx="61">
                  <c:v>54.89</c:v>
                </c:pt>
                <c:pt idx="62">
                  <c:v>55</c:v>
                </c:pt>
                <c:pt idx="63">
                  <c:v>55.11</c:v>
                </c:pt>
                <c:pt idx="64">
                  <c:v>55.22</c:v>
                </c:pt>
                <c:pt idx="65">
                  <c:v>55.33</c:v>
                </c:pt>
                <c:pt idx="66">
                  <c:v>55.44</c:v>
                </c:pt>
                <c:pt idx="67">
                  <c:v>55.55</c:v>
                </c:pt>
                <c:pt idx="68">
                  <c:v>55.66</c:v>
                </c:pt>
                <c:pt idx="69">
                  <c:v>55.77</c:v>
                </c:pt>
                <c:pt idx="70">
                  <c:v>55.87</c:v>
                </c:pt>
                <c:pt idx="71">
                  <c:v>55.97</c:v>
                </c:pt>
                <c:pt idx="72">
                  <c:v>56.07</c:v>
                </c:pt>
                <c:pt idx="73">
                  <c:v>56.17</c:v>
                </c:pt>
                <c:pt idx="74">
                  <c:v>56.28</c:v>
                </c:pt>
                <c:pt idx="75">
                  <c:v>56.39</c:v>
                </c:pt>
                <c:pt idx="76">
                  <c:v>56.49</c:v>
                </c:pt>
                <c:pt idx="77">
                  <c:v>56.59</c:v>
                </c:pt>
                <c:pt idx="78">
                  <c:v>56.69</c:v>
                </c:pt>
                <c:pt idx="79">
                  <c:v>56.79</c:v>
                </c:pt>
                <c:pt idx="80">
                  <c:v>56.86</c:v>
                </c:pt>
                <c:pt idx="81">
                  <c:v>56.93</c:v>
                </c:pt>
                <c:pt idx="82">
                  <c:v>56.99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1C-49CB-8176-7CD34880F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2745856"/>
        <c:axId val="2133184032"/>
      </c:lineChart>
      <c:catAx>
        <c:axId val="-1992745856"/>
        <c:scaling>
          <c:orientation val="minMax"/>
        </c:scaling>
        <c:delete val="1"/>
        <c:axPos val="b"/>
        <c:numFmt formatCode="yyyy" sourceLinked="0"/>
        <c:majorTickMark val="none"/>
        <c:minorTickMark val="none"/>
        <c:tickLblPos val="nextTo"/>
        <c:crossAx val="2133184032"/>
        <c:crosses val="autoZero"/>
        <c:auto val="1"/>
        <c:lblAlgn val="ctr"/>
        <c:lblOffset val="100"/>
        <c:noMultiLvlLbl val="0"/>
      </c:catAx>
      <c:valAx>
        <c:axId val="213318403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\-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274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Growth 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2017E</c:v>
                </c:pt>
                <c:pt idx="7">
                  <c:v>2018E</c:v>
                </c:pt>
                <c:pt idx="8">
                  <c:v>2019E</c:v>
                </c:pt>
                <c:pt idx="9">
                  <c:v>2020E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9.6000000000000002E-2</c:v>
                </c:pt>
                <c:pt idx="1">
                  <c:v>4.2000000000000003E-2</c:v>
                </c:pt>
                <c:pt idx="2">
                  <c:v>2.9000000000000001E-2</c:v>
                </c:pt>
                <c:pt idx="3">
                  <c:v>6.4000000000000001E-2</c:v>
                </c:pt>
                <c:pt idx="4">
                  <c:v>8.0000000000000002E-3</c:v>
                </c:pt>
                <c:pt idx="5">
                  <c:v>-2.7E-2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A-4F40-A1AE-4DCD849A9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2017E</c:v>
                </c:pt>
                <c:pt idx="7">
                  <c:v>2018E</c:v>
                </c:pt>
                <c:pt idx="8">
                  <c:v>2019E</c:v>
                </c:pt>
                <c:pt idx="9">
                  <c:v>2020E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5" formatCode="0.0%">
                  <c:v>-2.7E-2</c:v>
                </c:pt>
                <c:pt idx="6" formatCode="0.0%">
                  <c:v>5.0000000000000001E-3</c:v>
                </c:pt>
                <c:pt idx="7" formatCode="0.0%">
                  <c:v>1E-3</c:v>
                </c:pt>
                <c:pt idx="8" formatCode="0.0%">
                  <c:v>1.2E-2</c:v>
                </c:pt>
                <c:pt idx="9" formatCode="0.0%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A-4F40-A1AE-4DCD849A9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4460352"/>
        <c:axId val="-2040851120"/>
      </c:lineChart>
      <c:catAx>
        <c:axId val="-20144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0851120"/>
        <c:crosses val="autoZero"/>
        <c:auto val="1"/>
        <c:lblAlgn val="ctr"/>
        <c:lblOffset val="100"/>
        <c:noMultiLvlLbl val="0"/>
      </c:catAx>
      <c:valAx>
        <c:axId val="-2040851120"/>
        <c:scaling>
          <c:orientation val="minMax"/>
          <c:max val="0.1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44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05915560618699E-2"/>
          <c:y val="0.14750218978808699"/>
          <c:w val="0.71665437500798101"/>
          <c:h val="0.652898989067997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14.05</c:v>
                </c:pt>
                <c:pt idx="1">
                  <c:v>15.204000000000001</c:v>
                </c:pt>
                <c:pt idx="2">
                  <c:v>17.016999999999999</c:v>
                </c:pt>
                <c:pt idx="3">
                  <c:v>17.933</c:v>
                </c:pt>
                <c:pt idx="4">
                  <c:v>17.931999999999999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A-4D5D-974D-6DEDD9AF0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Atlantic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5.6449999999999836</c:v>
                </c:pt>
                <c:pt idx="1">
                  <c:v>5.6569999999999947</c:v>
                </c:pt>
                <c:pt idx="2">
                  <c:v>5.8259999999999854</c:v>
                </c:pt>
                <c:pt idx="3">
                  <c:v>5.548</c:v>
                </c:pt>
                <c:pt idx="4">
                  <c:v>5.1849999999999854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A-4D5D-974D-6DEDD9AF08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Pacific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3.645</c:v>
                </c:pt>
                <c:pt idx="1">
                  <c:v>3.5609999999999999</c:v>
                </c:pt>
                <c:pt idx="2">
                  <c:v>3.4209999999999998</c:v>
                </c:pt>
                <c:pt idx="3">
                  <c:v>3.0019999999999998</c:v>
                </c:pt>
                <c:pt idx="4">
                  <c:v>2.6160000000000001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A-4D5D-974D-6DEDD9AF08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Sheet1!$E$2:$E$6</c:f>
              <c:numCache>
                <c:formatCode>0.0</c:formatCode>
                <c:ptCount val="5"/>
                <c:pt idx="0">
                  <c:v>1.897</c:v>
                </c:pt>
                <c:pt idx="1">
                  <c:v>2.1120000000000001</c:v>
                </c:pt>
                <c:pt idx="2">
                  <c:v>2.4239999999999999</c:v>
                </c:pt>
                <c:pt idx="3">
                  <c:v>2.415</c:v>
                </c:pt>
                <c:pt idx="4">
                  <c:v>2.3723000000000001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EA-4D5D-974D-6DEDD9AF08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 Mainline Passenger Revenue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Sheet1!$F$2:$F$6</c:f>
              <c:numCache>
                <c:formatCode>0.0</c:formatCode>
                <c:ptCount val="5"/>
                <c:pt idx="0">
                  <c:v>25.236999999999991</c:v>
                </c:pt>
                <c:pt idx="1">
                  <c:v>26.533999999999999</c:v>
                </c:pt>
                <c:pt idx="2">
                  <c:v>28.687999999999999</c:v>
                </c:pt>
                <c:pt idx="3">
                  <c:v>28.898</c:v>
                </c:pt>
                <c:pt idx="4">
                  <c:v>28.105299999999989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EA-4D5D-974D-6DEDD9AF0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65273600"/>
        <c:axId val="-2095719776"/>
      </c:barChart>
      <c:catAx>
        <c:axId val="-20652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719776"/>
        <c:crosses val="autoZero"/>
        <c:auto val="1"/>
        <c:lblAlgn val="ctr"/>
        <c:lblOffset val="100"/>
        <c:noMultiLvlLbl val="0"/>
      </c:catAx>
      <c:valAx>
        <c:axId val="-2095719776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-206527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'PRASM and Load Factor Analysis'!$X$5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2-41EC-B416-B5DF1E8B56A7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Analysis'!$Y$3:$AC$4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'PRASM and Load Factor Analysis'!$Y$5:$AC$5</c:f>
              <c:numCache>
                <c:formatCode>General</c:formatCode>
                <c:ptCount val="5"/>
                <c:pt idx="0">
                  <c:v>16.48</c:v>
                </c:pt>
                <c:pt idx="1">
                  <c:v>16.89</c:v>
                </c:pt>
                <c:pt idx="2">
                  <c:v>17.22</c:v>
                </c:pt>
                <c:pt idx="3">
                  <c:v>16.59</c:v>
                </c:pt>
                <c:pt idx="4">
                  <c:v>15.85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C2-41EC-B416-B5DF1E8B56A7}"/>
            </c:ext>
          </c:extLst>
        </c:ser>
        <c:ser>
          <c:idx val="1"/>
          <c:order val="1"/>
          <c:tx>
            <c:strRef>
              <c:f>'PRASM and Load Factor Analysis'!$X$6</c:f>
              <c:strCache>
                <c:ptCount val="1"/>
                <c:pt idx="0">
                  <c:v>PRASM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C2-41EC-B416-B5DF1E8B56A7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Analysis'!$Y$3:$AC$4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'PRASM and Load Factor Analysis'!$Y$6:$AC$6</c:f>
              <c:numCache>
                <c:formatCode>General</c:formatCode>
                <c:ptCount val="5"/>
                <c:pt idx="0">
                  <c:v>13.8</c:v>
                </c:pt>
                <c:pt idx="1">
                  <c:v>14.15</c:v>
                </c:pt>
                <c:pt idx="2">
                  <c:v>14.58</c:v>
                </c:pt>
                <c:pt idx="3">
                  <c:v>14.1</c:v>
                </c:pt>
                <c:pt idx="4">
                  <c:v>13.41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C2-41EC-B416-B5DF1E8B56A7}"/>
            </c:ext>
          </c:extLst>
        </c:ser>
        <c:ser>
          <c:idx val="2"/>
          <c:order val="2"/>
          <c:tx>
            <c:strRef>
              <c:f>'PRASM and Load Factor Analysis'!$X$7</c:f>
              <c:strCache>
                <c:ptCount val="1"/>
                <c:pt idx="0">
                  <c:v>OpEx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C2-41EC-B416-B5DF1E8B56A7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Analysis'!$Y$3:$AC$4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'PRASM and Load Factor Analysis'!$Y$7:$AC$7</c:f>
              <c:numCache>
                <c:formatCode>General</c:formatCode>
                <c:ptCount val="5"/>
                <c:pt idx="0">
                  <c:v>14.97</c:v>
                </c:pt>
                <c:pt idx="1">
                  <c:v>14.77</c:v>
                </c:pt>
                <c:pt idx="2">
                  <c:v>15.92</c:v>
                </c:pt>
                <c:pt idx="3">
                  <c:v>13.33</c:v>
                </c:pt>
                <c:pt idx="4">
                  <c:v>12.98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C2-41EC-B416-B5DF1E8B5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5486080"/>
        <c:axId val="-2065621616"/>
      </c:lineChart>
      <c:catAx>
        <c:axId val="-20654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621616"/>
        <c:crosses val="autoZero"/>
        <c:auto val="1"/>
        <c:lblAlgn val="ctr"/>
        <c:lblOffset val="100"/>
        <c:noMultiLvlLbl val="0"/>
      </c:catAx>
      <c:valAx>
        <c:axId val="-2065621616"/>
        <c:scaling>
          <c:orientation val="minMax"/>
          <c:min val="12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4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'PRASM and Load Factor Analysis'!$Y$33</c:f>
              <c:strCache>
                <c:ptCount val="1"/>
                <c:pt idx="0">
                  <c:v>DAL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Analysis'!$Z$32:$AB$32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'PRASM and Load Factor Analysis'!$Z$33:$AB$33</c:f>
              <c:numCache>
                <c:formatCode>0.00</c:formatCode>
                <c:ptCount val="3"/>
                <c:pt idx="0">
                  <c:v>14.58</c:v>
                </c:pt>
                <c:pt idx="1">
                  <c:v>14.1</c:v>
                </c:pt>
                <c:pt idx="2">
                  <c:v>13.41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3-473A-9A92-7B1A464E73EE}"/>
            </c:ext>
          </c:extLst>
        </c:ser>
        <c:ser>
          <c:idx val="1"/>
          <c:order val="1"/>
          <c:tx>
            <c:strRef>
              <c:f>'PRASM and Load Factor Analysis'!$Y$34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Analysis'!$Z$32:$AB$32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'PRASM and Load Factor Analysis'!$Z$34:$AB$34</c:f>
              <c:numCache>
                <c:formatCode>0.00</c:formatCode>
                <c:ptCount val="3"/>
                <c:pt idx="0">
                  <c:v>13.845000000000001</c:v>
                </c:pt>
                <c:pt idx="1">
                  <c:v>13.16</c:v>
                </c:pt>
                <c:pt idx="2">
                  <c:v>12.525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3-473A-9A92-7B1A464E73EE}"/>
            </c:ext>
          </c:extLst>
        </c:ser>
        <c:ser>
          <c:idx val="2"/>
          <c:order val="2"/>
          <c:tx>
            <c:strRef>
              <c:f>'PRASM and Load Factor Analysis'!$Y$35</c:f>
              <c:strCache>
                <c:ptCount val="1"/>
                <c:pt idx="0">
                  <c:v>P2P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Analysis'!$Z$32:$AB$32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'PRASM and Load Factor Analysis'!$Z$35:$AB$35</c:f>
              <c:numCache>
                <c:formatCode>0.00</c:formatCode>
                <c:ptCount val="3"/>
                <c:pt idx="0">
                  <c:v>12.68333333333333</c:v>
                </c:pt>
                <c:pt idx="1">
                  <c:v>12.33</c:v>
                </c:pt>
                <c:pt idx="2">
                  <c:v>11.69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3-473A-9A92-7B1A464E73EE}"/>
            </c:ext>
          </c:extLst>
        </c:ser>
        <c:ser>
          <c:idx val="3"/>
          <c:order val="3"/>
          <c:tx>
            <c:strRef>
              <c:f>'PRASM and Load Factor Analysis'!$Y$36</c:f>
              <c:strCache>
                <c:ptCount val="1"/>
                <c:pt idx="0">
                  <c:v>LCC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'PRASM and Load Factor Analysis'!$Z$32:$AB$32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'PRASM and Load Factor Analysis'!$Z$36:$AB$36</c:f>
              <c:numCache>
                <c:formatCode>0.00</c:formatCode>
                <c:ptCount val="3"/>
                <c:pt idx="0">
                  <c:v>10.0015</c:v>
                </c:pt>
                <c:pt idx="1">
                  <c:v>8.533850000000001</c:v>
                </c:pt>
                <c:pt idx="2">
                  <c:v>7.5989500000000003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3-473A-9A92-7B1A464E7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-1994226784"/>
        <c:axId val="-1994223472"/>
      </c:barChart>
      <c:catAx>
        <c:axId val="-19942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4223472"/>
        <c:crosses val="autoZero"/>
        <c:auto val="1"/>
        <c:lblAlgn val="ctr"/>
        <c:lblOffset val="100"/>
        <c:noMultiLvlLbl val="0"/>
      </c:catAx>
      <c:valAx>
        <c:axId val="-19942234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199422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B-4610-ABE1-CEA49FDEC6F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B-4610-ABE1-CEA49FDEC6FE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B-4610-ABE1-CEA49FDEC6F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4B-4610-ABE1-CEA49FDEC6FE}"/>
              </c:ext>
            </c:extLst>
          </c:dPt>
          <c:cat>
            <c:strRef>
              <c:f>Sheet1!$A$2:$A$10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2.5609999999999999</c:v>
                </c:pt>
                <c:pt idx="1">
                  <c:v>3.1739999999999999</c:v>
                </c:pt>
                <c:pt idx="2">
                  <c:v>4.7639999999999967</c:v>
                </c:pt>
                <c:pt idx="3">
                  <c:v>7.8019999999999996</c:v>
                </c:pt>
                <c:pt idx="4">
                  <c:v>6.952</c:v>
                </c:pt>
                <c:pt idx="5">
                  <c:v>7.1707000000000001</c:v>
                </c:pt>
                <c:pt idx="6">
                  <c:v>7.3228699999999964</c:v>
                </c:pt>
                <c:pt idx="7">
                  <c:v>7.4958900000000002</c:v>
                </c:pt>
                <c:pt idx="8">
                  <c:v>7.6496700000000004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4B-4610-ABE1-CEA49FDEC6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206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84B-4610-ABE1-CEA49FDEC6FE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84B-4610-ABE1-CEA49FDEC6FE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84B-4610-ABE1-CEA49FDEC6FE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>
                  <a:alpha val="74902"/>
                </a:srgb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84B-4610-ABE1-CEA49FDEC6FE}"/>
              </c:ext>
            </c:extLst>
          </c:dPt>
          <c:cat>
            <c:strRef>
              <c:f>Sheet1!$A$2:$A$10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34.109000000000002</c:v>
                </c:pt>
                <c:pt idx="1">
                  <c:v>34.464000000000013</c:v>
                </c:pt>
                <c:pt idx="2">
                  <c:v>35.44</c:v>
                </c:pt>
                <c:pt idx="3">
                  <c:v>32.704000000000001</c:v>
                </c:pt>
                <c:pt idx="4">
                  <c:v>32.686999999999998</c:v>
                </c:pt>
                <c:pt idx="5">
                  <c:v>32.666499999999999</c:v>
                </c:pt>
                <c:pt idx="6">
                  <c:v>32.912700000000001</c:v>
                </c:pt>
                <c:pt idx="7">
                  <c:v>33.242620000000002</c:v>
                </c:pt>
                <c:pt idx="8">
                  <c:v>33.699920000000013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84B-4610-ABE1-CEA49FDEC6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Revenue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36.67</c:v>
                </c:pt>
                <c:pt idx="1">
                  <c:v>37.637999999999998</c:v>
                </c:pt>
                <c:pt idx="2">
                  <c:v>40.204000000000001</c:v>
                </c:pt>
                <c:pt idx="3">
                  <c:v>40.506</c:v>
                </c:pt>
                <c:pt idx="4">
                  <c:v>39.639000000000003</c:v>
                </c:pt>
                <c:pt idx="5">
                  <c:v>39.837200000000003</c:v>
                </c:pt>
                <c:pt idx="6">
                  <c:v>40.235570000000003</c:v>
                </c:pt>
                <c:pt idx="7">
                  <c:v>40.738509999999998</c:v>
                </c:pt>
                <c:pt idx="8">
                  <c:v>41.349589999999999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84B-4610-ABE1-CEA49FDEC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14691584"/>
        <c:axId val="-1994334592"/>
      </c:barChart>
      <c:catAx>
        <c:axId val="-20146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4334592"/>
        <c:crosses val="autoZero"/>
        <c:auto val="1"/>
        <c:lblAlgn val="ctr"/>
        <c:lblOffset val="100"/>
        <c:noMultiLvlLbl val="0"/>
      </c:catAx>
      <c:valAx>
        <c:axId val="-1994334592"/>
        <c:scaling>
          <c:orientation val="minMax"/>
          <c:max val="45"/>
        </c:scaling>
        <c:delete val="1"/>
        <c:axPos val="l"/>
        <c:numFmt formatCode="0.0" sourceLinked="1"/>
        <c:majorTickMark val="none"/>
        <c:minorTickMark val="none"/>
        <c:tickLblPos val="nextTo"/>
        <c:crossAx val="-20146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LCC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Sheet1!$D$17:$F$17</c:f>
              <c:strCache>
                <c:ptCount val="3"/>
                <c:pt idx="0">
                  <c:v>Net Profit Margin</c:v>
                </c:pt>
                <c:pt idx="1">
                  <c:v>EBIT Margin</c:v>
                </c:pt>
                <c:pt idx="2">
                  <c:v>EBITDA Margin</c:v>
                </c:pt>
              </c:strCache>
            </c:strRef>
          </c:cat>
          <c:val>
            <c:numRef>
              <c:f>Sheet1!$D$18:$F$18</c:f>
              <c:numCache>
                <c:formatCode>0%</c:formatCode>
                <c:ptCount val="3"/>
                <c:pt idx="0">
                  <c:v>0.137767205517039</c:v>
                </c:pt>
                <c:pt idx="1">
                  <c:v>0.217149843627859</c:v>
                </c:pt>
                <c:pt idx="2">
                  <c:v>0.23170408033654299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7-4AF1-AEED-18D6CB7B7070}"/>
            </c:ext>
          </c:extLst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P2P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Sheet1!$D$17:$F$17</c:f>
              <c:strCache>
                <c:ptCount val="3"/>
                <c:pt idx="0">
                  <c:v>Net Profit Margin</c:v>
                </c:pt>
                <c:pt idx="1">
                  <c:v>EBIT Margin</c:v>
                </c:pt>
                <c:pt idx="2">
                  <c:v>EBITDA Margin</c:v>
                </c:pt>
              </c:strCache>
            </c:strRef>
          </c:cat>
          <c:val>
            <c:numRef>
              <c:f>Sheet1!$D$19:$F$19</c:f>
              <c:numCache>
                <c:formatCode>0%</c:formatCode>
                <c:ptCount val="3"/>
                <c:pt idx="0">
                  <c:v>0.120518486551825</c:v>
                </c:pt>
                <c:pt idx="1">
                  <c:v>0.19459591428996501</c:v>
                </c:pt>
                <c:pt idx="2">
                  <c:v>0.20312194445992501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7-4AF1-AEED-18D6CB7B7070}"/>
            </c:ext>
          </c:extLst>
        </c:ser>
        <c:ser>
          <c:idx val="2"/>
          <c:order val="2"/>
          <c:tx>
            <c:strRef>
              <c:f>Sheet1!$C$20</c:f>
              <c:strCache>
                <c:ptCount val="1"/>
                <c:pt idx="0">
                  <c:v>DAL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Sheet1!$D$17:$F$17</c:f>
              <c:strCache>
                <c:ptCount val="3"/>
                <c:pt idx="0">
                  <c:v>Net Profit Margin</c:v>
                </c:pt>
                <c:pt idx="1">
                  <c:v>EBIT Margin</c:v>
                </c:pt>
                <c:pt idx="2">
                  <c:v>EBITDA Margin</c:v>
                </c:pt>
              </c:strCache>
            </c:strRef>
          </c:cat>
          <c:val>
            <c:numRef>
              <c:f>Sheet1!$D$20:$F$20</c:f>
              <c:numCache>
                <c:formatCode>0%</c:formatCode>
                <c:ptCount val="3"/>
                <c:pt idx="0">
                  <c:v>0.110320643810389</c:v>
                </c:pt>
                <c:pt idx="1">
                  <c:v>0.16741088322107001</c:v>
                </c:pt>
                <c:pt idx="2">
                  <c:v>0.17538283004112101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7-4AF1-AEED-18D6CB7B7070}"/>
            </c:ext>
          </c:extLst>
        </c:ser>
        <c:ser>
          <c:idx val="3"/>
          <c:order val="3"/>
          <c:tx>
            <c:strRef>
              <c:f>Sheet1!$C$21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Sheet1!$D$17:$F$17</c:f>
              <c:strCache>
                <c:ptCount val="3"/>
                <c:pt idx="0">
                  <c:v>Net Profit Margin</c:v>
                </c:pt>
                <c:pt idx="1">
                  <c:v>EBIT Margin</c:v>
                </c:pt>
                <c:pt idx="2">
                  <c:v>EBITDA Margin</c:v>
                </c:pt>
              </c:strCache>
            </c:strRef>
          </c:cat>
          <c:val>
            <c:numRef>
              <c:f>Sheet1!$D$21:$F$21</c:f>
              <c:numCache>
                <c:formatCode>0%</c:formatCode>
                <c:ptCount val="3"/>
                <c:pt idx="0">
                  <c:v>6.4252660543692997E-2</c:v>
                </c:pt>
                <c:pt idx="1">
                  <c:v>0.10573169179441</c:v>
                </c:pt>
                <c:pt idx="2">
                  <c:v>0.125087731643756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07-4AF1-AEED-18D6CB7B7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016309200"/>
        <c:axId val="-1994564720"/>
      </c:barChart>
      <c:catAx>
        <c:axId val="-201630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4564720"/>
        <c:crosses val="autoZero"/>
        <c:auto val="1"/>
        <c:lblAlgn val="ctr"/>
        <c:lblOffset val="100"/>
        <c:noMultiLvlLbl val="0"/>
      </c:catAx>
      <c:valAx>
        <c:axId val="-1994564720"/>
        <c:scaling>
          <c:orientation val="minMax"/>
          <c:max val="0.2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201630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9305577224601E-2"/>
          <c:y val="8.1508766265343396E-2"/>
          <c:w val="0.94388138884555095"/>
          <c:h val="0.719818676319358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Debt</c:v>
                </c:pt>
              </c:strCache>
            </c:strRef>
          </c:tx>
          <c:spPr>
            <a:ln w="38100" cap="rnd">
              <a:solidFill>
                <a:srgbClr val="1A2557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rgbClr val="1A255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4-4D10-97D3-2289A7353FC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rgbClr val="1A255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4-4D10-97D3-2289A7353FC1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1A255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F4-4D10-97D3-2289A7353FC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1A255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F4-4D10-97D3-2289A7353FC1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F4-4D10-97D3-2289A7353FC1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F4-4D10-97D3-2289A7353FC1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F4-4D10-97D3-2289A7353FC1}"/>
                </c:ext>
              </c:extLst>
            </c:dLbl>
            <c:numFmt formatCode="&quot;$&quot;#,##0.0_);[Red]\(&quot;$&quot;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12.7</c:v>
                </c:pt>
                <c:pt idx="1">
                  <c:v>11.3</c:v>
                </c:pt>
                <c:pt idx="2">
                  <c:v>9.8000000000000007</c:v>
                </c:pt>
                <c:pt idx="3">
                  <c:v>8.3000000000000007</c:v>
                </c:pt>
                <c:pt idx="4">
                  <c:v>7.3</c:v>
                </c:pt>
                <c:pt idx="5">
                  <c:v>6.4749999999999996</c:v>
                </c:pt>
                <c:pt idx="6">
                  <c:v>5.6499999999999977</c:v>
                </c:pt>
                <c:pt idx="7">
                  <c:v>4.8249999999999709</c:v>
                </c:pt>
                <c:pt idx="8">
                  <c:v>3.9999999999999991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DF4-4D10-97D3-2289A7353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5483360"/>
        <c:axId val="-1995464352"/>
      </c:lineChart>
      <c:catAx>
        <c:axId val="-19954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5464352"/>
        <c:crosses val="autoZero"/>
        <c:auto val="1"/>
        <c:lblAlgn val="ctr"/>
        <c:lblOffset val="100"/>
        <c:noMultiLvlLbl val="0"/>
      </c:catAx>
      <c:valAx>
        <c:axId val="-1995464352"/>
        <c:scaling>
          <c:orientation val="minMax"/>
          <c:min val="2"/>
        </c:scaling>
        <c:delete val="1"/>
        <c:axPos val="l"/>
        <c:numFmt formatCode="0.0" sourceLinked="1"/>
        <c:majorTickMark val="out"/>
        <c:minorTickMark val="none"/>
        <c:tickLblPos val="nextTo"/>
        <c:crossAx val="-19954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26855221375"/>
          <c:y val="1.9821753757261602E-2"/>
          <c:w val="0.50992247742677899"/>
          <c:h val="0.98017824624273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Billions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A255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6-48EF-9EDB-2FE9DB5612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6-48EF-9EDB-2FE9DB5612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Fixed Rate</c:v>
                </c:pt>
                <c:pt idx="1">
                  <c:v>Variable Rate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D6-48EF-9EDB-2FE9DB561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 Cancellations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'10</c:v>
                </c:pt>
                <c:pt idx="1">
                  <c:v>'11</c:v>
                </c:pt>
                <c:pt idx="2">
                  <c:v>'12</c:v>
                </c:pt>
                <c:pt idx="3">
                  <c:v>'13</c:v>
                </c:pt>
                <c:pt idx="4">
                  <c:v>'14</c:v>
                </c:pt>
                <c:pt idx="5">
                  <c:v>'15</c:v>
                </c:pt>
                <c:pt idx="6">
                  <c:v>'16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5212</c:v>
                </c:pt>
                <c:pt idx="1">
                  <c:v>3057</c:v>
                </c:pt>
                <c:pt idx="2">
                  <c:v>1212</c:v>
                </c:pt>
                <c:pt idx="3">
                  <c:v>748</c:v>
                </c:pt>
                <c:pt idx="4">
                  <c:v>408</c:v>
                </c:pt>
                <c:pt idx="5">
                  <c:v>240</c:v>
                </c:pt>
                <c:pt idx="6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C-4BA6-8A5B-2A7487840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14"/>
        <c:axId val="-2115748304"/>
        <c:axId val="-2042165488"/>
      </c:barChart>
      <c:catAx>
        <c:axId val="-211574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165488"/>
        <c:crosses val="autoZero"/>
        <c:auto val="1"/>
        <c:lblAlgn val="ctr"/>
        <c:lblOffset val="100"/>
        <c:noMultiLvlLbl val="0"/>
      </c:catAx>
      <c:valAx>
        <c:axId val="-2042165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211574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'DuPont Competitor Analysis'!$T$14</c:f>
              <c:strCache>
                <c:ptCount val="1"/>
                <c:pt idx="0">
                  <c:v>DAL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'DuPont Competitor Analysis'!$U$13:$Z$13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'DuPont Competitor Analysis'!$U$14:$Z$14</c:f>
              <c:numCache>
                <c:formatCode>0.00%</c:formatCode>
                <c:ptCount val="6"/>
                <c:pt idx="0">
                  <c:v>-0.85243553008595996</c:v>
                </c:pt>
                <c:pt idx="1">
                  <c:v>-0.72829657437822604</c:v>
                </c:pt>
                <c:pt idx="2">
                  <c:v>0.227690457785794</c:v>
                </c:pt>
                <c:pt idx="3">
                  <c:v>0.330262112787927</c:v>
                </c:pt>
                <c:pt idx="4">
                  <c:v>0.34615668202764999</c:v>
                </c:pt>
                <c:pt idx="5">
                  <c:v>0.32757074125417901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3C-43F6-BD0C-C74A0C691D08}"/>
            </c:ext>
          </c:extLst>
        </c:ser>
        <c:ser>
          <c:idx val="1"/>
          <c:order val="1"/>
          <c:tx>
            <c:strRef>
              <c:f>'DuPont Competitor Analysis'!$T$15</c:f>
              <c:strCache>
                <c:ptCount val="1"/>
                <c:pt idx="0">
                  <c:v>Average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'DuPont Competitor Analysis'!$U$13:$Z$13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'DuPont Competitor Analysis'!$U$15:$Z$15</c:f>
              <c:numCache>
                <c:formatCode>0.00%</c:formatCode>
                <c:ptCount val="6"/>
                <c:pt idx="0">
                  <c:v>0.23566224263162</c:v>
                </c:pt>
                <c:pt idx="1">
                  <c:v>0.27244466856940303</c:v>
                </c:pt>
                <c:pt idx="2">
                  <c:v>0.106788849456784</c:v>
                </c:pt>
                <c:pt idx="3">
                  <c:v>0.55958073870499803</c:v>
                </c:pt>
                <c:pt idx="4">
                  <c:v>0.48331456039792198</c:v>
                </c:pt>
                <c:pt idx="5">
                  <c:v>0.33637430106367699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3C-43F6-BD0C-C74A0C691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1286976"/>
        <c:axId val="-1995627728"/>
      </c:lineChart>
      <c:catAx>
        <c:axId val="-19912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5627728"/>
        <c:crosses val="autoZero"/>
        <c:auto val="1"/>
        <c:lblAlgn val="ctr"/>
        <c:lblOffset val="100"/>
        <c:noMultiLvlLbl val="0"/>
      </c:catAx>
      <c:valAx>
        <c:axId val="-1995627728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1286976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99218745507"/>
          <c:y val="3.9584265877688603E-2"/>
          <c:w val="0.73929791957503199"/>
          <c:h val="0.92083146824462303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5"/>
            </a:solidFill>
            <a:ln w="247650">
              <a:solidFill>
                <a:srgbClr val="5B9BD5">
                  <a:alpha val="25000"/>
                </a:srgbClr>
              </a:solidFill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>
                <a:glow rad="1155700">
                  <a:schemeClr val="accent1"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"$"0.00</c:formatCode>
                <c:ptCount val="3"/>
                <c:pt idx="0">
                  <c:v>47.27</c:v>
                </c:pt>
                <c:pt idx="1">
                  <c:v>52.89</c:v>
                </c:pt>
                <c:pt idx="2">
                  <c:v>62.7</c:v>
                </c:pt>
              </c:numCache>
            </c:numRef>
          </c:xVal>
          <c:yVal>
            <c:numRef>
              <c:f>Sheet1!$B$2:$B$4</c:f>
              <c:numCache>
                <c:formatCode>"$"0.00</c:formatCode>
                <c:ptCount val="3"/>
                <c:pt idx="0">
                  <c:v>47.27</c:v>
                </c:pt>
                <c:pt idx="1">
                  <c:v>52.89</c:v>
                </c:pt>
                <c:pt idx="2">
                  <c:v>62.7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ED88-4755-A2AE-E41BADC5E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"/>
        <c:showNegBubbles val="0"/>
        <c:axId val="-2078256864"/>
        <c:axId val="-1988554720"/>
      </c:bubbleChart>
      <c:valAx>
        <c:axId val="-2078256864"/>
        <c:scaling>
          <c:orientation val="minMax"/>
          <c:max val="65"/>
          <c:min val="4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0.00" sourceLinked="1"/>
        <c:majorTickMark val="none"/>
        <c:minorTickMark val="none"/>
        <c:tickLblPos val="nextTo"/>
        <c:crossAx val="-1988554720"/>
        <c:crosses val="autoZero"/>
        <c:crossBetween val="midCat"/>
      </c:valAx>
      <c:valAx>
        <c:axId val="-1988554720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825686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Missed Bag Ratio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20-4EB8-AC49-8015B87C6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DAL</c:v>
                </c:pt>
                <c:pt idx="1">
                  <c:v>UAL</c:v>
                </c:pt>
                <c:pt idx="2">
                  <c:v>LUV</c:v>
                </c:pt>
                <c:pt idx="3">
                  <c:v>AAL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1.8</c:v>
                </c:pt>
                <c:pt idx="1">
                  <c:v>2.5299999999999998</c:v>
                </c:pt>
                <c:pt idx="2">
                  <c:v>2.96</c:v>
                </c:pt>
                <c:pt idx="3">
                  <c:v>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0-4EB8-AC49-8015B87C6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7"/>
        <c:axId val="-2070575072"/>
        <c:axId val="-2070870896"/>
      </c:barChart>
      <c:catAx>
        <c:axId val="-20705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870896"/>
        <c:crosses val="autoZero"/>
        <c:auto val="1"/>
        <c:lblAlgn val="ctr"/>
        <c:lblOffset val="100"/>
        <c:noMultiLvlLbl val="0"/>
      </c:catAx>
      <c:valAx>
        <c:axId val="-20708708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0705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96577905022498E-2"/>
          <c:y val="0.18169842724088101"/>
          <c:w val="0.60016721984342103"/>
          <c:h val="0.5747801099304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 Obligation ($B)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17-4903-92EC-F922A4C516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DAL</c:v>
                </c:pt>
                <c:pt idx="1">
                  <c:v>AAL</c:v>
                </c:pt>
                <c:pt idx="2">
                  <c:v>UAL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11.2</c:v>
                </c:pt>
                <c:pt idx="1">
                  <c:v>1.5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3-48D8-9E79-3829CBDD4E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Expected Return (%)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17-4903-92EC-F922A4C516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DAL</c:v>
                </c:pt>
                <c:pt idx="1">
                  <c:v>AAL</c:v>
                </c:pt>
                <c:pt idx="2">
                  <c:v>UAL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8.9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3-48D8-9E79-3829CBDD4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535776"/>
        <c:axId val="2114610944"/>
      </c:barChart>
      <c:catAx>
        <c:axId val="20885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10944"/>
        <c:crosses val="autoZero"/>
        <c:auto val="1"/>
        <c:lblAlgn val="ctr"/>
        <c:lblOffset val="100"/>
        <c:noMultiLvlLbl val="0"/>
      </c:catAx>
      <c:valAx>
        <c:axId val="21146109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8853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Aircraft Age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2017E</c:v>
                </c:pt>
                <c:pt idx="2">
                  <c:v>2020E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17</c:v>
                </c:pt>
                <c:pt idx="1">
                  <c:v>16.600000000000001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1-478A-AE51-66CDBE97D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-2091051632"/>
        <c:axId val="-2014998240"/>
      </c:barChart>
      <c:catAx>
        <c:axId val="-20910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4998240"/>
        <c:crosses val="autoZero"/>
        <c:auto val="1"/>
        <c:lblAlgn val="ctr"/>
        <c:lblOffset val="100"/>
        <c:noMultiLvlLbl val="0"/>
      </c:catAx>
      <c:valAx>
        <c:axId val="-20149982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09105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Aircraft Age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1C-4B23-8DEC-CF34EE89B401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DAL</c:v>
                </c:pt>
                <c:pt idx="1">
                  <c:v>UAL</c:v>
                </c:pt>
                <c:pt idx="2">
                  <c:v>AAL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14.1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C-4B23-8DEC-CF34EE89B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-2020920000"/>
        <c:axId val="-2092378848"/>
      </c:barChart>
      <c:catAx>
        <c:axId val="-202092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2378848"/>
        <c:crosses val="autoZero"/>
        <c:auto val="1"/>
        <c:lblAlgn val="ctr"/>
        <c:lblOffset val="100"/>
        <c:noMultiLvlLbl val="0"/>
      </c:catAx>
      <c:valAx>
        <c:axId val="-2092378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09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Existing Rivalries</c:v>
                </c:pt>
                <c:pt idx="1">
                  <c:v>Bargaining Power of Buyers</c:v>
                </c:pt>
                <c:pt idx="2">
                  <c:v>Threat of New Entrants</c:v>
                </c:pt>
                <c:pt idx="3">
                  <c:v>Bargaining Power of Suppliers</c:v>
                </c:pt>
                <c:pt idx="4">
                  <c:v>Threat of Substitutes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D-4712-9DFB-FF0DABCA9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347616"/>
        <c:axId val="2146125136"/>
      </c:radarChart>
      <c:catAx>
        <c:axId val="213534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125136"/>
        <c:crosses val="autoZero"/>
        <c:auto val="1"/>
        <c:lblAlgn val="ctr"/>
        <c:lblOffset val="100"/>
        <c:noMultiLvlLbl val="0"/>
      </c:catAx>
      <c:valAx>
        <c:axId val="2146125136"/>
        <c:scaling>
          <c:orientation val="minMax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5347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DAL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7-491E-9050-A1FBADB54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0%</c:formatCode>
                <c:ptCount val="15"/>
                <c:pt idx="0">
                  <c:v>0.72430000000000005</c:v>
                </c:pt>
                <c:pt idx="1">
                  <c:v>0.74309999999999998</c:v>
                </c:pt>
                <c:pt idx="2">
                  <c:v>0.75700000000000001</c:v>
                </c:pt>
                <c:pt idx="3">
                  <c:v>0.77629999999999999</c:v>
                </c:pt>
                <c:pt idx="4">
                  <c:v>0.7903</c:v>
                </c:pt>
                <c:pt idx="5">
                  <c:v>0.81130000000000002</c:v>
                </c:pt>
                <c:pt idx="6">
                  <c:v>0.82120000000000004</c:v>
                </c:pt>
                <c:pt idx="7">
                  <c:v>0.82430000000000003</c:v>
                </c:pt>
                <c:pt idx="8">
                  <c:v>0.83950000000000002</c:v>
                </c:pt>
                <c:pt idx="9">
                  <c:v>0.83099999999999996</c:v>
                </c:pt>
                <c:pt idx="10">
                  <c:v>0.8478</c:v>
                </c:pt>
                <c:pt idx="11">
                  <c:v>0.84889999999999999</c:v>
                </c:pt>
                <c:pt idx="12">
                  <c:v>0.85640000000000005</c:v>
                </c:pt>
                <c:pt idx="13">
                  <c:v>0.85609999999999997</c:v>
                </c:pt>
                <c:pt idx="14">
                  <c:v>0.84850000000000003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1C-4FF6-B05F-73B44E9D4F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Carriers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7-491E-9050-A1FBADB54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0%</c:formatCode>
                <c:ptCount val="15"/>
                <c:pt idx="0">
                  <c:v>0.71779999999999999</c:v>
                </c:pt>
                <c:pt idx="1">
                  <c:v>0.73460000000000003</c:v>
                </c:pt>
                <c:pt idx="2">
                  <c:v>0.75480000000000003</c:v>
                </c:pt>
                <c:pt idx="3">
                  <c:v>0.77639999999999998</c:v>
                </c:pt>
                <c:pt idx="4">
                  <c:v>0.7923</c:v>
                </c:pt>
                <c:pt idx="5">
                  <c:v>0.79930000000000001</c:v>
                </c:pt>
                <c:pt idx="6">
                  <c:v>0.7954</c:v>
                </c:pt>
                <c:pt idx="7">
                  <c:v>0.80410000000000004</c:v>
                </c:pt>
                <c:pt idx="8">
                  <c:v>0.82069999999999999</c:v>
                </c:pt>
                <c:pt idx="9">
                  <c:v>0.82099999999999995</c:v>
                </c:pt>
                <c:pt idx="10">
                  <c:v>0.82799999999999996</c:v>
                </c:pt>
                <c:pt idx="11">
                  <c:v>0.83130000000000004</c:v>
                </c:pt>
                <c:pt idx="12">
                  <c:v>0.83430000000000004</c:v>
                </c:pt>
                <c:pt idx="13">
                  <c:v>0.83779999999999999</c:v>
                </c:pt>
                <c:pt idx="14">
                  <c:v>0.83309999999999995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1C-4FF6-B05F-73B44E9D4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7574384"/>
        <c:axId val="-2074328864"/>
      </c:lineChart>
      <c:catAx>
        <c:axId val="-201757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328864"/>
        <c:crosses val="autoZero"/>
        <c:auto val="1"/>
        <c:lblAlgn val="ctr"/>
        <c:lblOffset val="100"/>
        <c:noMultiLvlLbl val="0"/>
      </c:catAx>
      <c:valAx>
        <c:axId val="-2074328864"/>
        <c:scaling>
          <c:orientation val="minMax"/>
          <c:max val="0.9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757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 Factor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7-484F-9624-C9ED9B615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DAL</c:v>
                </c:pt>
                <c:pt idx="1">
                  <c:v>LUV</c:v>
                </c:pt>
                <c:pt idx="2">
                  <c:v>UAL</c:v>
                </c:pt>
                <c:pt idx="3">
                  <c:v>AAL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0.84899999999999998</c:v>
                </c:pt>
                <c:pt idx="1">
                  <c:v>0.83599999999999997</c:v>
                </c:pt>
                <c:pt idx="2">
                  <c:v>0.83499999999999996</c:v>
                </c:pt>
                <c:pt idx="3">
                  <c:v>0.83299999999999996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7-484F-9624-C9ED9B615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-2070870448"/>
        <c:axId val="-2042122528"/>
      </c:barChart>
      <c:catAx>
        <c:axId val="-20708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122528"/>
        <c:crosses val="autoZero"/>
        <c:auto val="1"/>
        <c:lblAlgn val="ctr"/>
        <c:lblOffset val="100"/>
        <c:noMultiLvlLbl val="0"/>
      </c:catAx>
      <c:valAx>
        <c:axId val="-2042122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207087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5532-9928-5E48-B193-82762B9FC98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1BD5-A1BD-8249-8A9B-887C886CDC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0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8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00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9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3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6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6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00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53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2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29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28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09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09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5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6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6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0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0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1BD5-A1BD-8249-8A9B-887C886CDC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4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3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7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7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9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526F-D6D7-634F-BD78-8E823C3C141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1E7B-444B-9B46-808B-1E6E6A795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ge result for delta airlines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6878"/>
          <a:stretch/>
        </p:blipFill>
        <p:spPr bwMode="auto">
          <a:xfrm>
            <a:off x="260160" y="227850"/>
            <a:ext cx="11679699" cy="49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18" y="5341054"/>
            <a:ext cx="11648660" cy="712304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4800" b="1" dirty="0" smtClean="0"/>
              <a:t>Delta Airlines, Inc. (NYSE: DAL)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06671" y="6149436"/>
            <a:ext cx="923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Kennesaw State University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2035" y="6083176"/>
            <a:ext cx="1176793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4014" y="5185527"/>
            <a:ext cx="11767931" cy="1"/>
          </a:xfrm>
          <a:prstGeom prst="line">
            <a:avLst/>
          </a:prstGeom>
          <a:ln w="28575">
            <a:solidFill>
              <a:srgbClr val="1A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57338" y="227850"/>
            <a:ext cx="10382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bg1"/>
                </a:solidFill>
              </a:rPr>
              <a:t>“Running a reliable, customer-focused airline producing strong profits </a:t>
            </a:r>
          </a:p>
          <a:p>
            <a:pPr algn="r"/>
            <a:r>
              <a:rPr lang="en-US" sz="2400" b="1" i="1" dirty="0" smtClean="0">
                <a:solidFill>
                  <a:schemeClr val="bg1"/>
                </a:solidFill>
              </a:rPr>
              <a:t>and cash flows sustainable through the business cycle” 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Delta strategy: JPM Aviation, Transportation, and Industrials Conference (March 15, 2017)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FactSet, Bloomberg, Bureau of Economic Analysis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3500" y="6561043"/>
            <a:ext cx="10858500" cy="31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Pay Rates are for a captain with 7 years of service flying a Boeing 737-8 or Airbus A320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Rising labor costs and declining fares have consumed gains from a low fuel price environment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Industry Overview: Profitability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07762" y="676656"/>
            <a:ext cx="6172203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North American Airlines Pilot Labor Agreements</a:t>
            </a:r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212035" y="676656"/>
            <a:ext cx="5463256" cy="3182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Q3 Average Fares in Constant 2016 USD</a:t>
            </a:r>
            <a:endParaRPr lang="en-US" sz="2200" b="1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412703289"/>
              </p:ext>
            </p:extLst>
          </p:nvPr>
        </p:nvGraphicFramePr>
        <p:xfrm>
          <a:off x="139870" y="987206"/>
          <a:ext cx="5463257" cy="214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231425" y="3225556"/>
            <a:ext cx="5443866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Unhedged Fuel Costs</a:t>
            </a:r>
            <a:endParaRPr lang="en-US" sz="2200" b="1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936344"/>
              </p:ext>
            </p:extLst>
          </p:nvPr>
        </p:nvGraphicFramePr>
        <p:xfrm>
          <a:off x="231425" y="3546828"/>
          <a:ext cx="5443866" cy="184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1525" y="5241728"/>
            <a:ext cx="483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2017      2018      2019      2020      2021      2022     2023     2024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1525" y="3534427"/>
            <a:ext cx="483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Crude Oil, Brent Futures </a:t>
            </a:r>
          </a:p>
          <a:p>
            <a:pPr algn="ctr"/>
            <a:r>
              <a:rPr lang="en-US" sz="1400" b="1" dirty="0" smtClean="0"/>
              <a:t>USD/barrel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28075"/>
              </p:ext>
            </p:extLst>
          </p:nvPr>
        </p:nvGraphicFramePr>
        <p:xfrm>
          <a:off x="5807762" y="965514"/>
          <a:ext cx="6172203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451">
                  <a:extLst>
                    <a:ext uri="{9D8B030D-6E8A-4147-A177-3AD203B41FA5}">
                      <a16:colId xmlns:a16="http://schemas.microsoft.com/office/drawing/2014/main" val="340078634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60090403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546219950"/>
                    </a:ext>
                  </a:extLst>
                </a:gridCol>
                <a:gridCol w="1072887">
                  <a:extLst>
                    <a:ext uri="{9D8B030D-6E8A-4147-A177-3AD203B41FA5}">
                      <a16:colId xmlns:a16="http://schemas.microsoft.com/office/drawing/2014/main" val="253631285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574862996"/>
                    </a:ext>
                  </a:extLst>
                </a:gridCol>
              </a:tblGrid>
              <a:tr h="591823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Airline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Current Pay Rates p/Block </a:t>
                      </a:r>
                      <a:r>
                        <a:rPr lang="en-US" b="1" dirty="0" err="1" smtClean="0"/>
                        <a:t>Hr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2016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Wage Increase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Contract Effective/</a:t>
                      </a:r>
                      <a:r>
                        <a:rPr lang="en-US" b="1" baseline="0" dirty="0" smtClean="0"/>
                        <a:t> Signed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Contract up for Renewal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27080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Effective Agreements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867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65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79565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r>
                        <a:rPr lang="en-US" dirty="0" smtClean="0"/>
                        <a:t>Southwest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9972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67054"/>
                  </a:ext>
                </a:extLst>
              </a:tr>
              <a:tr h="329804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Under Negotiation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054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$192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111394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r>
                        <a:rPr lang="en-US" dirty="0" smtClean="0"/>
                        <a:t>Virgin America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739025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r>
                        <a:rPr lang="en-US" dirty="0" smtClean="0"/>
                        <a:t>Spirit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15856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r>
                        <a:rPr lang="en-US" dirty="0" smtClean="0"/>
                        <a:t>JetBlue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55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8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Bloomberg, DAL Raymond James Institutional Investors Conference 3/6/17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033" y="676656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2016 PRASM (DAL vs Network, P2Ps, and LCCs)</a:t>
            </a:r>
            <a:r>
              <a:rPr lang="en-US" sz="2200" b="1" baseline="30000" dirty="0" smtClean="0"/>
              <a:t>1,2 </a:t>
            </a:r>
            <a:endParaRPr lang="en-US" sz="2200" b="1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6219246" y="676656"/>
            <a:ext cx="5760720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Revenue Growth</a:t>
            </a:r>
            <a:endParaRPr lang="en-US" sz="2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34491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1. Network carriers: DAL, UAL, AAL; Point-to-Point Carriers: ALK, JBLU, LUV; Low-Cost Carriers: SAVE, ALGT</a:t>
            </a:r>
          </a:p>
          <a:p>
            <a:pPr algn="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2. DAL excluded from average calculation of Network Carriers’ PRASM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LCC pricing and market expansion will pressure Delta’s PRASM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Financial Analysis: Revenue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15439396"/>
              </p:ext>
            </p:extLst>
          </p:nvPr>
        </p:nvGraphicFramePr>
        <p:xfrm>
          <a:off x="6219245" y="991894"/>
          <a:ext cx="5760719" cy="218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088535486"/>
              </p:ext>
            </p:extLst>
          </p:nvPr>
        </p:nvGraphicFramePr>
        <p:xfrm>
          <a:off x="6184709" y="3489099"/>
          <a:ext cx="5795258" cy="217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12034" y="3231144"/>
            <a:ext cx="5817621" cy="3212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DAL PRASM, Op. Expense, and Yield per PM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6184709" y="3231142"/>
            <a:ext cx="5795258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Breakdown of Geographic Revenue</a:t>
            </a:r>
            <a:endParaRPr lang="en-US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85952" y="4828032"/>
            <a:ext cx="5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3835" y="4828032"/>
            <a:ext cx="5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0506" y="4829952"/>
            <a:ext cx="5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6447" y="4828032"/>
            <a:ext cx="5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62%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20772" y="4825039"/>
            <a:ext cx="5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64%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915751"/>
              </p:ext>
            </p:extLst>
          </p:nvPr>
        </p:nvGraphicFramePr>
        <p:xfrm>
          <a:off x="212033" y="3489099"/>
          <a:ext cx="5817622" cy="217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031" y="991894"/>
            <a:ext cx="581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Measured in US ¢</a:t>
            </a:r>
            <a:endParaRPr lang="en-US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9300" y="3550612"/>
            <a:ext cx="581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Measured in US ¢</a:t>
            </a:r>
            <a:endParaRPr lang="en-US" sz="1600" i="1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309441"/>
              </p:ext>
            </p:extLst>
          </p:nvPr>
        </p:nvGraphicFramePr>
        <p:xfrm>
          <a:off x="-17268" y="1028635"/>
          <a:ext cx="6064192" cy="226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67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Bloomberg, JPM Aviation, Transportation, and Industrials Conference (March 2017)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033" y="676656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DAL Revenue and NOI ($B)</a:t>
            </a:r>
            <a:endParaRPr lang="en-US" sz="2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2033" y="4278452"/>
          <a:ext cx="585216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DAL EBIT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Margin (%)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‘12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‘13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’14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’15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‘16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’17E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’18E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’19E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’20E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/>
          </p:nvPr>
        </p:nvGraphicFramePr>
        <p:xfrm>
          <a:off x="212032" y="997928"/>
          <a:ext cx="5852162" cy="327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/>
          <p:cNvSpPr/>
          <p:nvPr/>
        </p:nvSpPr>
        <p:spPr>
          <a:xfrm>
            <a:off x="6219246" y="676656"/>
            <a:ext cx="5760720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Comparable Companies Analysis (2016)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Delta’s margins are under pressure as the pace of revenue improvement lags cost increases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Financial Analysis: Profitability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6104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Network: DAL, UAL, AAL; P2P: ALK, JBLU, LUV; LCC: SAVE, ALGT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811934"/>
              </p:ext>
            </p:extLst>
          </p:nvPr>
        </p:nvGraphicFramePr>
        <p:xfrm>
          <a:off x="6219245" y="997928"/>
          <a:ext cx="5760721" cy="457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93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Bloomberg, Delta 10-K (2016)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40668723"/>
              </p:ext>
            </p:extLst>
          </p:nvPr>
        </p:nvGraphicFramePr>
        <p:xfrm>
          <a:off x="212034" y="1041794"/>
          <a:ext cx="5883966" cy="202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212033" y="676656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DAL Short-Term and Long-Term Debt ($B)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788" y="1653178"/>
            <a:ext cx="198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11.8% Avg 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YoY Decline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9246" y="676656"/>
            <a:ext cx="5760720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Summary of Long-Term Debt (2016, $B)</a:t>
            </a:r>
            <a:endParaRPr lang="en-US" sz="2200" b="1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830242299"/>
              </p:ext>
            </p:extLst>
          </p:nvPr>
        </p:nvGraphicFramePr>
        <p:xfrm>
          <a:off x="6251053" y="1182027"/>
          <a:ext cx="5728912" cy="228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1061205" y="1234931"/>
            <a:ext cx="1755147" cy="4608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80404" y="3541020"/>
            <a:ext cx="60579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Variable rate debt with caps 6.76% to 9.75%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Increase of 100 bps in average interest rates: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fair value of fixed LT debt by $120 M </a:t>
            </a:r>
          </a:p>
          <a:p>
            <a:endParaRPr lang="en-US" sz="500" dirty="0" smtClean="0"/>
          </a:p>
          <a:p>
            <a:r>
              <a:rPr lang="en-US" sz="2200" dirty="0" smtClean="0"/>
              <a:t>	interest expense on variable LT by $37 M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4" name="Up Arrow 43"/>
          <p:cNvSpPr/>
          <p:nvPr/>
        </p:nvSpPr>
        <p:spPr>
          <a:xfrm flipV="1">
            <a:off x="6859314" y="4419298"/>
            <a:ext cx="338468" cy="314325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Up Arrow 44"/>
          <p:cNvSpPr/>
          <p:nvPr/>
        </p:nvSpPr>
        <p:spPr>
          <a:xfrm>
            <a:off x="6859314" y="4853740"/>
            <a:ext cx="338468" cy="314325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2033" y="3168974"/>
            <a:ext cx="5852160" cy="314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Comparable Companies Debt to Equity (2016, %)</a:t>
            </a:r>
            <a:endParaRPr lang="en-US" sz="2200" b="1" dirty="0"/>
          </a:p>
        </p:txBody>
      </p:sp>
      <p:sp>
        <p:nvSpPr>
          <p:cNvPr id="36" name="Rectangle 35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Increased balance sheet strength through de-risking has boosted Delta’s credit rating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Financial Analysis: Debt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06790"/>
              </p:ext>
            </p:extLst>
          </p:nvPr>
        </p:nvGraphicFramePr>
        <p:xfrm>
          <a:off x="212033" y="3464553"/>
          <a:ext cx="5852160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4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Network </a:t>
                      </a:r>
                      <a:endParaRPr lang="en-US" sz="1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Point-to-Point</a:t>
                      </a:r>
                      <a:endParaRPr lang="en-US" sz="1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Low-Cost</a:t>
                      </a:r>
                      <a:endParaRPr lang="en-US" sz="1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DAL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59.7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JBLU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34.5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ALGT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135.2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AAL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643.2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LUV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47.7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SAVE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70.39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UAL</a:t>
                      </a:r>
                      <a:endParaRPr lang="en-US" sz="1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135.2</a:t>
                      </a:r>
                      <a:endParaRPr lang="en-US" sz="1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ALK</a:t>
                      </a:r>
                      <a:endParaRPr lang="en-US" sz="1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101.1</a:t>
                      </a:r>
                      <a:endParaRPr lang="en-US" sz="1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Average</a:t>
                      </a:r>
                      <a:r>
                        <a:rPr lang="en-US" sz="1900" baseline="30000" dirty="0" smtClean="0"/>
                        <a:t>1</a:t>
                      </a:r>
                      <a:endParaRPr lang="en-US" sz="19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389.2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61.1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102.8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. DAL excluded from average calculation of Network Carriers’ Debt to Equity Ratio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034" y="676656"/>
            <a:ext cx="3238401" cy="3173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DuPont Analyses</a:t>
            </a:r>
            <a:endParaRPr lang="en-US" sz="22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06209"/>
              </p:ext>
            </p:extLst>
          </p:nvPr>
        </p:nvGraphicFramePr>
        <p:xfrm>
          <a:off x="212030" y="973472"/>
          <a:ext cx="3238405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Equity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3-Step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American Airlines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70.7%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Allegiant Air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United Continental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Alaska Airlines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Delta Airlines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32.8%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Southwest Airlines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Spirit</a:t>
                      </a:r>
                      <a:r>
                        <a:rPr lang="en-US" baseline="0" dirty="0" smtClean="0"/>
                        <a:t> Airlines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JetBlue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2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Average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Median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591098" y="676657"/>
            <a:ext cx="8388867" cy="296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Delta Airlines vs. Comparable Companies Avg. DuPont ROE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Current share buyback authorization of $5 billion ends in 2017 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Financial Analysis: Shareholder Return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45299"/>
              </p:ext>
            </p:extLst>
          </p:nvPr>
        </p:nvGraphicFramePr>
        <p:xfrm>
          <a:off x="3591099" y="1023497"/>
          <a:ext cx="8388866" cy="445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6104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1. Delta Airlines excluded from average and median calculations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12033" y="4196239"/>
            <a:ext cx="5705735" cy="428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5430" y="2101044"/>
            <a:ext cx="5705735" cy="428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24257" y="4200547"/>
            <a:ext cx="5705735" cy="428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237654" y="1673026"/>
            <a:ext cx="5705735" cy="428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034" y="1144827"/>
            <a:ext cx="5705735" cy="4090193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4230" y="1141288"/>
            <a:ext cx="5642367" cy="1640927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034" y="676656"/>
            <a:ext cx="5705735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Discounted Cash Flow Analysis</a:t>
            </a:r>
            <a:endParaRPr lang="en-US" sz="2200" b="1" dirty="0"/>
          </a:p>
        </p:txBody>
      </p:sp>
      <p:sp>
        <p:nvSpPr>
          <p:cNvPr id="24" name="Rectangle 23"/>
          <p:cNvSpPr/>
          <p:nvPr/>
        </p:nvSpPr>
        <p:spPr>
          <a:xfrm>
            <a:off x="6274230" y="676656"/>
            <a:ext cx="5705735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P/E Multiple Analysis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6242545" y="3107215"/>
            <a:ext cx="5705735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Three-Stage Dividend Discount Model</a:t>
            </a:r>
            <a:endParaRPr lang="en-US" sz="2200" b="1" dirty="0"/>
          </a:p>
        </p:txBody>
      </p:sp>
      <p:sp>
        <p:nvSpPr>
          <p:cNvPr id="28" name="Rectangle 27"/>
          <p:cNvSpPr/>
          <p:nvPr/>
        </p:nvSpPr>
        <p:spPr>
          <a:xfrm>
            <a:off x="6242545" y="3594093"/>
            <a:ext cx="5642367" cy="1640927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30" y="1618162"/>
            <a:ext cx="569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BULL Case</a:t>
            </a:r>
          </a:p>
          <a:p>
            <a:pPr algn="ctr"/>
            <a:r>
              <a:rPr lang="en-US" sz="2800" dirty="0" smtClean="0"/>
              <a:t>BASE Case</a:t>
            </a:r>
          </a:p>
          <a:p>
            <a:pPr algn="ctr"/>
            <a:r>
              <a:rPr lang="en-US" sz="2800" dirty="0" smtClean="0"/>
              <a:t>BEAR Case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5430" y="3725126"/>
            <a:ext cx="569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BULL Case</a:t>
            </a:r>
          </a:p>
          <a:p>
            <a:pPr algn="ctr"/>
            <a:r>
              <a:rPr lang="en-US" sz="2800" dirty="0" smtClean="0"/>
              <a:t>BASE Case</a:t>
            </a:r>
          </a:p>
          <a:p>
            <a:pPr algn="ctr"/>
            <a:r>
              <a:rPr lang="en-US" sz="2800" dirty="0" smtClean="0"/>
              <a:t>BEAR Case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287626" y="1184860"/>
            <a:ext cx="569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BULL Case</a:t>
            </a:r>
          </a:p>
          <a:p>
            <a:pPr algn="ctr"/>
            <a:r>
              <a:rPr lang="en-US" sz="2800" dirty="0" smtClean="0"/>
              <a:t>BASE Case</a:t>
            </a:r>
          </a:p>
          <a:p>
            <a:pPr algn="ctr"/>
            <a:r>
              <a:rPr lang="en-US" sz="2800" dirty="0" smtClean="0"/>
              <a:t>BEAR Case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60194" y="3717751"/>
            <a:ext cx="569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BULL Case</a:t>
            </a:r>
          </a:p>
          <a:p>
            <a:pPr algn="ctr"/>
            <a:r>
              <a:rPr lang="en-US" sz="2800" dirty="0" smtClean="0"/>
              <a:t>BASE Case</a:t>
            </a:r>
          </a:p>
          <a:p>
            <a:pPr algn="ctr"/>
            <a:r>
              <a:rPr lang="en-US" sz="2800" dirty="0" smtClean="0"/>
              <a:t>BEAR Case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5430" y="3267851"/>
            <a:ext cx="569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 WACC Scenario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33678" y="1208315"/>
            <a:ext cx="569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Moderate WACC Scenario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Valuation: Methods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2033" y="676656"/>
            <a:ext cx="11767932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DCF Assumptions: Weighted Average Cost of Capital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Delta Airlines 10-K (2016), Bloomberg, BofA Merrill Lynch BBB Corporate Effective Yield, IATA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45429"/>
              </p:ext>
            </p:extLst>
          </p:nvPr>
        </p:nvGraphicFramePr>
        <p:xfrm>
          <a:off x="1222678" y="1251111"/>
          <a:ext cx="4788535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Corporate</a:t>
                      </a:r>
                      <a:r>
                        <a:rPr lang="en-US" b="1" baseline="0" dirty="0" smtClean="0"/>
                        <a:t> BBB Effective Yield (%)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</a:t>
                      </a:r>
                    </a:p>
                    <a:p>
                      <a:pPr algn="ctr"/>
                      <a:r>
                        <a:rPr lang="en-US" dirty="0" smtClean="0"/>
                        <a:t>Recession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Bankruptcy </a:t>
                      </a:r>
                    </a:p>
                    <a:p>
                      <a:pPr algn="ctr"/>
                      <a:r>
                        <a:rPr lang="en-US" dirty="0" smtClean="0"/>
                        <a:t>to 2007 IPO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 Recession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5.84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5.92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Selected Cost of Debt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6.0%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46030"/>
              </p:ext>
            </p:extLst>
          </p:nvPr>
        </p:nvGraphicFramePr>
        <p:xfrm>
          <a:off x="1216822" y="3436453"/>
          <a:ext cx="4794391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CAPM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Free Rate</a:t>
                      </a:r>
                      <a:r>
                        <a:rPr lang="en-US" baseline="30000" dirty="0" smtClean="0"/>
                        <a:t> </a:t>
                      </a:r>
                      <a:r>
                        <a:rPr lang="en-US" baseline="0" dirty="0" smtClean="0"/>
                        <a:t>(10-Yr US Treasury)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2.36%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Market Return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7.41%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</a:t>
                      </a:r>
                      <a:r>
                        <a:rPr lang="en-US" baseline="0" dirty="0" smtClean="0"/>
                        <a:t> Beta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Unlevered Beta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Relevered Beta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Selected Cost of Equity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8.00%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31744"/>
              </p:ext>
            </p:extLst>
          </p:nvPr>
        </p:nvGraphicFramePr>
        <p:xfrm>
          <a:off x="7385727" y="2697166"/>
          <a:ext cx="3536480" cy="191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WACC Calculation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Debt 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17.60%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Equity 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82.40%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36.00%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WACC</a:t>
                      </a:r>
                      <a:endParaRPr lang="en-US" sz="2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7.28%</a:t>
                      </a:r>
                      <a:endParaRPr lang="en-US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011213" y="3175087"/>
            <a:ext cx="1374514" cy="461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4" idx="1"/>
          </p:cNvCxnSpPr>
          <p:nvPr/>
        </p:nvCxnSpPr>
        <p:spPr>
          <a:xfrm flipV="1">
            <a:off x="6011213" y="3652206"/>
            <a:ext cx="1374514" cy="2188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Valuation: DCF Assumptions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4130" y="5492827"/>
            <a:ext cx="4806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Comp set includes AAL, ALK, ALGT, JBLU, LUV, SAVE, UAL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Recent industry WACC estimates: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     6.34%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Damadoran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NYU 2017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6.80% IATA International Air Transport Agency, 2016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     6.70% KPMG Cost of Capital Study, 2015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      8.00% Washington State Dept. of Revenue, 2015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2033" y="676656"/>
            <a:ext cx="11767932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DCF Output: Base Case Scenario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947380" y="4247480"/>
            <a:ext cx="6030658" cy="6033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Base-Case DCF Target Price: $60.61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5625"/>
              </p:ext>
            </p:extLst>
          </p:nvPr>
        </p:nvGraphicFramePr>
        <p:xfrm>
          <a:off x="8514171" y="3672956"/>
          <a:ext cx="3465793" cy="1190625"/>
        </p:xfrm>
        <a:graphic>
          <a:graphicData uri="http://schemas.openxmlformats.org/drawingml/2006/table">
            <a:tbl>
              <a:tblPr/>
              <a:tblGrid>
                <a:gridCol w="2654650">
                  <a:extLst>
                    <a:ext uri="{9D8B030D-6E8A-4147-A177-3AD203B41FA5}">
                      <a16:colId xmlns:a16="http://schemas.microsoft.com/office/drawing/2014/main" val="459651470"/>
                    </a:ext>
                  </a:extLst>
                </a:gridCol>
                <a:gridCol w="811143">
                  <a:extLst>
                    <a:ext uri="{9D8B030D-6E8A-4147-A177-3AD203B41FA5}">
                      <a16:colId xmlns:a16="http://schemas.microsoft.com/office/drawing/2014/main" val="4010441470"/>
                    </a:ext>
                  </a:extLst>
                </a:gridCol>
              </a:tblGrid>
              <a:tr h="2070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Monte Carlo Validates DCF Results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800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$54.90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366519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Std. Dev.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$14.45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770989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Mean + 1 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$69.35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32225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Mean - 1 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$40.46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18088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Valuation: DCF Output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184387"/>
            <a:ext cx="11767932" cy="2735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2033" y="676656"/>
            <a:ext cx="11767932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Price to Earnings (P/E) Multiple Valuation</a:t>
            </a:r>
            <a:endParaRPr lang="en-US" sz="2200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78604"/>
              </p:ext>
            </p:extLst>
          </p:nvPr>
        </p:nvGraphicFramePr>
        <p:xfrm>
          <a:off x="2071403" y="1218947"/>
          <a:ext cx="3510348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943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P/E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S&amp;P500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DAL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18.4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9.9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943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Std.</a:t>
                      </a:r>
                      <a:r>
                        <a:rPr lang="en-US" b="0" baseline="0" dirty="0" smtClean="0"/>
                        <a:t> Dev.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640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DAL to S&amp;P500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0.53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4251"/>
              </p:ext>
            </p:extLst>
          </p:nvPr>
        </p:nvGraphicFramePr>
        <p:xfrm>
          <a:off x="5917769" y="1234989"/>
          <a:ext cx="441371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29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Forecast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S&amp;P500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DAL Est. P/E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2017</a:t>
                      </a:r>
                      <a:r>
                        <a:rPr lang="en-US" baseline="0" dirty="0" smtClean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(+1</a:t>
                      </a:r>
                      <a:r>
                        <a:rPr lang="en-US" baseline="0" dirty="0" smtClean="0"/>
                        <a:t> Std Dev)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2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(-1 Std Dev)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08388"/>
              </p:ext>
            </p:extLst>
          </p:nvPr>
        </p:nvGraphicFramePr>
        <p:xfrm>
          <a:off x="5917769" y="3167169"/>
          <a:ext cx="441371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653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Price</a:t>
                      </a:r>
                      <a:r>
                        <a:rPr lang="en-US" b="1" baseline="0" dirty="0" smtClean="0"/>
                        <a:t> Targets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EPS Forecast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 DAL Px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2017</a:t>
                      </a:r>
                      <a:r>
                        <a:rPr lang="en-US" baseline="0" dirty="0" smtClean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$53.49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(+1</a:t>
                      </a:r>
                      <a:r>
                        <a:rPr lang="en-US" baseline="0" dirty="0" smtClean="0"/>
                        <a:t> Std Dev)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$59.33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(-1 Std Dev)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$47.66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FactSet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96711" y="5158870"/>
            <a:ext cx="6030658" cy="6033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Base-Case P/E Target Price: $53.49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Valuation: P/E Multiple Method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2033" y="676656"/>
            <a:ext cx="8266440" cy="308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Three-Stage Dividend Discount Model</a:t>
            </a:r>
            <a:endParaRPr lang="en-US" sz="22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Valuation: Dividend Discount Method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4588"/>
              </p:ext>
            </p:extLst>
          </p:nvPr>
        </p:nvGraphicFramePr>
        <p:xfrm>
          <a:off x="212033" y="997929"/>
          <a:ext cx="8266440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Year</a:t>
                      </a:r>
                      <a:endParaRPr lang="en-US" sz="1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Annual Div.</a:t>
                      </a:r>
                      <a:endParaRPr lang="en-US" sz="1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Growth</a:t>
                      </a:r>
                      <a:endParaRPr lang="en-US" sz="1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Average Shares</a:t>
                      </a:r>
                      <a:endParaRPr lang="en-US" sz="1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Div.</a:t>
                      </a:r>
                      <a:r>
                        <a:rPr lang="en-US" sz="1700" b="1" baseline="0" dirty="0" smtClean="0"/>
                        <a:t> Per Share</a:t>
                      </a:r>
                      <a:endParaRPr lang="en-US" sz="1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PV @ 8.0%</a:t>
                      </a:r>
                      <a:endParaRPr lang="en-US" sz="1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FCF Payout</a:t>
                      </a:r>
                      <a:endParaRPr lang="en-US" sz="17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2013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$100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2014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$251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151%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836.67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$0.30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2015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$359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43%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797.78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$0.45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2016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$509</a:t>
                      </a:r>
                      <a:endParaRPr lang="en-US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42%</a:t>
                      </a:r>
                      <a:endParaRPr lang="en-US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754.07</a:t>
                      </a:r>
                      <a:endParaRPr lang="en-US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$0.68</a:t>
                      </a:r>
                      <a:endParaRPr lang="en-US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 Growth Stage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2017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$615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21%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759.26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$0.81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$0.75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18%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2018E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$712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20%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732.69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$0.97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$0.83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20%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2019E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$825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20%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707.04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$1.17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$0.93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22%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2020E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$915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15%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682.29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$1.34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$0.99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24%</a:t>
                      </a:r>
                      <a:endParaRPr lang="en-US" sz="17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2021E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$1,016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15%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658.41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$1.54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$1.05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26%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Transition Stage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6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$15.43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$10.50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Long Run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067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  Long</a:t>
                      </a:r>
                      <a:r>
                        <a:rPr lang="en-US" sz="1700" baseline="0" dirty="0" smtClean="0"/>
                        <a:t> Run</a:t>
                      </a:r>
                      <a:endParaRPr lang="en-US" sz="1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5%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$53.09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$36.13</a:t>
                      </a:r>
                      <a:endParaRPr lang="en-US" sz="1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154046" y="2925505"/>
            <a:ext cx="2320572" cy="170744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Base-Case DDM Target Price: $51.18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33" y="494577"/>
            <a:ext cx="11767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Recommendation: HOLD      			   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Delta Airlines, Inc. (NYSE: DAL)</a:t>
            </a: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033" y="1083732"/>
            <a:ext cx="8482788" cy="3208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Delta Airlines Prices and Valuation Targets</a:t>
            </a:r>
            <a:endParaRPr lang="en-US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212033" y="5037221"/>
            <a:ext cx="8482788" cy="3208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Investment Summary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4542" y="5358063"/>
            <a:ext cx="8770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Low-cost and foreign carriers add capacity and seize market share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/>
              <a:t>Declining fares and higher wages offset industry gains from lower fuel prices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Balance sheet “de-risking” and operating margin improvements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4821" y="6268759"/>
            <a:ext cx="357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As of January 12, 2017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52-Week period ended January, 12, 2017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71284" y="1078990"/>
            <a:ext cx="3108680" cy="3208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Market Data</a:t>
            </a:r>
            <a:endParaRPr lang="en-US" sz="22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73443"/>
              </p:ext>
            </p:extLst>
          </p:nvPr>
        </p:nvGraphicFramePr>
        <p:xfrm>
          <a:off x="8871284" y="1403822"/>
          <a:ext cx="310868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Closing</a:t>
                      </a:r>
                      <a:r>
                        <a:rPr lang="en-US" baseline="0" dirty="0" smtClean="0"/>
                        <a:t> Price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$50.89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52-Week</a:t>
                      </a:r>
                      <a:r>
                        <a:rPr lang="en-US" baseline="0" dirty="0" smtClean="0"/>
                        <a:t> High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$51.78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52-Week Low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$44.53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2015 EPS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2016 EPS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Volume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Shares Outstanding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736.4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Cap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$37.5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5">
                <a:tc>
                  <a:txBody>
                    <a:bodyPr/>
                    <a:lstStyle/>
                    <a:p>
                      <a:r>
                        <a:rPr lang="en-US" dirty="0" smtClean="0"/>
                        <a:t>Dividend Yield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5">
                <a:tc>
                  <a:txBody>
                    <a:bodyPr/>
                    <a:lstStyle/>
                    <a:p>
                      <a:r>
                        <a:rPr lang="en-US" dirty="0" smtClean="0"/>
                        <a:t>P/E TTM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5">
                <a:tc>
                  <a:txBody>
                    <a:bodyPr/>
                    <a:lstStyle/>
                    <a:p>
                      <a:r>
                        <a:rPr lang="en-US" dirty="0" smtClean="0"/>
                        <a:t>PEG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55">
                <a:tc>
                  <a:txBody>
                    <a:bodyPr/>
                    <a:lstStyle/>
                    <a:p>
                      <a:r>
                        <a:rPr lang="en-US" dirty="0" smtClean="0"/>
                        <a:t>EV/Revenue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55">
                <a:tc>
                  <a:txBody>
                    <a:bodyPr/>
                    <a:lstStyle/>
                    <a:p>
                      <a:r>
                        <a:rPr lang="en-US" dirty="0" smtClean="0"/>
                        <a:t>EV/EBITDA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4.8x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0123496"/>
              </p:ext>
            </p:extLst>
          </p:nvPr>
        </p:nvGraphicFramePr>
        <p:xfrm>
          <a:off x="212035" y="1399832"/>
          <a:ext cx="8482786" cy="363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Investment Summary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◘ 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938081"/>
              </p:ext>
            </p:extLst>
          </p:nvPr>
        </p:nvGraphicFramePr>
        <p:xfrm>
          <a:off x="6096000" y="1038049"/>
          <a:ext cx="5912542" cy="512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162286" y="2011771"/>
            <a:ext cx="2702399" cy="38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2034" y="676656"/>
            <a:ext cx="11767932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Sensitivity Analysis</a:t>
            </a:r>
            <a:endParaRPr lang="en-US" sz="2200" b="1" dirty="0"/>
          </a:p>
        </p:txBody>
      </p:sp>
      <p:sp>
        <p:nvSpPr>
          <p:cNvPr id="28" name="Rectangle 27"/>
          <p:cNvSpPr/>
          <p:nvPr/>
        </p:nvSpPr>
        <p:spPr>
          <a:xfrm>
            <a:off x="183458" y="1552875"/>
            <a:ext cx="2666939" cy="1281750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36" y="1074117"/>
            <a:ext cx="26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DCF WACC (7.3%)</a:t>
            </a:r>
            <a:endParaRPr lang="en-US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786079" y="5231369"/>
            <a:ext cx="4626864" cy="69696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Target Price: $53.00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Valuation: Outputs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2034" y="1611766"/>
            <a:ext cx="263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Bear Case:    $54.28</a:t>
            </a:r>
          </a:p>
          <a:p>
            <a:r>
              <a:rPr lang="en-US" sz="2400" b="1" dirty="0" smtClean="0"/>
              <a:t>Base Case:   $60.61</a:t>
            </a:r>
          </a:p>
          <a:p>
            <a:r>
              <a:rPr lang="en-US" sz="2400" dirty="0" smtClean="0"/>
              <a:t>Bull Case:     $67.53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3165432" y="2006138"/>
            <a:ext cx="2702399" cy="38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186604" y="1547242"/>
            <a:ext cx="2666939" cy="1281750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5182" y="1068484"/>
            <a:ext cx="26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P/E Multiple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215180" y="1606133"/>
            <a:ext cx="263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Bear Case:    $47.66</a:t>
            </a:r>
          </a:p>
          <a:p>
            <a:r>
              <a:rPr lang="en-US" sz="2400" b="1" dirty="0" smtClean="0"/>
              <a:t>Base Case:   $53.49</a:t>
            </a:r>
          </a:p>
          <a:p>
            <a:r>
              <a:rPr lang="en-US" sz="2400" dirty="0" smtClean="0"/>
              <a:t>Bull Case:     $59.33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62286" y="4005663"/>
            <a:ext cx="2702399" cy="38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83458" y="3546767"/>
            <a:ext cx="2666939" cy="1281750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2036" y="3068009"/>
            <a:ext cx="26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DCF WACC (8.0%)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12034" y="3605658"/>
            <a:ext cx="263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Bear Case:    $46.88</a:t>
            </a:r>
          </a:p>
          <a:p>
            <a:r>
              <a:rPr lang="en-US" sz="2400" b="1" dirty="0" smtClean="0"/>
              <a:t>Base Case:   $52.28</a:t>
            </a:r>
          </a:p>
          <a:p>
            <a:r>
              <a:rPr lang="en-US" sz="2400" dirty="0" smtClean="0"/>
              <a:t>Bull Case:     $58.15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186604" y="4005663"/>
            <a:ext cx="2702399" cy="38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207776" y="3546767"/>
            <a:ext cx="2666939" cy="1281750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6354" y="3068009"/>
            <a:ext cx="26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Three-Stage DDM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236352" y="3605658"/>
            <a:ext cx="263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Bear Case:    $42.40</a:t>
            </a:r>
          </a:p>
          <a:p>
            <a:r>
              <a:rPr lang="en-US" sz="2400" b="1" dirty="0" smtClean="0"/>
              <a:t>Base Case:   $51.17</a:t>
            </a:r>
          </a:p>
          <a:p>
            <a:r>
              <a:rPr lang="en-US" sz="2400" dirty="0" smtClean="0"/>
              <a:t>Bull Case:     $66.06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Investment Risks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6885" y="3550660"/>
            <a:ext cx="113385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06165" y="1120460"/>
            <a:ext cx="1" cy="51206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4577" y="3581943"/>
            <a:ext cx="2923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Impact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85322" y="1677862"/>
            <a:ext cx="1532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Likelihood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7533" y="767877"/>
            <a:ext cx="387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745464" y="3335216"/>
            <a:ext cx="387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550" y="3335215"/>
            <a:ext cx="387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9702" y="6234509"/>
            <a:ext cx="387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51606" y="2319768"/>
            <a:ext cx="1616769" cy="521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Fuel Costs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87615" y="5109319"/>
            <a:ext cx="1616769" cy="798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Global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Terrorism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51606" y="5108443"/>
            <a:ext cx="1616769" cy="79822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Regulatory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864288" y="1000364"/>
            <a:ext cx="1616769" cy="8408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Low Cost Carriers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65048" y="3816428"/>
            <a:ext cx="1616769" cy="798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Pension Obligations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01798" y="3151547"/>
            <a:ext cx="1916383" cy="798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Technological Issues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30596" y="1000364"/>
            <a:ext cx="1616769" cy="10882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Rise in Interest Rates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30596" y="4233972"/>
            <a:ext cx="1616769" cy="108986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Foreign Exchange Rates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64288" y="5108444"/>
            <a:ext cx="1616769" cy="798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General Recession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87615" y="3295362"/>
            <a:ext cx="1616769" cy="521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Labor Costs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51604" y="1008439"/>
            <a:ext cx="1616769" cy="10643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Broad Market Level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09" y="1587169"/>
            <a:ext cx="4177085" cy="3925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1695217" y="889378"/>
            <a:ext cx="1210719" cy="1261872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808978" y="1587168"/>
            <a:ext cx="4177085" cy="3925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Up Arrow 34"/>
          <p:cNvSpPr/>
          <p:nvPr/>
        </p:nvSpPr>
        <p:spPr>
          <a:xfrm flipV="1">
            <a:off x="9243723" y="4959876"/>
            <a:ext cx="1210719" cy="1261872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0677" y="1950451"/>
            <a:ext cx="4995674" cy="314553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0677" y="2126270"/>
            <a:ext cx="499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HOLD</a:t>
            </a:r>
            <a:endParaRPr lang="en-US" sz="8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76395" y="3504527"/>
            <a:ext cx="38392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Closing Price</a:t>
            </a:r>
            <a:r>
              <a:rPr lang="en-US" sz="2500" baseline="30000" dirty="0" smtClean="0"/>
              <a:t>1</a:t>
            </a:r>
            <a:r>
              <a:rPr lang="en-US" sz="2500" dirty="0" smtClean="0"/>
              <a:t>:	$50.89 </a:t>
            </a:r>
          </a:p>
          <a:p>
            <a:r>
              <a:rPr lang="en-US" sz="2500" dirty="0" smtClean="0"/>
              <a:t>Target Price: 		$53.00</a:t>
            </a:r>
          </a:p>
          <a:p>
            <a:r>
              <a:rPr lang="en-US" sz="2500" dirty="0" smtClean="0"/>
              <a:t>Potential Upside: 	~4%</a:t>
            </a:r>
            <a:endParaRPr lang="en-US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6514694"/>
            <a:ext cx="119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1. Price as of January 12, 2017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1" y="1726354"/>
            <a:ext cx="337108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Older fleet translates to lower capital costs</a:t>
            </a:r>
          </a:p>
          <a:p>
            <a:pPr marL="342900" indent="-342900">
              <a:buFont typeface="Arial" charset="0"/>
              <a:buChar char="•"/>
            </a:pPr>
            <a:endParaRPr lang="en-US" sz="5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Top performance metrics among peers</a:t>
            </a:r>
          </a:p>
          <a:p>
            <a:pPr marL="342900" indent="-342900">
              <a:buFont typeface="Arial" charset="0"/>
              <a:buChar char="•"/>
            </a:pPr>
            <a:endParaRPr lang="en-US" sz="5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SkyTeam and other international alliances </a:t>
            </a:r>
          </a:p>
          <a:p>
            <a:pPr marL="342900" indent="-342900">
              <a:buFont typeface="Arial" charset="0"/>
              <a:buChar char="•"/>
            </a:pPr>
            <a:endParaRPr lang="en-US" sz="5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Low interest rate and favorable energy environment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70978" y="1726354"/>
            <a:ext cx="35874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Price transparency and low switching costs</a:t>
            </a:r>
          </a:p>
          <a:p>
            <a:endParaRPr lang="en-US" sz="5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Declining air fares and pricing pressures</a:t>
            </a:r>
          </a:p>
          <a:p>
            <a:pPr marL="342900" indent="-342900">
              <a:buFont typeface="Arial" charset="0"/>
              <a:buChar char="•"/>
            </a:pPr>
            <a:endParaRPr lang="en-US" sz="5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High exposure to international risk</a:t>
            </a:r>
          </a:p>
          <a:p>
            <a:pPr marL="342900" indent="-342900">
              <a:buFont typeface="Arial" charset="0"/>
              <a:buChar char="•"/>
            </a:pPr>
            <a:endParaRPr lang="en-US" sz="5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Competing in highly saturated market</a:t>
            </a:r>
          </a:p>
          <a:p>
            <a:endParaRPr lang="en-US" sz="5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Threat of LCCs 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◘ ◘</a:t>
            </a:r>
            <a:endParaRPr lang="en-US" sz="4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09358" y="-743712"/>
            <a:ext cx="50657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solidFill>
                  <a:schemeClr val="bg1">
                    <a:lumMod val="50000"/>
                  </a:schemeClr>
                </a:solidFill>
              </a:rPr>
              <a:t>&amp;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438" y="-877824"/>
            <a:ext cx="50657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 smtClean="0">
                <a:solidFill>
                  <a:srgbClr val="002060"/>
                </a:solidFill>
              </a:rPr>
              <a:t>Q</a:t>
            </a:r>
            <a:endParaRPr lang="en-US" sz="45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35" y="5504688"/>
            <a:ext cx="1176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Andrew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3600" dirty="0" smtClean="0">
                <a:solidFill>
                  <a:srgbClr val="002060"/>
                </a:solidFill>
              </a:rPr>
              <a:t>•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</a:rPr>
              <a:t>Eli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3600" dirty="0" smtClean="0">
                <a:solidFill>
                  <a:srgbClr val="002060"/>
                </a:solidFill>
              </a:rPr>
              <a:t>•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</a:rPr>
              <a:t>Erica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3600" dirty="0" smtClean="0">
                <a:solidFill>
                  <a:srgbClr val="002060"/>
                </a:solidFill>
              </a:rPr>
              <a:t>•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</a:rPr>
              <a:t>JP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3600" dirty="0" smtClean="0">
                <a:solidFill>
                  <a:srgbClr val="002060"/>
                </a:solidFill>
              </a:rPr>
              <a:t>•</a:t>
            </a:r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</a:rPr>
              <a:t>Patrick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2034" y="6262637"/>
            <a:ext cx="11767931" cy="1"/>
          </a:xfrm>
          <a:prstGeom prst="line">
            <a:avLst/>
          </a:prstGeom>
          <a:ln w="28575">
            <a:solidFill>
              <a:srgbClr val="1A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014" y="5468555"/>
            <a:ext cx="11767931" cy="1"/>
          </a:xfrm>
          <a:prstGeom prst="line">
            <a:avLst/>
          </a:prstGeom>
          <a:ln w="28575">
            <a:solidFill>
              <a:srgbClr val="1A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15854" y="-938784"/>
            <a:ext cx="50657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 smtClean="0">
                <a:solidFill>
                  <a:srgbClr val="C00000"/>
                </a:solidFill>
              </a:rPr>
              <a:t>A</a:t>
            </a:r>
            <a:endParaRPr lang="en-US" sz="450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◘ ◘ ◘ ◘</a:t>
            </a:r>
            <a:endParaRPr lang="en-US" sz="4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Business Description: Delta Airlines, Inc. </a:t>
            </a:r>
          </a:p>
        </p:txBody>
      </p:sp>
      <p:pic>
        <p:nvPicPr>
          <p:cNvPr id="2050" name="Picture 2" descr="mage result for airplane clipart"/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1" y="1293347"/>
            <a:ext cx="2689269" cy="18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suitcase clipart"/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68" y="1173109"/>
            <a:ext cx="2620885" cy="177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ge result for black box clip art"/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29" y="1072135"/>
            <a:ext cx="2426802" cy="22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ated image"/>
          <p:cNvPicPr>
            <a:picLocks noChangeAspect="1" noChangeArrowheads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05" y="1026939"/>
            <a:ext cx="2300286" cy="21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Bloomberg, DAL 10-K (2016)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4502"/>
              </p:ext>
            </p:extLst>
          </p:nvPr>
        </p:nvGraphicFramePr>
        <p:xfrm>
          <a:off x="7275690" y="3756544"/>
          <a:ext cx="4704274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Institutions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82.71%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Retail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17.03%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Insiders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0.26%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0" y="63432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Loyalty Programs, Administrative Fees, club, and on-board sales, Baggage Fees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Aircraft maintenance and staffing services, vacation wholesale, and refinery sales (MPIC LLC and Monroe Energy LLC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Delta Airlines represents 6.6% of the total market size for air passenger transportation</a:t>
            </a:r>
            <a:endParaRPr lang="en-US" sz="2200" i="1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032" y="3492382"/>
            <a:ext cx="1543616" cy="184912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07539" y="3495309"/>
            <a:ext cx="1543616" cy="184619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973266" y="3495309"/>
            <a:ext cx="1543616" cy="184619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34170" y="3495309"/>
            <a:ext cx="1543616" cy="184619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869" y="3731529"/>
            <a:ext cx="15251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/>
              <a:t>10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Domestic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Hubs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6602" y="3731529"/>
            <a:ext cx="16968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/>
              <a:t>3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International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Hubs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9361" y="3733053"/>
            <a:ext cx="15251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/>
              <a:t>57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Countries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11043" y="3733053"/>
            <a:ext cx="15251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/>
              <a:t>320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Destinations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◘ 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2036" y="983997"/>
            <a:ext cx="2771796" cy="25388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7500" b="1" dirty="0" smtClean="0">
                <a:solidFill>
                  <a:sysClr val="windowText" lastClr="000000"/>
                </a:solidFill>
              </a:rPr>
              <a:t>85%</a:t>
            </a:r>
            <a:endParaRPr lang="en-US" sz="7500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60845" y="983997"/>
            <a:ext cx="2723673" cy="25388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7500" b="1" dirty="0" smtClean="0">
                <a:solidFill>
                  <a:sysClr val="windowText" lastClr="000000"/>
                </a:solidFill>
              </a:rPr>
              <a:t>3%</a:t>
            </a:r>
            <a:endParaRPr lang="en-US" sz="7500" b="1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63742" y="1026939"/>
            <a:ext cx="2723673" cy="251206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7500" b="1" dirty="0" smtClean="0">
                <a:solidFill>
                  <a:sysClr val="windowText" lastClr="000000"/>
                </a:solidFill>
              </a:rPr>
              <a:t>2%</a:t>
            </a:r>
            <a:endParaRPr lang="en-US" sz="75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43572" y="1243395"/>
            <a:ext cx="355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Ancillary Businesses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and Refinery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2</a:t>
            </a:r>
            <a:endParaRPr lang="en-US" sz="2400" b="1" baseline="30000" dirty="0">
              <a:solidFill>
                <a:srgbClr val="00206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94151" y="983997"/>
            <a:ext cx="2723673" cy="25388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7500" b="1" dirty="0" smtClean="0">
                <a:solidFill>
                  <a:sysClr val="windowText" lastClr="000000"/>
                </a:solidFill>
              </a:rPr>
              <a:t>10%</a:t>
            </a:r>
            <a:endParaRPr lang="en-US" sz="75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42768" y="1500110"/>
            <a:ext cx="286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Airport Services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1</a:t>
            </a:r>
            <a:endParaRPr lang="en-US" sz="2400" b="1" baseline="300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881" y="1514578"/>
            <a:ext cx="286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Passenger Revenue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60549" y="1514577"/>
            <a:ext cx="347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Cargo</a:t>
            </a:r>
            <a:endParaRPr lang="en-US" sz="2400" b="1" baseline="30000" dirty="0" smtClean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043" y="3468388"/>
            <a:ext cx="6878612" cy="3348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Routes and Hubs</a:t>
            </a:r>
            <a:endParaRPr lang="en-US" sz="2200" b="1" dirty="0"/>
          </a:p>
        </p:txBody>
      </p:sp>
      <p:sp>
        <p:nvSpPr>
          <p:cNvPr id="27" name="Rectangle 26"/>
          <p:cNvSpPr/>
          <p:nvPr/>
        </p:nvSpPr>
        <p:spPr>
          <a:xfrm>
            <a:off x="7275691" y="3468389"/>
            <a:ext cx="4663440" cy="321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Ownership Summary</a:t>
            </a:r>
            <a:endParaRPr lang="en-US" sz="2200" b="1" dirty="0"/>
          </a:p>
        </p:txBody>
      </p:sp>
      <p:sp>
        <p:nvSpPr>
          <p:cNvPr id="28" name="Rectangle 27"/>
          <p:cNvSpPr/>
          <p:nvPr/>
        </p:nvSpPr>
        <p:spPr>
          <a:xfrm>
            <a:off x="212032" y="673911"/>
            <a:ext cx="11767931" cy="3225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Delta Primary Operating Segments as a Percentage of 2016 Revenue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931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4761475" y="3229758"/>
            <a:ext cx="1444752" cy="218220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11372" y="3251296"/>
            <a:ext cx="1442157" cy="21606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61" y="2440848"/>
            <a:ext cx="6032796" cy="656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Bloomberg, Morningstar Investment Research Center, JPM Aviation, Transportation, and Industrials Conference (March 15, 2017)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Majority of Board of Directors and each Committee are Independent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Business Description: Corporate Governance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 t="2906" r="4156" b="12316"/>
          <a:stretch/>
        </p:blipFill>
        <p:spPr>
          <a:xfrm>
            <a:off x="1719751" y="1004236"/>
            <a:ext cx="1271016" cy="1453896"/>
          </a:xfrm>
          <a:prstGeom prst="round2Same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10549" r="1666" b="1318"/>
          <a:stretch/>
        </p:blipFill>
        <p:spPr>
          <a:xfrm>
            <a:off x="3214741" y="1006743"/>
            <a:ext cx="1268766" cy="1451389"/>
          </a:xfrm>
          <a:prstGeom prst="round2Same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0833" y="2450592"/>
            <a:ext cx="154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Gil West</a:t>
            </a:r>
          </a:p>
          <a:p>
            <a:pPr algn="ctr"/>
            <a:r>
              <a:rPr lang="en-US" dirty="0" smtClean="0"/>
              <a:t>SEVP &amp;COO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97" y="2442188"/>
            <a:ext cx="165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Edward Bastian</a:t>
            </a:r>
          </a:p>
          <a:p>
            <a:pPr algn="ctr"/>
            <a:r>
              <a:rPr lang="en-US" dirty="0" smtClean="0"/>
              <a:t>CEO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7762" y="2442187"/>
            <a:ext cx="165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 Jacobson</a:t>
            </a:r>
          </a:p>
          <a:p>
            <a:pPr algn="ctr"/>
            <a:r>
              <a:rPr lang="en-US" dirty="0" smtClean="0"/>
              <a:t>EVP &amp; CFO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2033" y="676656"/>
            <a:ext cx="6015940" cy="3203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Executive Management</a:t>
            </a:r>
            <a:endParaRPr lang="en-US" sz="2200" b="1" dirty="0"/>
          </a:p>
        </p:txBody>
      </p:sp>
      <p:pic>
        <p:nvPicPr>
          <p:cNvPr id="1026" name="Picture 2" descr="mage result for glen hauenste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4338" b="9677"/>
          <a:stretch/>
        </p:blipFill>
        <p:spPr bwMode="auto">
          <a:xfrm>
            <a:off x="4707481" y="1000608"/>
            <a:ext cx="1274831" cy="14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ed basti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11462" b="9144"/>
          <a:stretch/>
        </p:blipFill>
        <p:spPr bwMode="auto">
          <a:xfrm>
            <a:off x="225886" y="999268"/>
            <a:ext cx="1271016" cy="14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71035" y="2440848"/>
            <a:ext cx="17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Glen </a:t>
            </a:r>
            <a:r>
              <a:rPr lang="en-US" dirty="0" err="1" smtClean="0"/>
              <a:t>Hauenstein</a:t>
            </a:r>
            <a:endParaRPr lang="en-US" dirty="0" smtClean="0"/>
          </a:p>
          <a:p>
            <a:pPr algn="ctr"/>
            <a:r>
              <a:rPr lang="en-US" dirty="0" smtClean="0"/>
              <a:t>President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2921" y="3213172"/>
            <a:ext cx="6025051" cy="3181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Committees and Members</a:t>
            </a:r>
            <a:endParaRPr lang="en-US" sz="22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00051" y="3570847"/>
            <a:ext cx="2926080" cy="3164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Audit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0051" y="3948359"/>
            <a:ext cx="2926080" cy="3164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Corporate Governance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85763" y="4316634"/>
            <a:ext cx="2926080" cy="3164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Finance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0051" y="4680455"/>
            <a:ext cx="2926080" cy="3164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Personnel </a:t>
            </a:r>
            <a:r>
              <a:rPr lang="en-US" b="1" smtClean="0">
                <a:solidFill>
                  <a:sysClr val="windowText" lastClr="000000"/>
                </a:solidFill>
              </a:rPr>
              <a:t>&amp; Compensation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00051" y="5059376"/>
            <a:ext cx="2926080" cy="3164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ysClr val="windowText" lastClr="000000"/>
                </a:solidFill>
              </a:rPr>
              <a:t>Safety and Security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◘ 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93797" y="3641058"/>
            <a:ext cx="15829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/>
              <a:t>10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Independent Directors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3302" y="3636267"/>
            <a:ext cx="158959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/>
              <a:t>14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Total Directors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0988" y="626632"/>
            <a:ext cx="5788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i="1" dirty="0" smtClean="0"/>
              <a:t>“We </a:t>
            </a:r>
            <a:r>
              <a:rPr lang="en-US" sz="3000" i="1" dirty="0"/>
              <a:t>rate Delta's stewardship </a:t>
            </a:r>
            <a:r>
              <a:rPr lang="en-US" sz="3000" i="1" dirty="0" smtClean="0"/>
              <a:t>of </a:t>
            </a:r>
            <a:r>
              <a:rPr lang="en-US" sz="3000" i="1" dirty="0"/>
              <a:t>capital as Standard, noting </a:t>
            </a:r>
            <a:r>
              <a:rPr lang="en-US" sz="3000" i="1" dirty="0" smtClean="0"/>
              <a:t>that </a:t>
            </a:r>
            <a:r>
              <a:rPr lang="en-US" sz="3000" i="1" dirty="0"/>
              <a:t>it is one of the better </a:t>
            </a:r>
            <a:r>
              <a:rPr lang="en-US" sz="3000" i="1" dirty="0" smtClean="0"/>
              <a:t>stewards </a:t>
            </a:r>
            <a:r>
              <a:rPr lang="en-US" sz="3000" i="1" dirty="0"/>
              <a:t>of capital across the </a:t>
            </a:r>
            <a:r>
              <a:rPr lang="en-US" sz="3000" i="1" dirty="0" smtClean="0"/>
              <a:t>U.S</a:t>
            </a:r>
            <a:r>
              <a:rPr lang="en-US" sz="3000" i="1" dirty="0"/>
              <a:t>. airlines we cover</a:t>
            </a:r>
            <a:r>
              <a:rPr lang="en-US" sz="3000" i="1" dirty="0" smtClean="0"/>
              <a:t>.” </a:t>
            </a:r>
          </a:p>
          <a:p>
            <a:pPr algn="r"/>
            <a:r>
              <a:rPr lang="en-US" sz="2000" i="1" dirty="0" smtClean="0"/>
              <a:t>– Morningstar Investment Research Center</a:t>
            </a:r>
            <a:endParaRPr lang="en-US" sz="2000" i="1" dirty="0"/>
          </a:p>
        </p:txBody>
      </p:sp>
      <p:sp>
        <p:nvSpPr>
          <p:cNvPr id="30" name="Rectangle 29"/>
          <p:cNvSpPr/>
          <p:nvPr/>
        </p:nvSpPr>
        <p:spPr>
          <a:xfrm>
            <a:off x="6335919" y="3217956"/>
            <a:ext cx="5644048" cy="313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Targets for Capital Allocation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35919" y="3540867"/>
            <a:ext cx="5644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Return 70% of FCF to owners in the form of dividends and buybacks</a:t>
            </a:r>
          </a:p>
          <a:p>
            <a:pPr marL="285750" indent="-285750">
              <a:buFont typeface="Arial" charset="0"/>
              <a:buChar char="•"/>
            </a:pPr>
            <a:endParaRPr lang="en-US" sz="5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Invest 50% of operating cash flow to fleet </a:t>
            </a:r>
          </a:p>
          <a:p>
            <a:pPr marL="285750" indent="-285750">
              <a:buFont typeface="Arial" charset="0"/>
              <a:buChar char="•"/>
            </a:pPr>
            <a:endParaRPr lang="en-US" sz="5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Pay down debt to $4 billion by 2020 while funding pension plan at $1.2 billion per year</a:t>
            </a:r>
          </a:p>
        </p:txBody>
      </p:sp>
    </p:spTree>
    <p:extLst>
      <p:ext uri="{BB962C8B-B14F-4D97-AF65-F5344CB8AC3E}">
        <p14:creationId xmlns:p14="http://schemas.microsoft.com/office/powerpoint/2010/main" val="35623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19246" y="676656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International Partnerships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212033" y="676656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Innovative Technology Improves Efficiency</a:t>
            </a:r>
            <a:endParaRPr lang="en-US" sz="2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Delta Airlines Annual Filings, Delta Investor Day Presentation (December 2016), Bloomberg DAL BICO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6" name="Picture 8" descr="mage result for delta skyteam global alli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44026" r="25340" b="941"/>
          <a:stretch/>
        </p:blipFill>
        <p:spPr bwMode="auto">
          <a:xfrm>
            <a:off x="8050407" y="1116691"/>
            <a:ext cx="3988637" cy="21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delta skyteam global 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46" y="1322439"/>
            <a:ext cx="1700657" cy="17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62040896"/>
              </p:ext>
            </p:extLst>
          </p:nvPr>
        </p:nvGraphicFramePr>
        <p:xfrm>
          <a:off x="212033" y="1301244"/>
          <a:ext cx="3096124" cy="204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40750" y="1461564"/>
            <a:ext cx="2013285" cy="10738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37722" y="1614549"/>
            <a:ext cx="9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-97.6%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28" y="984640"/>
            <a:ext cx="333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Maintenance-Related Cancellations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27948" y="979972"/>
            <a:ext cx="280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Missed-Bag Ratio</a:t>
            </a:r>
            <a:endParaRPr lang="en-US" sz="16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75924534"/>
              </p:ext>
            </p:extLst>
          </p:nvPr>
        </p:nvGraphicFramePr>
        <p:xfrm>
          <a:off x="3227948" y="1355867"/>
          <a:ext cx="2803883" cy="201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25102"/>
              </p:ext>
            </p:extLst>
          </p:nvPr>
        </p:nvGraphicFramePr>
        <p:xfrm>
          <a:off x="6219246" y="3720994"/>
          <a:ext cx="5760719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Rating Agency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Current Rating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Outlook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Standard</a:t>
                      </a:r>
                      <a:r>
                        <a:rPr lang="en-US" sz="2000" baseline="0" dirty="0" smtClean="0"/>
                        <a:t> &amp; Poor’s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BB+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Stable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Moody’s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Baa3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Fitch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BBB-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202922" y="3398912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Saving Cash to Fund Pension</a:t>
            </a:r>
            <a:endParaRPr lang="en-US" sz="2200" b="1" dirty="0"/>
          </a:p>
        </p:txBody>
      </p:sp>
      <p:sp>
        <p:nvSpPr>
          <p:cNvPr id="43" name="Rectangle 42"/>
          <p:cNvSpPr/>
          <p:nvPr/>
        </p:nvSpPr>
        <p:spPr>
          <a:xfrm>
            <a:off x="6219246" y="3397941"/>
            <a:ext cx="5852160" cy="321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Cash Management Earns DAL Investment Grade</a:t>
            </a:r>
            <a:endParaRPr lang="en-US" sz="2200" b="1" dirty="0"/>
          </a:p>
        </p:txBody>
      </p:sp>
      <p:sp>
        <p:nvSpPr>
          <p:cNvPr id="30" name="Rectangle 29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Delta’s strategy includes superior cash management, investments in efficiency, and strategic alliances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Business Description: Corporate Strategy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48023029"/>
              </p:ext>
            </p:extLst>
          </p:nvPr>
        </p:nvGraphicFramePr>
        <p:xfrm>
          <a:off x="111481" y="3689137"/>
          <a:ext cx="5920350" cy="188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◘ 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12033" y="676656"/>
            <a:ext cx="11767932" cy="317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Airplane Assets</a:t>
            </a:r>
            <a:endParaRPr lang="en-US" sz="2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Bloomberg, Factset, Delta Airlines 10-K (2016)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0311489"/>
              </p:ext>
            </p:extLst>
          </p:nvPr>
        </p:nvGraphicFramePr>
        <p:xfrm>
          <a:off x="566861" y="1338466"/>
          <a:ext cx="5248152" cy="227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6505" y="982304"/>
            <a:ext cx="624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Aircraft Age (Years)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74763" y="1775297"/>
            <a:ext cx="3339529" cy="9992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09111088"/>
              </p:ext>
            </p:extLst>
          </p:nvPr>
        </p:nvGraphicFramePr>
        <p:xfrm>
          <a:off x="6508590" y="1338466"/>
          <a:ext cx="5164297" cy="227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12033" y="1344441"/>
            <a:ext cx="117043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28871"/>
              </p:ext>
            </p:extLst>
          </p:nvPr>
        </p:nvGraphicFramePr>
        <p:xfrm>
          <a:off x="237700" y="3940646"/>
          <a:ext cx="11742272" cy="145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Current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Fleet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Commitments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Owned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Capital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Leases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Operating</a:t>
                      </a:r>
                      <a:r>
                        <a:rPr lang="en-US" sz="1800" baseline="0" dirty="0" smtClean="0"/>
                        <a:t> Leases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</a:t>
                      </a:r>
                      <a:r>
                        <a:rPr lang="en-US" sz="1800" baseline="0" dirty="0" smtClean="0"/>
                        <a:t> Age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Purchase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Lease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Options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2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639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66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127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832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17.0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245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212033" y="3615888"/>
            <a:ext cx="11767932" cy="3356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Flight Equipment as of December 31, 2016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Delta’s fleet modernization will increase efficiency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Business Description: Airplane Assets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◘ 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369" y="987529"/>
            <a:ext cx="6076631" cy="380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Delta versus Competitors Average Aircraft Age (Years)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29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2034" y="676656"/>
            <a:ext cx="5928631" cy="3182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Herfindahl</a:t>
            </a:r>
            <a:r>
              <a:rPr lang="en-US" sz="2200" b="1" dirty="0" smtClean="0"/>
              <a:t> Index, Four Firm Concentration Ratio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17388" y="4541317"/>
            <a:ext cx="4981265" cy="923330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1: Insignificant Threat 	</a:t>
            </a:r>
            <a:r>
              <a:rPr lang="en-US" dirty="0" smtClean="0"/>
              <a:t>4</a:t>
            </a:r>
            <a:r>
              <a:rPr lang="en-US" dirty="0"/>
              <a:t>: Significant Threat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: Low Threat </a:t>
            </a:r>
            <a:r>
              <a:rPr lang="en-US" dirty="0" smtClean="0"/>
              <a:t>  		</a:t>
            </a:r>
            <a:r>
              <a:rPr lang="en-US" dirty="0"/>
              <a:t>5: High Threat</a:t>
            </a:r>
          </a:p>
          <a:p>
            <a:r>
              <a:rPr lang="en-US" dirty="0" smtClean="0"/>
              <a:t>3</a:t>
            </a:r>
            <a:r>
              <a:rPr lang="en-US" dirty="0"/>
              <a:t>: Moderate </a:t>
            </a:r>
            <a:r>
              <a:rPr lang="en-US" dirty="0" smtClean="0"/>
              <a:t>Threat	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33136"/>
              </p:ext>
            </p:extLst>
          </p:nvPr>
        </p:nvGraphicFramePr>
        <p:xfrm>
          <a:off x="216082" y="966313"/>
          <a:ext cx="5928632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Equity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Revenue</a:t>
                      </a:r>
                      <a:endParaRPr lang="en-US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Market Share</a:t>
                      </a:r>
                      <a:endParaRPr lang="en-US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Herfindahl</a:t>
                      </a:r>
                      <a:endParaRPr lang="en-US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AAL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$40,990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25.6%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656.4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DAL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$40,506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641.1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UAL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$37,864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23.7%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560.3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LUV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$19,820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12.4%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153.5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$139,180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87.0%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2011.3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209280" y="3270470"/>
            <a:ext cx="5928631" cy="3182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Network Carriers Introduce ‘Basic Economy’</a:t>
            </a:r>
            <a:endParaRPr lang="en-US" sz="2200" b="1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887073034"/>
              </p:ext>
            </p:extLst>
          </p:nvPr>
        </p:nvGraphicFramePr>
        <p:xfrm>
          <a:off x="7358993" y="1179648"/>
          <a:ext cx="3498059" cy="302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66177" y="2562086"/>
            <a:ext cx="287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1</a:t>
            </a:r>
          </a:p>
          <a:p>
            <a:r>
              <a:rPr lang="en-US" sz="1400" dirty="0" smtClean="0"/>
              <a:t>2</a:t>
            </a:r>
          </a:p>
          <a:p>
            <a:r>
              <a:rPr lang="en-US" sz="1400" dirty="0" smtClean="0"/>
              <a:t>3</a:t>
            </a:r>
          </a:p>
          <a:p>
            <a:r>
              <a:rPr lang="en-US" sz="1400" dirty="0" smtClean="0"/>
              <a:t>4</a:t>
            </a:r>
          </a:p>
          <a:p>
            <a:r>
              <a:rPr lang="en-US" sz="1400" dirty="0" smtClean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86420" y="602473"/>
            <a:ext cx="1243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Existing Rivalries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377990" y="2057400"/>
            <a:ext cx="160349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Bargaining Power of Buyers</a:t>
            </a:r>
            <a:endParaRPr lang="en-US" sz="1900" dirty="0"/>
          </a:p>
        </p:txBody>
      </p:sp>
      <p:sp>
        <p:nvSpPr>
          <p:cNvPr id="34" name="TextBox 33"/>
          <p:cNvSpPr txBox="1"/>
          <p:nvPr/>
        </p:nvSpPr>
        <p:spPr>
          <a:xfrm>
            <a:off x="10061507" y="3390112"/>
            <a:ext cx="1591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Threat of New Entrants</a:t>
            </a:r>
            <a:endParaRPr lang="en-US" sz="1900" dirty="0"/>
          </a:p>
        </p:txBody>
      </p:sp>
      <p:sp>
        <p:nvSpPr>
          <p:cNvPr id="37" name="TextBox 36"/>
          <p:cNvSpPr txBox="1"/>
          <p:nvPr/>
        </p:nvSpPr>
        <p:spPr>
          <a:xfrm>
            <a:off x="6492200" y="2057400"/>
            <a:ext cx="1304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Threat of Substitutes</a:t>
            </a:r>
            <a:endParaRPr lang="en-US" sz="1900" dirty="0"/>
          </a:p>
        </p:txBody>
      </p:sp>
      <p:sp>
        <p:nvSpPr>
          <p:cNvPr id="38" name="TextBox 37"/>
          <p:cNvSpPr txBox="1"/>
          <p:nvPr/>
        </p:nvSpPr>
        <p:spPr>
          <a:xfrm>
            <a:off x="6507035" y="3391114"/>
            <a:ext cx="17641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Bargaining Power of Suppliers</a:t>
            </a:r>
            <a:endParaRPr lang="en-US" sz="19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571283"/>
            <a:ext cx="8550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Department of Transportation 3</a:t>
            </a: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Quarter 2016 Air Fare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Airline industry has no ‘economic moat’ to ensure strong profitability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Industry Overview: Porter’s Five Forces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5525" y="4654792"/>
            <a:ext cx="59436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2700000">
            <a:off x="1321199" y="4613907"/>
            <a:ext cx="106551" cy="10655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2700000">
            <a:off x="2971261" y="4609551"/>
            <a:ext cx="106551" cy="10655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2700000">
            <a:off x="4621320" y="4602513"/>
            <a:ext cx="106551" cy="10655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662846" y="4785178"/>
            <a:ext cx="72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12906" y="4785258"/>
            <a:ext cx="72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12786" y="4785258"/>
            <a:ext cx="72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1107223" y="3820325"/>
            <a:ext cx="1262700" cy="5262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DAL</a:t>
            </a:r>
          </a:p>
          <a:p>
            <a:pPr algn="ctr"/>
            <a:r>
              <a:rPr lang="en-US" dirty="0" smtClean="0"/>
              <a:t>Feb 2015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4375862" y="3843466"/>
            <a:ext cx="1262700" cy="52621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UAL, AAL</a:t>
            </a:r>
          </a:p>
          <a:p>
            <a:pPr algn="ctr"/>
            <a:r>
              <a:rPr lang="en-US" dirty="0" smtClean="0"/>
              <a:t>Feb 2017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1738573" y="4327878"/>
            <a:ext cx="0" cy="3225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36284" y="4321725"/>
            <a:ext cx="0" cy="3225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grey map of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9" y="718781"/>
            <a:ext cx="10752482" cy="52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043987" y="2466931"/>
            <a:ext cx="0" cy="1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437" y="481868"/>
            <a:ext cx="1195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Respective revenue figures as of 2016 Fiscal Year, $USD Million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6571283"/>
            <a:ext cx="8550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Bloomberg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Morningstar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0" y="49131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 Delta Airlines’ domestic competition</a:t>
            </a:r>
          </a:p>
          <a:p>
            <a:pPr algn="r"/>
            <a:r>
              <a:rPr lang="en-US" dirty="0" smtClean="0"/>
              <a:t>** Low Cost Carrier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67881" y="1231368"/>
            <a:ext cx="2991564" cy="3434772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American       $40,180</a:t>
            </a:r>
          </a:p>
          <a:p>
            <a:r>
              <a:rPr lang="en-US" sz="2600" b="1" dirty="0" smtClean="0">
                <a:solidFill>
                  <a:srgbClr val="C00000"/>
                </a:solidFill>
              </a:rPr>
              <a:t>Delta	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     $39,639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United            </a:t>
            </a:r>
            <a:r>
              <a:rPr lang="en-US" sz="2200" b="1" dirty="0">
                <a:solidFill>
                  <a:schemeClr val="tx1"/>
                </a:solidFill>
              </a:rPr>
              <a:t>$36,556</a:t>
            </a:r>
          </a:p>
          <a:p>
            <a:pPr algn="ctr"/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- - - - - - - - - - - - - - - - - 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Alaska*             $</a:t>
            </a:r>
            <a:r>
              <a:rPr lang="en-US" sz="2200" b="1" dirty="0">
                <a:solidFill>
                  <a:schemeClr val="tx1"/>
                </a:solidFill>
              </a:rPr>
              <a:t>5,316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Allegiant**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$1,363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JetBlue*     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     $</a:t>
            </a:r>
            <a:r>
              <a:rPr lang="en-US" sz="2200" b="1" dirty="0">
                <a:solidFill>
                  <a:schemeClr val="tx1"/>
                </a:solidFill>
              </a:rPr>
              <a:t>6,632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Southwest*  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 $</a:t>
            </a:r>
            <a:r>
              <a:rPr lang="en-US" sz="2200" b="1" dirty="0">
                <a:solidFill>
                  <a:schemeClr val="tx1"/>
                </a:solidFill>
              </a:rPr>
              <a:t>20,425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Spirit**             $</a:t>
            </a:r>
            <a:r>
              <a:rPr lang="en-US" sz="2200" b="1" dirty="0">
                <a:solidFill>
                  <a:schemeClr val="tx1"/>
                </a:solidFill>
              </a:rPr>
              <a:t>2,322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58638" y="1036944"/>
            <a:ext cx="3658514" cy="194933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Lufthansa:                $33,454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Air France-KLM:      $26,843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IAG (LEVEL**):    </a:t>
            </a:r>
            <a:r>
              <a:rPr lang="en-US" sz="5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    $23,875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Norwegian Air**:     $3,120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WOW Air (private)       --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54292" y="3203324"/>
            <a:ext cx="2970608" cy="122637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Emirates:          $22,005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Ethiad</a:t>
            </a:r>
            <a:r>
              <a:rPr lang="en-US" sz="22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200" b="1" dirty="0" smtClean="0">
                <a:solidFill>
                  <a:schemeClr val="tx1"/>
                </a:solidFill>
              </a:rPr>
              <a:t>: 	$9,020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Qatar:                 $9,600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000428" y="3039226"/>
            <a:ext cx="3109510" cy="430469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China Southern  $16,346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Strong domestic and international competition limits Delta’s pricing power</a:t>
            </a:r>
            <a:endParaRPr lang="en-US" sz="2200" i="1" dirty="0">
              <a:solidFill>
                <a:srgbClr val="00206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Industry Overview: Global Competition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3500" y="6561043"/>
            <a:ext cx="10858500" cy="31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1. Most recent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Ethiad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results for FY2015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65712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Sources: Delta Airlines, American Airlines, and United Continental Annual Filings;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FactSet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61385956"/>
              </p:ext>
            </p:extLst>
          </p:nvPr>
        </p:nvGraphicFramePr>
        <p:xfrm>
          <a:off x="212033" y="1307606"/>
          <a:ext cx="6460230" cy="429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212035" y="526938"/>
            <a:ext cx="11767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2035" y="-2245"/>
            <a:ext cx="1176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Industry Overview: Capacity and Traffic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5613071"/>
            <a:ext cx="12192000" cy="644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002060"/>
                </a:solidFill>
              </a:rPr>
              <a:t>Operating margin gains from load factor increases have topped off</a:t>
            </a:r>
            <a:endParaRPr lang="en-US" sz="2200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60549" y="-204365"/>
            <a:ext cx="315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◘ ◘ </a:t>
            </a: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◘ ◘ ◘ ◘</a:t>
            </a:r>
            <a:endParaRPr lang="en-US" sz="4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033" y="676656"/>
            <a:ext cx="11767932" cy="317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Load Factor Analysis</a:t>
            </a:r>
            <a:endParaRPr lang="en-US" sz="2200" b="1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88879318"/>
              </p:ext>
            </p:extLst>
          </p:nvPr>
        </p:nvGraphicFramePr>
        <p:xfrm>
          <a:off x="6672263" y="994184"/>
          <a:ext cx="5307702" cy="461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6505" y="998929"/>
            <a:ext cx="564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Load Factor Plateaus in Recent Years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2033" y="1344441"/>
            <a:ext cx="117043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6734" y="994184"/>
            <a:ext cx="525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Delta Load Factor versus Peers (2016)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53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7427</TotalTime>
  <Words>2237</Words>
  <Application>Microsoft Office PowerPoint</Application>
  <PresentationFormat>Widescreen</PresentationFormat>
  <Paragraphs>717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Moody</dc:creator>
  <cp:lastModifiedBy>Erica Devin Moody</cp:lastModifiedBy>
  <cp:revision>858</cp:revision>
  <dcterms:created xsi:type="dcterms:W3CDTF">2017-02-05T02:28:48Z</dcterms:created>
  <dcterms:modified xsi:type="dcterms:W3CDTF">2017-04-13T15:55:27Z</dcterms:modified>
</cp:coreProperties>
</file>