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sldIdLst>
    <p:sldId id="256" r:id="rId5"/>
    <p:sldId id="290" r:id="rId6"/>
    <p:sldId id="307" r:id="rId7"/>
    <p:sldId id="279" r:id="rId8"/>
    <p:sldId id="337" r:id="rId9"/>
    <p:sldId id="338" r:id="rId10"/>
    <p:sldId id="339" r:id="rId11"/>
    <p:sldId id="341" r:id="rId12"/>
    <p:sldId id="340" r:id="rId13"/>
    <p:sldId id="313" r:id="rId14"/>
    <p:sldId id="335"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80"/>
    <p:restoredTop sz="94697"/>
  </p:normalViewPr>
  <p:slideViewPr>
    <p:cSldViewPr snapToGrid="0" snapToObjects="1">
      <p:cViewPr varScale="1">
        <p:scale>
          <a:sx n="159" d="100"/>
          <a:sy n="159" d="100"/>
        </p:scale>
        <p:origin x="3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CB1A2D-9452-A149-8D60-A54AB00EA5BA}" type="datetimeFigureOut">
              <a:rPr lang="en-US" smtClean="0"/>
              <a:t>9/12/24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E54F05-410D-804B-AAC3-D9F8F341B109}" type="slidenum">
              <a:rPr lang="en-US" smtClean="0"/>
              <a:t>‹#›</a:t>
            </a:fld>
            <a:endParaRPr lang="en-US"/>
          </a:p>
        </p:txBody>
      </p:sp>
    </p:spTree>
    <p:extLst>
      <p:ext uri="{BB962C8B-B14F-4D97-AF65-F5344CB8AC3E}">
        <p14:creationId xmlns:p14="http://schemas.microsoft.com/office/powerpoint/2010/main" val="217152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B756B1-1681-254E-B542-80B5EE320D87}" type="slidenum">
              <a:rPr lang="en-US" smtClean="0"/>
              <a:t>3</a:t>
            </a:fld>
            <a:endParaRPr lang="en-US"/>
          </a:p>
        </p:txBody>
      </p:sp>
    </p:spTree>
    <p:extLst>
      <p:ext uri="{BB962C8B-B14F-4D97-AF65-F5344CB8AC3E}">
        <p14:creationId xmlns:p14="http://schemas.microsoft.com/office/powerpoint/2010/main" val="2592830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756B1-1681-254E-B542-80B5EE320D87}" type="slidenum">
              <a:rPr lang="en-US" smtClean="0"/>
              <a:t>5</a:t>
            </a:fld>
            <a:endParaRPr lang="en-US"/>
          </a:p>
        </p:txBody>
      </p:sp>
    </p:spTree>
    <p:extLst>
      <p:ext uri="{BB962C8B-B14F-4D97-AF65-F5344CB8AC3E}">
        <p14:creationId xmlns:p14="http://schemas.microsoft.com/office/powerpoint/2010/main" val="3876685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756B1-1681-254E-B542-80B5EE320D87}" type="slidenum">
              <a:rPr lang="en-US" smtClean="0"/>
              <a:t>6</a:t>
            </a:fld>
            <a:endParaRPr lang="en-US"/>
          </a:p>
        </p:txBody>
      </p:sp>
    </p:spTree>
    <p:extLst>
      <p:ext uri="{BB962C8B-B14F-4D97-AF65-F5344CB8AC3E}">
        <p14:creationId xmlns:p14="http://schemas.microsoft.com/office/powerpoint/2010/main" val="4189438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756B1-1681-254E-B542-80B5EE320D87}" type="slidenum">
              <a:rPr lang="en-US" smtClean="0"/>
              <a:t>7</a:t>
            </a:fld>
            <a:endParaRPr lang="en-US"/>
          </a:p>
        </p:txBody>
      </p:sp>
    </p:spTree>
    <p:extLst>
      <p:ext uri="{BB962C8B-B14F-4D97-AF65-F5344CB8AC3E}">
        <p14:creationId xmlns:p14="http://schemas.microsoft.com/office/powerpoint/2010/main" val="219329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756B1-1681-254E-B542-80B5EE320D87}" type="slidenum">
              <a:rPr lang="en-US" smtClean="0"/>
              <a:t>8</a:t>
            </a:fld>
            <a:endParaRPr lang="en-US"/>
          </a:p>
        </p:txBody>
      </p:sp>
    </p:spTree>
    <p:extLst>
      <p:ext uri="{BB962C8B-B14F-4D97-AF65-F5344CB8AC3E}">
        <p14:creationId xmlns:p14="http://schemas.microsoft.com/office/powerpoint/2010/main" val="1641163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756B1-1681-254E-B542-80B5EE320D87}" type="slidenum">
              <a:rPr lang="en-US" smtClean="0"/>
              <a:t>9</a:t>
            </a:fld>
            <a:endParaRPr lang="en-US"/>
          </a:p>
        </p:txBody>
      </p:sp>
    </p:spTree>
    <p:extLst>
      <p:ext uri="{BB962C8B-B14F-4D97-AF65-F5344CB8AC3E}">
        <p14:creationId xmlns:p14="http://schemas.microsoft.com/office/powerpoint/2010/main" val="4018911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B756B1-1681-254E-B542-80B5EE320D87}" type="slidenum">
              <a:rPr lang="en-US" smtClean="0"/>
              <a:t>10</a:t>
            </a:fld>
            <a:endParaRPr lang="en-US"/>
          </a:p>
        </p:txBody>
      </p:sp>
    </p:spTree>
    <p:extLst>
      <p:ext uri="{BB962C8B-B14F-4D97-AF65-F5344CB8AC3E}">
        <p14:creationId xmlns:p14="http://schemas.microsoft.com/office/powerpoint/2010/main" val="1893682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628650" y="4874138"/>
            <a:ext cx="2057400" cy="273844"/>
          </a:xfrm>
        </p:spPr>
        <p:txBody>
          <a:bodyPr/>
          <a:lstStyle/>
          <a:p>
            <a:fld id="{02989721-2E5E-A74E-BDA4-3350CBAAF42E}" type="datetimeFigureOut">
              <a:rPr lang="en-US" smtClean="0"/>
              <a:t>9/12/24</a:t>
            </a:fld>
            <a:endParaRPr lang="en-US"/>
          </a:p>
        </p:txBody>
      </p:sp>
      <p:sp>
        <p:nvSpPr>
          <p:cNvPr id="5" name="Footer Placeholder 4"/>
          <p:cNvSpPr>
            <a:spLocks noGrp="1"/>
          </p:cNvSpPr>
          <p:nvPr>
            <p:ph type="ftr" sz="quarter" idx="11"/>
          </p:nvPr>
        </p:nvSpPr>
        <p:spPr>
          <a:xfrm>
            <a:off x="3028950" y="4874138"/>
            <a:ext cx="3086100" cy="273844"/>
          </a:xfrm>
        </p:spPr>
        <p:txBody>
          <a:bodyPr/>
          <a:lstStyle/>
          <a:p>
            <a:endParaRPr lang="en-US"/>
          </a:p>
        </p:txBody>
      </p:sp>
      <p:sp>
        <p:nvSpPr>
          <p:cNvPr id="6" name="Slide Number Placeholder 5"/>
          <p:cNvSpPr>
            <a:spLocks noGrp="1"/>
          </p:cNvSpPr>
          <p:nvPr>
            <p:ph type="sldNum" sz="quarter" idx="12"/>
          </p:nvPr>
        </p:nvSpPr>
        <p:spPr>
          <a:xfrm>
            <a:off x="6457950" y="4874138"/>
            <a:ext cx="2057400" cy="273844"/>
          </a:xfrm>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15670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314641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93440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523822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989721-2E5E-A74E-BDA4-3350CBAAF42E}"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89884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989721-2E5E-A74E-BDA4-3350CBAAF42E}" type="datetimeFigureOut">
              <a:rPr lang="en-US" smtClean="0"/>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1864669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989721-2E5E-A74E-BDA4-3350CBAAF42E}" type="datetimeFigureOut">
              <a:rPr lang="en-US" smtClean="0"/>
              <a:t>9/12/24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18132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989721-2E5E-A74E-BDA4-3350CBAAF42E}" type="datetimeFigureOut">
              <a:rPr lang="en-US" smtClean="0"/>
              <a:t>9/12/24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65332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89721-2E5E-A74E-BDA4-3350CBAAF42E}" type="datetimeFigureOut">
              <a:rPr lang="en-US" smtClean="0"/>
              <a:t>9/12/24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1983971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989721-2E5E-A74E-BDA4-3350CBAAF42E}" type="datetimeFigureOut">
              <a:rPr lang="en-US" smtClean="0"/>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06588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989721-2E5E-A74E-BDA4-3350CBAAF42E}" type="datetimeFigureOut">
              <a:rPr lang="en-US" smtClean="0"/>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491588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2989721-2E5E-A74E-BDA4-3350CBAAF42E}" type="datetimeFigureOut">
              <a:rPr lang="en-US" smtClean="0"/>
              <a:t>9/12/24</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40EFFAF-D776-0E4A-B23C-093906A319D0}" type="slidenum">
              <a:rPr lang="en-US" smtClean="0"/>
              <a:t>‹#›</a:t>
            </a:fld>
            <a:endParaRPr lang="en-US"/>
          </a:p>
        </p:txBody>
      </p:sp>
    </p:spTree>
    <p:extLst>
      <p:ext uri="{BB962C8B-B14F-4D97-AF65-F5344CB8AC3E}">
        <p14:creationId xmlns:p14="http://schemas.microsoft.com/office/powerpoint/2010/main" val="3543424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ia.kennesaw.edu/assessment/assessment-of-learning.php"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mailto:assessment@kennesaw.ed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studentsuccess.kennesaw.edu/" TargetMode="External"/><Relationship Id="rId2" Type="http://schemas.openxmlformats.org/officeDocument/2006/relationships/hyperlink" Target="https://dli.kennesaw.edu/" TargetMode="External"/><Relationship Id="rId1" Type="http://schemas.openxmlformats.org/officeDocument/2006/relationships/slideLayout" Target="../slideLayouts/slideLayout1.xml"/><Relationship Id="rId6" Type="http://schemas.openxmlformats.org/officeDocument/2006/relationships/image" Target="../media/image5.tiff"/><Relationship Id="rId5" Type="http://schemas.openxmlformats.org/officeDocument/2006/relationships/hyperlink" Target="https://facultydevelopment.kennesaw.edu/" TargetMode="External"/><Relationship Id="rId4" Type="http://schemas.openxmlformats.org/officeDocument/2006/relationships/hyperlink" Target="https://writingcenter.kennesaw.edu/index.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michaelnewnham.com/?cat=1&amp;paged=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michaelnewnham.com/?cat=1&amp;paged=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Diagram&#10;&#10;Description automatically generated">
            <a:extLst>
              <a:ext uri="{FF2B5EF4-FFF2-40B4-BE49-F238E27FC236}">
                <a16:creationId xmlns:a16="http://schemas.microsoft.com/office/drawing/2014/main" id="{2B68BBC8-D144-1B45-B4DD-505F9D7AF09F}"/>
              </a:ext>
            </a:extLst>
          </p:cNvPr>
          <p:cNvPicPr/>
          <p:nvPr/>
        </p:nvPicPr>
        <p:blipFill>
          <a:blip r:embed="rId2" cstate="screen">
            <a:extLst>
              <a:ext uri="{28A0092B-C50C-407E-A947-70E740481C1C}">
                <a14:useLocalDpi xmlns:a14="http://schemas.microsoft.com/office/drawing/2010/main"/>
              </a:ext>
            </a:extLst>
          </a:blip>
          <a:stretch>
            <a:fillRect/>
          </a:stretch>
        </p:blipFill>
        <p:spPr>
          <a:xfrm>
            <a:off x="5196468" y="1059523"/>
            <a:ext cx="3238268" cy="2627813"/>
          </a:xfrm>
          <a:prstGeom prst="rect">
            <a:avLst/>
          </a:prstGeom>
        </p:spPr>
      </p:pic>
      <p:sp>
        <p:nvSpPr>
          <p:cNvPr id="2" name="Title 1">
            <a:extLst>
              <a:ext uri="{FF2B5EF4-FFF2-40B4-BE49-F238E27FC236}">
                <a16:creationId xmlns:a16="http://schemas.microsoft.com/office/drawing/2014/main" id="{E78B57CF-B9B9-EF4E-9E54-ADDE6D43E23E}"/>
              </a:ext>
            </a:extLst>
          </p:cNvPr>
          <p:cNvSpPr>
            <a:spLocks noGrp="1"/>
          </p:cNvSpPr>
          <p:nvPr>
            <p:ph type="ctrTitle"/>
          </p:nvPr>
        </p:nvSpPr>
        <p:spPr>
          <a:xfrm>
            <a:off x="435768" y="1059523"/>
            <a:ext cx="5089953" cy="2194734"/>
          </a:xfrm>
        </p:spPr>
        <p:txBody>
          <a:bodyPr>
            <a:noAutofit/>
          </a:bodyPr>
          <a:lstStyle/>
          <a:p>
            <a:r>
              <a:rPr lang="en-US" sz="4000" b="1" dirty="0"/>
              <a:t>Assessment of Learning</a:t>
            </a:r>
            <a:br>
              <a:rPr lang="en-US" sz="4000" b="1" i="1" dirty="0"/>
            </a:br>
            <a:r>
              <a:rPr lang="en-US" sz="4000" b="1" i="1" dirty="0"/>
              <a:t>Guiding Questions </a:t>
            </a:r>
            <a:endParaRPr lang="en-US" sz="2000" i="1" dirty="0"/>
          </a:p>
        </p:txBody>
      </p:sp>
      <p:sp>
        <p:nvSpPr>
          <p:cNvPr id="8" name="Subtitle 2">
            <a:extLst>
              <a:ext uri="{FF2B5EF4-FFF2-40B4-BE49-F238E27FC236}">
                <a16:creationId xmlns:a16="http://schemas.microsoft.com/office/drawing/2014/main" id="{0ADCA7FF-D574-9A44-A918-B67938F512AC}"/>
              </a:ext>
            </a:extLst>
          </p:cNvPr>
          <p:cNvSpPr>
            <a:spLocks noGrp="1"/>
          </p:cNvSpPr>
          <p:nvPr>
            <p:ph type="subTitle" idx="1"/>
          </p:nvPr>
        </p:nvSpPr>
        <p:spPr>
          <a:xfrm>
            <a:off x="480453" y="3800474"/>
            <a:ext cx="6257926" cy="780165"/>
          </a:xfrm>
        </p:spPr>
        <p:txBody>
          <a:bodyPr>
            <a:noAutofit/>
          </a:bodyPr>
          <a:lstStyle/>
          <a:p>
            <a:pPr algn="l"/>
            <a:r>
              <a:rPr lang="en-US" sz="1600" dirty="0"/>
              <a:t>Website: </a:t>
            </a:r>
            <a:r>
              <a:rPr lang="en-US" sz="1600" dirty="0">
                <a:hlinkClick r:id="rId3"/>
              </a:rPr>
              <a:t>Assessment of Learning</a:t>
            </a:r>
            <a:endParaRPr lang="en-US" sz="1600" dirty="0"/>
          </a:p>
          <a:p>
            <a:pPr algn="l"/>
            <a:r>
              <a:rPr lang="en-US" sz="1600" dirty="0"/>
              <a:t>Assessment Office Email: </a:t>
            </a:r>
            <a:r>
              <a:rPr lang="en-US" sz="1600" dirty="0">
                <a:hlinkClick r:id="rId4"/>
              </a:rPr>
              <a:t>assessment@kennesaw.edu</a:t>
            </a:r>
            <a:r>
              <a:rPr lang="en-US" sz="1600" dirty="0"/>
              <a:t> with your questions or to set up an individual or team consultation.</a:t>
            </a:r>
          </a:p>
          <a:p>
            <a:pPr algn="l"/>
            <a:endParaRPr lang="en-US" sz="1600" dirty="0"/>
          </a:p>
        </p:txBody>
      </p:sp>
      <p:sp>
        <p:nvSpPr>
          <p:cNvPr id="3" name="Rectangle 2">
            <a:extLst>
              <a:ext uri="{FF2B5EF4-FFF2-40B4-BE49-F238E27FC236}">
                <a16:creationId xmlns:a16="http://schemas.microsoft.com/office/drawing/2014/main" id="{FAB0E215-FAEF-034E-A4F1-0534FD3A6423}"/>
              </a:ext>
            </a:extLst>
          </p:cNvPr>
          <p:cNvSpPr/>
          <p:nvPr/>
        </p:nvSpPr>
        <p:spPr>
          <a:xfrm>
            <a:off x="7632367" y="3899311"/>
            <a:ext cx="1031180" cy="369332"/>
          </a:xfrm>
          <a:prstGeom prst="rect">
            <a:avLst/>
          </a:prstGeom>
        </p:spPr>
        <p:txBody>
          <a:bodyPr wrap="none">
            <a:spAutoFit/>
          </a:bodyPr>
          <a:lstStyle/>
          <a:p>
            <a:r>
              <a:rPr lang="en-US" dirty="0"/>
              <a:t>Fall 2021</a:t>
            </a:r>
          </a:p>
        </p:txBody>
      </p:sp>
    </p:spTree>
    <p:extLst>
      <p:ext uri="{BB962C8B-B14F-4D97-AF65-F5344CB8AC3E}">
        <p14:creationId xmlns:p14="http://schemas.microsoft.com/office/powerpoint/2010/main" val="422095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DE04271-81D8-2D4B-94B7-99173F262D0A}"/>
              </a:ext>
            </a:extLst>
          </p:cNvPr>
          <p:cNvSpPr/>
          <p:nvPr/>
        </p:nvSpPr>
        <p:spPr>
          <a:xfrm>
            <a:off x="6618514" y="4116261"/>
            <a:ext cx="2031228" cy="5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7">
            <a:extLst>
              <a:ext uri="{FF2B5EF4-FFF2-40B4-BE49-F238E27FC236}">
                <a16:creationId xmlns:a16="http://schemas.microsoft.com/office/drawing/2014/main" id="{01A69B6F-7E00-0C49-AFDD-92C141344372}"/>
              </a:ext>
            </a:extLst>
          </p:cNvPr>
          <p:cNvSpPr txBox="1">
            <a:spLocks/>
          </p:cNvSpPr>
          <p:nvPr/>
        </p:nvSpPr>
        <p:spPr>
          <a:xfrm>
            <a:off x="483107" y="422191"/>
            <a:ext cx="8401534" cy="831777"/>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4000" b="1" dirty="0"/>
              <a:t>Culture of Continuous Improvement</a:t>
            </a:r>
          </a:p>
        </p:txBody>
      </p:sp>
      <p:sp>
        <p:nvSpPr>
          <p:cNvPr id="4" name="Content Placeholder 2">
            <a:extLst>
              <a:ext uri="{FF2B5EF4-FFF2-40B4-BE49-F238E27FC236}">
                <a16:creationId xmlns:a16="http://schemas.microsoft.com/office/drawing/2014/main" id="{B33416C1-64CE-4A4E-B622-1D3E6758D4F6}"/>
              </a:ext>
            </a:extLst>
          </p:cNvPr>
          <p:cNvSpPr txBox="1">
            <a:spLocks/>
          </p:cNvSpPr>
          <p:nvPr/>
        </p:nvSpPr>
        <p:spPr>
          <a:xfrm>
            <a:off x="639916" y="1178184"/>
            <a:ext cx="8504084" cy="3717297"/>
          </a:xfrm>
          <a:prstGeom prst="rect">
            <a:avLst/>
          </a:prstGeom>
        </p:spPr>
        <p:txBody>
          <a:bodyPr vert="horz" lIns="0" tIns="45720" rIns="0" bIns="45720" rtlCol="0" anchor="t">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Begin with a core set of institutional values</a:t>
            </a:r>
          </a:p>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Communicate expectations and model the process</a:t>
            </a:r>
          </a:p>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Involve all facets of the university</a:t>
            </a:r>
          </a:p>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Utilize and build on existing tools and programs</a:t>
            </a:r>
          </a:p>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Identify and communicate common ties among initiatives</a:t>
            </a:r>
          </a:p>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Communicate how assessment results have been used for improvement</a:t>
            </a:r>
          </a:p>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Keep continuous improvement “top of mind” and part of the institutional lexicon</a:t>
            </a:r>
          </a:p>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Enhance data/information literacy skills among faculty and staff</a:t>
            </a:r>
          </a:p>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Encourage academic innovation -- test novel or innovative solutions</a:t>
            </a:r>
          </a:p>
          <a:p>
            <a:pPr marL="174625" indent="-174625">
              <a:lnSpc>
                <a:spcPct val="100000"/>
              </a:lnSpc>
              <a:spcBef>
                <a:spcPts val="0"/>
              </a:spcBef>
              <a:spcAft>
                <a:spcPts val="300"/>
              </a:spcAft>
              <a:buClr>
                <a:schemeClr val="tx1"/>
              </a:buClr>
              <a:buFont typeface="Arial" panose="020B0604020202020204" pitchFamily="34" charset="0"/>
              <a:buChar char="•"/>
            </a:pPr>
            <a:r>
              <a:rPr lang="en-US" sz="1800" dirty="0">
                <a:solidFill>
                  <a:schemeClr val="tx1"/>
                </a:solidFill>
              </a:rPr>
              <a:t>Integrate with HR systems: job descriptions, performance reviews, recognition and reward systems</a:t>
            </a:r>
          </a:p>
        </p:txBody>
      </p:sp>
      <p:pic>
        <p:nvPicPr>
          <p:cNvPr id="5" name="Picture 4">
            <a:extLst>
              <a:ext uri="{FF2B5EF4-FFF2-40B4-BE49-F238E27FC236}">
                <a16:creationId xmlns:a16="http://schemas.microsoft.com/office/drawing/2014/main" id="{26CE9EE4-46B7-3949-ABD9-6E446D9887AB}"/>
              </a:ext>
            </a:extLst>
          </p:cNvPr>
          <p:cNvPicPr>
            <a:picLocks noChangeAspect="1"/>
          </p:cNvPicPr>
          <p:nvPr/>
        </p:nvPicPr>
        <p:blipFill>
          <a:blip r:embed="rId3" cstate="screen">
            <a:clrChange>
              <a:clrFrom>
                <a:srgbClr val="FEFDFC"/>
              </a:clrFrom>
              <a:clrTo>
                <a:srgbClr val="FEFDFC">
                  <a:alpha val="0"/>
                </a:srgbClr>
              </a:clrTo>
            </a:clrChange>
            <a:extLst>
              <a:ext uri="{28A0092B-C50C-407E-A947-70E740481C1C}">
                <a14:useLocalDpi xmlns:a14="http://schemas.microsoft.com/office/drawing/2010/main"/>
              </a:ext>
            </a:extLst>
          </a:blip>
          <a:stretch>
            <a:fillRect/>
          </a:stretch>
        </p:blipFill>
        <p:spPr>
          <a:xfrm>
            <a:off x="6743241" y="1096606"/>
            <a:ext cx="1714814" cy="1478366"/>
          </a:xfrm>
          <a:prstGeom prst="rect">
            <a:avLst/>
          </a:prstGeom>
        </p:spPr>
      </p:pic>
    </p:spTree>
    <p:extLst>
      <p:ext uri="{BB962C8B-B14F-4D97-AF65-F5344CB8AC3E}">
        <p14:creationId xmlns:p14="http://schemas.microsoft.com/office/powerpoint/2010/main" val="235459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8A5EAE05-B02E-AF42-ADE5-DAACEDF3E2F3}"/>
              </a:ext>
            </a:extLst>
          </p:cNvPr>
          <p:cNvSpPr txBox="1">
            <a:spLocks/>
          </p:cNvSpPr>
          <p:nvPr/>
        </p:nvSpPr>
        <p:spPr>
          <a:xfrm>
            <a:off x="228975" y="1506991"/>
            <a:ext cx="7083673" cy="2739118"/>
          </a:xfrm>
          <a:prstGeom prst="rect">
            <a:avLst/>
          </a:prstGeom>
        </p:spPr>
        <p:txBody>
          <a:bodyPr vert="horz" lIns="0" tIns="45720" rIns="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54012" indent="0">
              <a:spcBef>
                <a:spcPts val="0"/>
              </a:spcBef>
              <a:spcAft>
                <a:spcPts val="1200"/>
              </a:spcAft>
              <a:buNone/>
            </a:pPr>
            <a:r>
              <a:rPr lang="en-US" sz="2400" dirty="0">
                <a:solidFill>
                  <a:schemeClr val="tx1"/>
                </a:solidFill>
                <a:hlinkClick r:id="" action="ppaction://noaction"/>
              </a:rPr>
              <a:t>Curriculum, Instruction, and Assessment</a:t>
            </a:r>
          </a:p>
          <a:p>
            <a:pPr marL="354012" indent="0">
              <a:spcBef>
                <a:spcPts val="0"/>
              </a:spcBef>
              <a:spcAft>
                <a:spcPts val="1200"/>
              </a:spcAft>
              <a:buNone/>
            </a:pPr>
            <a:r>
              <a:rPr lang="en-US" sz="2400" dirty="0">
                <a:solidFill>
                  <a:schemeClr val="tx1"/>
                </a:solidFill>
                <a:hlinkClick r:id="" action="ppaction://noaction"/>
              </a:rPr>
              <a:t>Assessment of Learning Website</a:t>
            </a:r>
            <a:endParaRPr lang="en-US" sz="2400" dirty="0"/>
          </a:p>
          <a:p>
            <a:pPr marL="354012" indent="0">
              <a:spcBef>
                <a:spcPts val="0"/>
              </a:spcBef>
              <a:spcAft>
                <a:spcPts val="1200"/>
              </a:spcAft>
              <a:buNone/>
            </a:pPr>
            <a:r>
              <a:rPr lang="en-US" sz="2400" dirty="0">
                <a:solidFill>
                  <a:schemeClr val="tx1"/>
                </a:solidFill>
                <a:hlinkClick r:id="rId2"/>
              </a:rPr>
              <a:t>Digital Learning Innovations</a:t>
            </a:r>
            <a:endParaRPr lang="en-US" sz="2400" dirty="0">
              <a:solidFill>
                <a:schemeClr val="tx1"/>
              </a:solidFill>
            </a:endParaRPr>
          </a:p>
          <a:p>
            <a:pPr marL="354012" indent="0">
              <a:spcBef>
                <a:spcPts val="0"/>
              </a:spcBef>
              <a:spcAft>
                <a:spcPts val="1200"/>
              </a:spcAft>
              <a:buNone/>
            </a:pPr>
            <a:r>
              <a:rPr lang="en-US" sz="2400" dirty="0">
                <a:solidFill>
                  <a:schemeClr val="tx1"/>
                </a:solidFill>
                <a:hlinkClick r:id="rId3"/>
              </a:rPr>
              <a:t>Office of Student Success</a:t>
            </a:r>
            <a:endParaRPr lang="en-US" sz="2400" dirty="0">
              <a:solidFill>
                <a:schemeClr val="tx1"/>
              </a:solidFill>
            </a:endParaRPr>
          </a:p>
          <a:p>
            <a:pPr marL="354012" indent="0">
              <a:spcBef>
                <a:spcPts val="0"/>
              </a:spcBef>
              <a:spcAft>
                <a:spcPts val="1200"/>
              </a:spcAft>
              <a:buNone/>
            </a:pPr>
            <a:r>
              <a:rPr lang="en-US" sz="2400" dirty="0">
                <a:hlinkClick r:id="rId4"/>
              </a:rPr>
              <a:t>Writing Center</a:t>
            </a:r>
            <a:endParaRPr lang="en-US" sz="2400" dirty="0"/>
          </a:p>
          <a:p>
            <a:pPr marL="354012" indent="0">
              <a:spcBef>
                <a:spcPts val="0"/>
              </a:spcBef>
              <a:spcAft>
                <a:spcPts val="1200"/>
              </a:spcAft>
              <a:buNone/>
            </a:pPr>
            <a:r>
              <a:rPr lang="en-US" sz="2400" dirty="0">
                <a:solidFill>
                  <a:schemeClr val="tx1"/>
                </a:solidFill>
                <a:hlinkClick r:id="rId5"/>
              </a:rPr>
              <a:t>Center for Excellence in Teaching and Learning (CETL)</a:t>
            </a:r>
            <a:endParaRPr lang="en-US" sz="2400" dirty="0">
              <a:solidFill>
                <a:schemeClr val="tx1"/>
              </a:solidFill>
            </a:endParaRPr>
          </a:p>
          <a:p>
            <a:pPr marL="354012" indent="0">
              <a:spcBef>
                <a:spcPts val="0"/>
              </a:spcBef>
              <a:spcAft>
                <a:spcPts val="1200"/>
              </a:spcAft>
              <a:buNone/>
            </a:pPr>
            <a:endParaRPr lang="en-US" sz="2400" dirty="0"/>
          </a:p>
          <a:p>
            <a:pPr marL="0" indent="0">
              <a:spcBef>
                <a:spcPts val="0"/>
              </a:spcBef>
              <a:spcAft>
                <a:spcPts val="1200"/>
              </a:spcAft>
              <a:buNone/>
            </a:pPr>
            <a:endParaRPr lang="en-US" sz="2400" dirty="0">
              <a:solidFill>
                <a:schemeClr val="tx1"/>
              </a:solidFill>
            </a:endParaRPr>
          </a:p>
        </p:txBody>
      </p:sp>
      <p:sp>
        <p:nvSpPr>
          <p:cNvPr id="5" name="Title 7">
            <a:extLst>
              <a:ext uri="{FF2B5EF4-FFF2-40B4-BE49-F238E27FC236}">
                <a16:creationId xmlns:a16="http://schemas.microsoft.com/office/drawing/2014/main" id="{782B842C-D99E-A84C-A5C3-732E560787B8}"/>
              </a:ext>
            </a:extLst>
          </p:cNvPr>
          <p:cNvSpPr>
            <a:spLocks noGrp="1"/>
          </p:cNvSpPr>
          <p:nvPr>
            <p:ph type="ctrTitle"/>
          </p:nvPr>
        </p:nvSpPr>
        <p:spPr>
          <a:xfrm>
            <a:off x="501494" y="296424"/>
            <a:ext cx="8754368" cy="853107"/>
          </a:xfrm>
        </p:spPr>
        <p:txBody>
          <a:bodyPr>
            <a:normAutofit/>
          </a:bodyPr>
          <a:lstStyle/>
          <a:p>
            <a:pPr algn="l"/>
            <a:r>
              <a:rPr lang="en-US" sz="4000" b="1" dirty="0"/>
              <a:t>Website Links</a:t>
            </a:r>
          </a:p>
        </p:txBody>
      </p:sp>
      <p:pic>
        <p:nvPicPr>
          <p:cNvPr id="2" name="Picture 1">
            <a:extLst>
              <a:ext uri="{FF2B5EF4-FFF2-40B4-BE49-F238E27FC236}">
                <a16:creationId xmlns:a16="http://schemas.microsoft.com/office/drawing/2014/main" id="{6938979D-63D6-5E49-BCD9-44F66B418AA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660572" y="1412066"/>
            <a:ext cx="2744806" cy="182987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477042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270C9-6EFC-8041-94A0-561559FF3A7C}"/>
              </a:ext>
            </a:extLst>
          </p:cNvPr>
          <p:cNvSpPr>
            <a:spLocks noGrp="1"/>
          </p:cNvSpPr>
          <p:nvPr>
            <p:ph type="title"/>
          </p:nvPr>
        </p:nvSpPr>
        <p:spPr>
          <a:xfrm>
            <a:off x="433944" y="388638"/>
            <a:ext cx="8226854" cy="843600"/>
          </a:xfrm>
        </p:spPr>
        <p:txBody>
          <a:bodyPr>
            <a:noAutofit/>
          </a:bodyPr>
          <a:lstStyle/>
          <a:p>
            <a:pPr>
              <a:lnSpc>
                <a:spcPct val="100000"/>
              </a:lnSpc>
              <a:spcBef>
                <a:spcPts val="0"/>
              </a:spcBef>
              <a:spcAft>
                <a:spcPts val="600"/>
              </a:spcAft>
            </a:pPr>
            <a:r>
              <a:rPr lang="en-US" sz="3600" b="1" dirty="0"/>
              <a:t>Purposeful Reflection and Discussion</a:t>
            </a:r>
          </a:p>
        </p:txBody>
      </p:sp>
      <p:sp>
        <p:nvSpPr>
          <p:cNvPr id="3" name="Rectangle 2">
            <a:extLst>
              <a:ext uri="{FF2B5EF4-FFF2-40B4-BE49-F238E27FC236}">
                <a16:creationId xmlns:a16="http://schemas.microsoft.com/office/drawing/2014/main" id="{D9477F1F-F735-7542-9436-7ECBD900BA32}"/>
              </a:ext>
            </a:extLst>
          </p:cNvPr>
          <p:cNvSpPr/>
          <p:nvPr/>
        </p:nvSpPr>
        <p:spPr>
          <a:xfrm>
            <a:off x="433944" y="1232238"/>
            <a:ext cx="8226854" cy="3170099"/>
          </a:xfrm>
          <a:prstGeom prst="rect">
            <a:avLst/>
          </a:prstGeom>
        </p:spPr>
        <p:txBody>
          <a:bodyPr wrap="square">
            <a:spAutoFit/>
          </a:bodyPr>
          <a:lstStyle/>
          <a:p>
            <a:pPr>
              <a:spcAft>
                <a:spcPts val="600"/>
              </a:spcAft>
            </a:pPr>
            <a:r>
              <a:rPr lang="en-US" sz="1900" dirty="0"/>
              <a:t>Programs can make assessment more </a:t>
            </a:r>
            <a:r>
              <a:rPr lang="en-US" sz="1900" i="1" dirty="0"/>
              <a:t>meaningful </a:t>
            </a:r>
            <a:r>
              <a:rPr lang="en-US" sz="1900" dirty="0"/>
              <a:t>and </a:t>
            </a:r>
            <a:r>
              <a:rPr lang="en-US" sz="1900" i="1" dirty="0"/>
              <a:t>manageable </a:t>
            </a:r>
            <a:r>
              <a:rPr lang="en-US" sz="1900" dirty="0"/>
              <a:t>by:</a:t>
            </a:r>
          </a:p>
          <a:p>
            <a:pPr marL="406400" lvl="1" indent="-176213">
              <a:buFont typeface="Arial" panose="020B0604020202020204" pitchFamily="34" charset="0"/>
              <a:buChar char="•"/>
            </a:pPr>
            <a:r>
              <a:rPr lang="en-US" sz="1900" dirty="0"/>
              <a:t>Focusing on outcomes and measures most in need of improvement, </a:t>
            </a:r>
          </a:p>
          <a:p>
            <a:pPr marL="406400" lvl="1" indent="-176213">
              <a:buFont typeface="Arial" panose="020B0604020202020204" pitchFamily="34" charset="0"/>
              <a:buChar char="•"/>
            </a:pPr>
            <a:r>
              <a:rPr lang="en-US" sz="1900" dirty="0"/>
              <a:t>Discussing assessment results and improvement strategies at faculty meetings, </a:t>
            </a:r>
          </a:p>
          <a:p>
            <a:pPr marL="406400" lvl="1" indent="-176213">
              <a:buFont typeface="Arial" panose="020B0604020202020204" pitchFamily="34" charset="0"/>
              <a:buChar char="•"/>
            </a:pPr>
            <a:r>
              <a:rPr lang="en-US" sz="1900" dirty="0"/>
              <a:t>Implementing targeted strategies to improve learning and your overall program, and</a:t>
            </a:r>
          </a:p>
          <a:p>
            <a:pPr marL="406400" lvl="1" indent="-176213">
              <a:spcAft>
                <a:spcPts val="600"/>
              </a:spcAft>
              <a:buFont typeface="Arial" panose="020B0604020202020204" pitchFamily="34" charset="0"/>
              <a:buChar char="•"/>
            </a:pPr>
            <a:r>
              <a:rPr lang="en-US" sz="1900" dirty="0"/>
              <a:t>Reporting on the continuous improvement activities that are already taking place. </a:t>
            </a:r>
          </a:p>
          <a:p>
            <a:pPr>
              <a:spcAft>
                <a:spcPts val="600"/>
              </a:spcAft>
            </a:pPr>
            <a:r>
              <a:rPr lang="en-US" sz="1900" dirty="0"/>
              <a:t>Use the following questions to guide your discussions of assessment at faculty meetings.</a:t>
            </a:r>
          </a:p>
        </p:txBody>
      </p:sp>
    </p:spTree>
    <p:extLst>
      <p:ext uri="{BB962C8B-B14F-4D97-AF65-F5344CB8AC3E}">
        <p14:creationId xmlns:p14="http://schemas.microsoft.com/office/powerpoint/2010/main" val="2182719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5563348-8543-4243-B3BA-044A4B1F8750}"/>
              </a:ext>
            </a:extLst>
          </p:cNvPr>
          <p:cNvSpPr/>
          <p:nvPr/>
        </p:nvSpPr>
        <p:spPr>
          <a:xfrm>
            <a:off x="6550316" y="4133569"/>
            <a:ext cx="2031228" cy="5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ED9F40F-60A2-644B-90C1-5E7013090241}"/>
              </a:ext>
            </a:extLst>
          </p:cNvPr>
          <p:cNvSpPr txBox="1"/>
          <p:nvPr/>
        </p:nvSpPr>
        <p:spPr>
          <a:xfrm>
            <a:off x="445110" y="1108120"/>
            <a:ext cx="8237781" cy="3670236"/>
          </a:xfrm>
          <a:prstGeom prst="rect">
            <a:avLst/>
          </a:prstGeom>
          <a:noFill/>
        </p:spPr>
        <p:txBody>
          <a:bodyPr wrap="square" rtlCol="0">
            <a:spAutoFit/>
          </a:bodyPr>
          <a:lstStyle/>
          <a:p>
            <a:pPr marL="176213" indent="-176213">
              <a:spcAft>
                <a:spcPts val="300"/>
              </a:spcAft>
              <a:buFont typeface="Arial" panose="020B0604020202020204" pitchFamily="34" charset="0"/>
              <a:buChar char="•"/>
            </a:pPr>
            <a:r>
              <a:rPr lang="en-US" sz="1400" dirty="0"/>
              <a:t>What do we want students to get out of this learning experience? What do we want them to be able to do long after the program or course is completed? Why are those things important?</a:t>
            </a:r>
          </a:p>
          <a:p>
            <a:pPr marL="176213" indent="-176213">
              <a:spcAft>
                <a:spcPts val="300"/>
              </a:spcAft>
              <a:buFont typeface="Arial" panose="020B0604020202020204" pitchFamily="34" charset="0"/>
              <a:buChar char="•"/>
            </a:pPr>
            <a:r>
              <a:rPr lang="en-US" sz="1400" dirty="0"/>
              <a:t>What do our students do after they graduate? What are the most important things they need for success in those pursuits?</a:t>
            </a:r>
          </a:p>
          <a:p>
            <a:pPr marL="176213" indent="-176213">
              <a:spcAft>
                <a:spcPts val="300"/>
              </a:spcAft>
              <a:buFont typeface="Arial" panose="020B0604020202020204" pitchFamily="34" charset="0"/>
              <a:buChar char="•"/>
            </a:pPr>
            <a:r>
              <a:rPr lang="en-US" sz="1400" dirty="0"/>
              <a:t>What do we value most about our discipline? According to the major authorities in our discipline, what are the most important things students should learn? </a:t>
            </a:r>
          </a:p>
          <a:p>
            <a:pPr marL="176213" indent="-176213">
              <a:spcAft>
                <a:spcPts val="300"/>
              </a:spcAft>
              <a:buFont typeface="Arial" panose="020B0604020202020204" pitchFamily="34" charset="0"/>
              <a:buChar char="•"/>
            </a:pPr>
            <a:r>
              <a:rPr lang="en-US" sz="1400" dirty="0"/>
              <a:t>Does each SLO clearly articulate the knowledge, skill, and/or ability students will demonstrate?</a:t>
            </a:r>
          </a:p>
          <a:p>
            <a:pPr marL="176213" indent="-176213">
              <a:spcAft>
                <a:spcPts val="300"/>
              </a:spcAft>
              <a:buFont typeface="Arial" panose="020B0604020202020204" pitchFamily="34" charset="0"/>
              <a:buChar char="•"/>
            </a:pPr>
            <a:r>
              <a:rPr lang="en-US" sz="1400" dirty="0"/>
              <a:t>Is each SLO discrete and specific (focuses on only one main area of knowledge, skill, or ability)?</a:t>
            </a:r>
          </a:p>
          <a:p>
            <a:pPr marL="176213" indent="-176213">
              <a:spcAft>
                <a:spcPts val="300"/>
              </a:spcAft>
              <a:buFont typeface="Arial" panose="020B0604020202020204" pitchFamily="34" charset="0"/>
              <a:buChar char="•"/>
            </a:pPr>
            <a:r>
              <a:rPr lang="en-US" sz="1400" dirty="0"/>
              <a:t>Is each SLO observable and measurable (described using action verbs; see Bloom’s Taxonomy)? </a:t>
            </a:r>
          </a:p>
          <a:p>
            <a:pPr marL="176213" indent="-176213">
              <a:spcAft>
                <a:spcPts val="300"/>
              </a:spcAft>
              <a:buFont typeface="Arial" panose="020B0604020202020204" pitchFamily="34" charset="0"/>
              <a:buChar char="•"/>
            </a:pPr>
            <a:r>
              <a:rPr lang="en-US" sz="1400" dirty="0"/>
              <a:t>Does each SLO align with the expected level of learning for the course and degree (i.e., higher levels of thinking for upper-level courses and advanced degrees)?</a:t>
            </a:r>
          </a:p>
          <a:p>
            <a:pPr marL="176213" indent="-176213">
              <a:spcAft>
                <a:spcPts val="300"/>
              </a:spcAft>
              <a:buFont typeface="Arial" panose="020B0604020202020204" pitchFamily="34" charset="0"/>
              <a:buChar char="•"/>
            </a:pPr>
            <a:r>
              <a:rPr lang="en-US" sz="1400" dirty="0"/>
              <a:t>What specific learning activities will help students achieve the learning outcomes?</a:t>
            </a:r>
          </a:p>
          <a:p>
            <a:pPr marL="176213" indent="-176213">
              <a:spcAft>
                <a:spcPts val="300"/>
              </a:spcAft>
              <a:buFont typeface="Arial" panose="020B0604020202020204" pitchFamily="34" charset="0"/>
              <a:buChar char="•"/>
            </a:pPr>
            <a:r>
              <a:rPr lang="en-US" sz="1400" b="1" dirty="0"/>
              <a:t>What SLOs will we focus on for continuous improvement( (two required)? Where do students struggle the most? For new programs, where do we think students will struggle the most?</a:t>
            </a:r>
            <a:endParaRPr lang="en-US" sz="1400" dirty="0"/>
          </a:p>
          <a:p>
            <a:pPr marL="176213" indent="-176213">
              <a:spcAft>
                <a:spcPts val="600"/>
              </a:spcAft>
              <a:buFont typeface="Arial" panose="020B0604020202020204" pitchFamily="34" charset="0"/>
              <a:buChar char="•"/>
            </a:pPr>
            <a:endParaRPr lang="en-US" sz="1400" dirty="0"/>
          </a:p>
        </p:txBody>
      </p:sp>
      <p:sp>
        <p:nvSpPr>
          <p:cNvPr id="2" name="Title 7">
            <a:extLst>
              <a:ext uri="{FF2B5EF4-FFF2-40B4-BE49-F238E27FC236}">
                <a16:creationId xmlns:a16="http://schemas.microsoft.com/office/drawing/2014/main" id="{DEFA0C5E-82AC-C944-97C9-72341900FF96}"/>
              </a:ext>
            </a:extLst>
          </p:cNvPr>
          <p:cNvSpPr txBox="1">
            <a:spLocks/>
          </p:cNvSpPr>
          <p:nvPr/>
        </p:nvSpPr>
        <p:spPr>
          <a:xfrm>
            <a:off x="461109" y="444024"/>
            <a:ext cx="7348764" cy="831777"/>
          </a:xfrm>
          <a:prstGeom prst="rect">
            <a:avLst/>
          </a:prstGeom>
        </p:spPr>
        <p:txBody>
          <a:bodyP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3400" b="1" dirty="0"/>
              <a:t>Guiding Questions: Determine SLOs</a:t>
            </a:r>
          </a:p>
        </p:txBody>
      </p:sp>
    </p:spTree>
    <p:extLst>
      <p:ext uri="{BB962C8B-B14F-4D97-AF65-F5344CB8AC3E}">
        <p14:creationId xmlns:p14="http://schemas.microsoft.com/office/powerpoint/2010/main" val="1754008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A9EC1E-031D-4F40-8CB7-FB024F96CE33}"/>
              </a:ext>
            </a:extLst>
          </p:cNvPr>
          <p:cNvSpPr/>
          <p:nvPr/>
        </p:nvSpPr>
        <p:spPr>
          <a:xfrm>
            <a:off x="6618514" y="4116261"/>
            <a:ext cx="2031228" cy="5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7">
            <a:extLst>
              <a:ext uri="{FF2B5EF4-FFF2-40B4-BE49-F238E27FC236}">
                <a16:creationId xmlns:a16="http://schemas.microsoft.com/office/drawing/2014/main" id="{E54FC972-D5AE-5D4D-827D-0D65A5F10A04}"/>
              </a:ext>
            </a:extLst>
          </p:cNvPr>
          <p:cNvSpPr>
            <a:spLocks noGrp="1"/>
          </p:cNvSpPr>
          <p:nvPr>
            <p:ph type="ctrTitle"/>
          </p:nvPr>
        </p:nvSpPr>
        <p:spPr>
          <a:xfrm>
            <a:off x="461112" y="174218"/>
            <a:ext cx="8401534" cy="831777"/>
          </a:xfrm>
        </p:spPr>
        <p:txBody>
          <a:bodyPr>
            <a:normAutofit/>
          </a:bodyPr>
          <a:lstStyle/>
          <a:p>
            <a:pPr algn="l"/>
            <a:r>
              <a:rPr lang="en-US" sz="3200" b="1" dirty="0"/>
              <a:t>Guiding Questions: Measure Effectiveness</a:t>
            </a:r>
          </a:p>
        </p:txBody>
      </p:sp>
      <p:sp>
        <p:nvSpPr>
          <p:cNvPr id="5" name="Content Placeholder 2">
            <a:extLst>
              <a:ext uri="{FF2B5EF4-FFF2-40B4-BE49-F238E27FC236}">
                <a16:creationId xmlns:a16="http://schemas.microsoft.com/office/drawing/2014/main" id="{1BF0A6C6-FBDD-964E-8910-E1087EA1FA8A}"/>
              </a:ext>
            </a:extLst>
          </p:cNvPr>
          <p:cNvSpPr txBox="1">
            <a:spLocks/>
          </p:cNvSpPr>
          <p:nvPr/>
        </p:nvSpPr>
        <p:spPr>
          <a:xfrm>
            <a:off x="461112" y="1097789"/>
            <a:ext cx="8261502" cy="3534718"/>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342900" indent="-342900" algn="l">
              <a:spcBef>
                <a:spcPts val="0"/>
              </a:spcBef>
              <a:spcAft>
                <a:spcPts val="400"/>
              </a:spcAft>
              <a:buFont typeface="Wingdings" pitchFamily="2" charset="2"/>
              <a:buChar char="q"/>
            </a:pPr>
            <a:r>
              <a:rPr lang="en-US" sz="1600" dirty="0"/>
              <a:t>How will we know if students have achieved the learning outcomes? </a:t>
            </a:r>
          </a:p>
          <a:p>
            <a:pPr marL="342900" indent="-342900" algn="l">
              <a:spcBef>
                <a:spcPts val="0"/>
              </a:spcBef>
              <a:spcAft>
                <a:spcPts val="400"/>
              </a:spcAft>
              <a:buFont typeface="Wingdings" pitchFamily="2" charset="2"/>
              <a:buChar char="q"/>
            </a:pPr>
            <a:r>
              <a:rPr lang="en-US" sz="1600" dirty="0"/>
              <a:t>What assessments will best provide evidence of outcome achievement?</a:t>
            </a:r>
          </a:p>
          <a:p>
            <a:pPr marL="342900" indent="-342900" algn="l">
              <a:spcBef>
                <a:spcPts val="0"/>
              </a:spcBef>
              <a:spcAft>
                <a:spcPts val="400"/>
              </a:spcAft>
              <a:buFont typeface="Wingdings" pitchFamily="2" charset="2"/>
              <a:buChar char="q"/>
            </a:pPr>
            <a:r>
              <a:rPr lang="en-US" sz="1600" dirty="0"/>
              <a:t>Do the measures align with the outcome (content validity)?</a:t>
            </a:r>
          </a:p>
          <a:p>
            <a:pPr marL="342900" indent="-342900" algn="l">
              <a:spcBef>
                <a:spcPts val="0"/>
              </a:spcBef>
              <a:spcAft>
                <a:spcPts val="400"/>
              </a:spcAft>
              <a:buFont typeface="Wingdings" pitchFamily="2" charset="2"/>
              <a:buChar char="q"/>
            </a:pPr>
            <a:r>
              <a:rPr lang="en-US" sz="1600" dirty="0"/>
              <a:t>Do we have at least one </a:t>
            </a:r>
            <a:r>
              <a:rPr lang="en-US" sz="1600" i="1" dirty="0"/>
              <a:t>direct </a:t>
            </a:r>
            <a:r>
              <a:rPr lang="en-US" sz="1600" dirty="0"/>
              <a:t>measure of student learning for each outcome?</a:t>
            </a:r>
          </a:p>
          <a:p>
            <a:pPr marL="342900" indent="-342900" algn="l">
              <a:spcBef>
                <a:spcPts val="0"/>
              </a:spcBef>
              <a:spcAft>
                <a:spcPts val="400"/>
              </a:spcAft>
              <a:buFont typeface="Wingdings" pitchFamily="2" charset="2"/>
              <a:buChar char="q"/>
            </a:pPr>
            <a:r>
              <a:rPr lang="en-US" sz="1600" dirty="0"/>
              <a:t>Are the measures sufficiently granular to collect specific evidence (i.e., exam, rubric, or survey </a:t>
            </a:r>
            <a:r>
              <a:rPr lang="en-US" sz="1600" u="sng" dirty="0"/>
              <a:t>item</a:t>
            </a:r>
            <a:r>
              <a:rPr lang="en-US" sz="1600" dirty="0"/>
              <a:t>s as opposed to overall grades or holistic scores)? </a:t>
            </a:r>
          </a:p>
          <a:p>
            <a:pPr marL="342900" indent="-342900" algn="l">
              <a:spcBef>
                <a:spcPts val="0"/>
              </a:spcBef>
              <a:spcAft>
                <a:spcPts val="400"/>
              </a:spcAft>
              <a:buFont typeface="Wingdings" pitchFamily="2" charset="2"/>
              <a:buChar char="q"/>
            </a:pPr>
            <a:r>
              <a:rPr lang="en-US" sz="1600" dirty="0"/>
              <a:t>Does the level of learning described by the action verb in the SLO align with the level of learning measured by the assessment instrument?</a:t>
            </a:r>
          </a:p>
          <a:p>
            <a:pPr marL="342900" indent="-342900" algn="l">
              <a:spcBef>
                <a:spcPts val="0"/>
              </a:spcBef>
              <a:spcAft>
                <a:spcPts val="400"/>
              </a:spcAft>
              <a:buFont typeface="Wingdings" pitchFamily="2" charset="2"/>
              <a:buChar char="q"/>
            </a:pPr>
            <a:r>
              <a:rPr lang="en-US" sz="1600" dirty="0"/>
              <a:t>Are rubrics well defined (with specific criteria, appropriate rating scale, and clear descriptors at each performance level)?</a:t>
            </a:r>
          </a:p>
          <a:p>
            <a:pPr marL="342900" indent="-342900" algn="l">
              <a:spcBef>
                <a:spcPts val="0"/>
              </a:spcBef>
              <a:spcAft>
                <a:spcPts val="400"/>
              </a:spcAft>
              <a:buFont typeface="Wingdings" pitchFamily="2" charset="2"/>
              <a:buChar char="q"/>
            </a:pPr>
            <a:r>
              <a:rPr lang="en-US" sz="1600" dirty="0"/>
              <a:t>What, if any, challenges might arise during data collection?</a:t>
            </a:r>
          </a:p>
          <a:p>
            <a:pPr marL="342900" indent="-342900" algn="l">
              <a:spcBef>
                <a:spcPts val="0"/>
              </a:spcBef>
              <a:spcAft>
                <a:spcPts val="400"/>
              </a:spcAft>
              <a:buFont typeface="Wingdings" pitchFamily="2" charset="2"/>
              <a:buChar char="q"/>
            </a:pPr>
            <a:r>
              <a:rPr lang="en-US" sz="1600" dirty="0"/>
              <a:t>Do we need a process for artifact sampling (i.e., for courses with high enrollment or across course sections)?</a:t>
            </a:r>
          </a:p>
          <a:p>
            <a:pPr marL="342900" indent="-342900" algn="l">
              <a:spcBef>
                <a:spcPts val="0"/>
              </a:spcBef>
              <a:spcAft>
                <a:spcPts val="400"/>
              </a:spcAft>
              <a:buFont typeface="Wingdings" pitchFamily="2" charset="2"/>
              <a:buChar char="q"/>
            </a:pPr>
            <a:r>
              <a:rPr lang="en-US" sz="1600" dirty="0"/>
              <a:t>How will the assessment data be analyzed? Who will analyze it?</a:t>
            </a:r>
          </a:p>
        </p:txBody>
      </p:sp>
    </p:spTree>
    <p:extLst>
      <p:ext uri="{BB962C8B-B14F-4D97-AF65-F5344CB8AC3E}">
        <p14:creationId xmlns:p14="http://schemas.microsoft.com/office/powerpoint/2010/main" val="2706817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57B056-FF24-2C44-8D6C-AA5B4D526605}"/>
              </a:ext>
            </a:extLst>
          </p:cNvPr>
          <p:cNvSpPr/>
          <p:nvPr/>
        </p:nvSpPr>
        <p:spPr>
          <a:xfrm>
            <a:off x="6618514" y="4116261"/>
            <a:ext cx="2031228" cy="5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7">
            <a:extLst>
              <a:ext uri="{FF2B5EF4-FFF2-40B4-BE49-F238E27FC236}">
                <a16:creationId xmlns:a16="http://schemas.microsoft.com/office/drawing/2014/main" id="{E54FC972-D5AE-5D4D-827D-0D65A5F10A04}"/>
              </a:ext>
            </a:extLst>
          </p:cNvPr>
          <p:cNvSpPr>
            <a:spLocks noGrp="1"/>
          </p:cNvSpPr>
          <p:nvPr>
            <p:ph type="ctrTitle"/>
          </p:nvPr>
        </p:nvSpPr>
        <p:spPr>
          <a:xfrm>
            <a:off x="405700" y="122253"/>
            <a:ext cx="8754368" cy="853107"/>
          </a:xfrm>
        </p:spPr>
        <p:txBody>
          <a:bodyPr>
            <a:normAutofit/>
          </a:bodyPr>
          <a:lstStyle/>
          <a:p>
            <a:pPr algn="l"/>
            <a:r>
              <a:rPr lang="en-US" sz="3300" b="1" dirty="0"/>
              <a:t>Guiding Questions: Interpretation of Results</a:t>
            </a:r>
          </a:p>
        </p:txBody>
      </p:sp>
      <p:sp>
        <p:nvSpPr>
          <p:cNvPr id="5" name="Content Placeholder 2">
            <a:extLst>
              <a:ext uri="{FF2B5EF4-FFF2-40B4-BE49-F238E27FC236}">
                <a16:creationId xmlns:a16="http://schemas.microsoft.com/office/drawing/2014/main" id="{1BF0A6C6-FBDD-964E-8910-E1087EA1FA8A}"/>
              </a:ext>
            </a:extLst>
          </p:cNvPr>
          <p:cNvSpPr txBox="1">
            <a:spLocks/>
          </p:cNvSpPr>
          <p:nvPr/>
        </p:nvSpPr>
        <p:spPr>
          <a:xfrm>
            <a:off x="634181" y="1394309"/>
            <a:ext cx="7630588" cy="324712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Aft>
                <a:spcPts val="800"/>
              </a:spcAft>
            </a:pPr>
            <a:endParaRPr lang="en-US" sz="2000" dirty="0"/>
          </a:p>
        </p:txBody>
      </p:sp>
      <p:sp>
        <p:nvSpPr>
          <p:cNvPr id="3" name="Rectangle 2">
            <a:extLst>
              <a:ext uri="{FF2B5EF4-FFF2-40B4-BE49-F238E27FC236}">
                <a16:creationId xmlns:a16="http://schemas.microsoft.com/office/drawing/2014/main" id="{5DBB4B82-557F-9A42-9BE0-900F17CE8632}"/>
              </a:ext>
            </a:extLst>
          </p:cNvPr>
          <p:cNvSpPr>
            <a:spLocks noChangeArrowheads="1"/>
          </p:cNvSpPr>
          <p:nvPr/>
        </p:nvSpPr>
        <p:spPr bwMode="auto">
          <a:xfrm>
            <a:off x="494258" y="1225780"/>
            <a:ext cx="8015561" cy="324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 algn="l"/>
              </a:tabLst>
              <a:defRPr>
                <a:solidFill>
                  <a:schemeClr val="tx1"/>
                </a:solidFill>
                <a:latin typeface="Arial" panose="020B0604020202020204" pitchFamily="34" charset="0"/>
              </a:defRPr>
            </a:lvl1pPr>
            <a:lvl2pPr eaLnBrk="0" fontAlgn="base" hangingPunct="0">
              <a:spcBef>
                <a:spcPct val="0"/>
              </a:spcBef>
              <a:spcAft>
                <a:spcPct val="0"/>
              </a:spcAft>
              <a:tabLst>
                <a:tab pos="171450" algn="l"/>
              </a:tabLst>
              <a:defRPr>
                <a:solidFill>
                  <a:schemeClr val="tx1"/>
                </a:solidFill>
                <a:latin typeface="Arial" panose="020B0604020202020204" pitchFamily="34" charset="0"/>
              </a:defRPr>
            </a:lvl2pPr>
            <a:lvl3pPr eaLnBrk="0" fontAlgn="base" hangingPunct="0">
              <a:spcBef>
                <a:spcPct val="0"/>
              </a:spcBef>
              <a:spcAft>
                <a:spcPct val="0"/>
              </a:spcAft>
              <a:tabLst>
                <a:tab pos="171450" algn="l"/>
              </a:tabLst>
              <a:defRPr>
                <a:solidFill>
                  <a:schemeClr val="tx1"/>
                </a:solidFill>
                <a:latin typeface="Arial" panose="020B0604020202020204" pitchFamily="34" charset="0"/>
              </a:defRPr>
            </a:lvl3pPr>
            <a:lvl4pPr eaLnBrk="0" fontAlgn="base" hangingPunct="0">
              <a:spcBef>
                <a:spcPct val="0"/>
              </a:spcBef>
              <a:spcAft>
                <a:spcPct val="0"/>
              </a:spcAft>
              <a:tabLst>
                <a:tab pos="171450" algn="l"/>
              </a:tabLst>
              <a:defRPr>
                <a:solidFill>
                  <a:schemeClr val="tx1"/>
                </a:solidFill>
                <a:latin typeface="Arial" panose="020B0604020202020204" pitchFamily="34" charset="0"/>
              </a:defRPr>
            </a:lvl4pPr>
            <a:lvl5pPr eaLnBrk="0" fontAlgn="base" hangingPunct="0">
              <a:spcBef>
                <a:spcPct val="0"/>
              </a:spcBef>
              <a:spcAft>
                <a:spcPct val="0"/>
              </a:spcAft>
              <a:tabLst>
                <a:tab pos="171450" algn="l"/>
              </a:tabLst>
              <a:defRPr>
                <a:solidFill>
                  <a:schemeClr val="tx1"/>
                </a:solidFill>
                <a:latin typeface="Arial" panose="020B0604020202020204" pitchFamily="34" charset="0"/>
              </a:defRPr>
            </a:lvl5pPr>
            <a:lvl6pPr eaLnBrk="0" fontAlgn="base" hangingPunct="0">
              <a:spcBef>
                <a:spcPct val="0"/>
              </a:spcBef>
              <a:spcAft>
                <a:spcPct val="0"/>
              </a:spcAft>
              <a:tabLst>
                <a:tab pos="171450" algn="l"/>
              </a:tabLst>
              <a:defRPr>
                <a:solidFill>
                  <a:schemeClr val="tx1"/>
                </a:solidFill>
                <a:latin typeface="Arial" panose="020B0604020202020204" pitchFamily="34" charset="0"/>
              </a:defRPr>
            </a:lvl6pPr>
            <a:lvl7pPr eaLnBrk="0" fontAlgn="base" hangingPunct="0">
              <a:spcBef>
                <a:spcPct val="0"/>
              </a:spcBef>
              <a:spcAft>
                <a:spcPct val="0"/>
              </a:spcAft>
              <a:tabLst>
                <a:tab pos="171450" algn="l"/>
              </a:tabLst>
              <a:defRPr>
                <a:solidFill>
                  <a:schemeClr val="tx1"/>
                </a:solidFill>
                <a:latin typeface="Arial" panose="020B0604020202020204" pitchFamily="34" charset="0"/>
              </a:defRPr>
            </a:lvl7pPr>
            <a:lvl8pPr eaLnBrk="0" fontAlgn="base" hangingPunct="0">
              <a:spcBef>
                <a:spcPct val="0"/>
              </a:spcBef>
              <a:spcAft>
                <a:spcPct val="0"/>
              </a:spcAft>
              <a:tabLst>
                <a:tab pos="171450" algn="l"/>
              </a:tabLst>
              <a:defRPr>
                <a:solidFill>
                  <a:schemeClr val="tx1"/>
                </a:solidFill>
                <a:latin typeface="Arial" panose="020B0604020202020204" pitchFamily="34" charset="0"/>
              </a:defRPr>
            </a:lvl8pPr>
            <a:lvl9pPr eaLnBrk="0" fontAlgn="base" hangingPunct="0">
              <a:spcBef>
                <a:spcPct val="0"/>
              </a:spcBef>
              <a:spcAft>
                <a:spcPct val="0"/>
              </a:spcAft>
              <a:tabLst>
                <a:tab pos="171450" algn="l"/>
              </a:tabLst>
              <a:defRPr>
                <a:solidFill>
                  <a:schemeClr val="tx1"/>
                </a:solidFill>
                <a:latin typeface="Arial" panose="020B0604020202020204" pitchFamily="34" charset="0"/>
              </a:defRPr>
            </a:lvl9pPr>
          </a:lstStyle>
          <a:p>
            <a:pPr marL="349250" marR="0" lvl="0" indent="-349250"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does the data tell us?</a:t>
            </a:r>
            <a:endParaRPr kumimoji="0" lang="en-US" altLang="en-US" b="0" i="0" u="none" strike="noStrike" cap="none" normalizeH="0" baseline="0" dirty="0">
              <a:ln>
                <a:noFill/>
              </a:ln>
              <a:solidFill>
                <a:schemeClr val="tx1"/>
              </a:solidFill>
              <a:effectLst/>
              <a:latin typeface="+mn-lt"/>
            </a:endParaRPr>
          </a:p>
          <a:p>
            <a:pPr marL="349250" marR="0" lvl="0" indent="-349250"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trends and relationships do we see in the data?</a:t>
            </a:r>
            <a:endParaRPr kumimoji="0" lang="en-US" altLang="en-US" b="0" i="0" u="none" strike="noStrike" cap="none" normalizeH="0" baseline="0" dirty="0">
              <a:ln>
                <a:noFill/>
              </a:ln>
              <a:solidFill>
                <a:schemeClr val="tx1"/>
              </a:solidFill>
              <a:effectLst/>
              <a:latin typeface="+mn-lt"/>
            </a:endParaRPr>
          </a:p>
          <a:p>
            <a:pPr marL="349250" marR="0" lvl="0" indent="-349250"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In what areas are students consistently demonstrating high performance in relation to the learning outcomes?</a:t>
            </a:r>
            <a:endParaRPr kumimoji="0" lang="en-US" altLang="en-US" b="0" i="0" u="none" strike="noStrike" cap="none" normalizeH="0" baseline="0" dirty="0">
              <a:ln>
                <a:noFill/>
              </a:ln>
              <a:solidFill>
                <a:schemeClr val="tx1"/>
              </a:solidFill>
              <a:effectLst/>
              <a:latin typeface="+mn-lt"/>
            </a:endParaRPr>
          </a:p>
          <a:p>
            <a:pPr marL="349250" marR="0" lvl="0" indent="-349250"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In what areas are students consistently struggling or on the verge of not meeting performance expectations based on the learning outcomes?</a:t>
            </a:r>
            <a:endParaRPr kumimoji="0" lang="en-US" altLang="en-US" b="0" i="0" u="none" strike="noStrike" cap="none" normalizeH="0" baseline="0" dirty="0">
              <a:ln>
                <a:noFill/>
              </a:ln>
              <a:solidFill>
                <a:schemeClr val="tx1"/>
              </a:solidFill>
              <a:effectLst/>
              <a:latin typeface="+mn-lt"/>
            </a:endParaRPr>
          </a:p>
          <a:p>
            <a:pPr marL="349250" marR="0" lvl="0" indent="-349250"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How are some students performing compared to others? Are there any patterns that need to be addressed?</a:t>
            </a:r>
            <a:endParaRPr kumimoji="0" lang="en-US" altLang="en-US" b="0" i="0" u="none" strike="noStrike" cap="none" normalizeH="0" baseline="0" dirty="0">
              <a:ln>
                <a:noFill/>
              </a:ln>
              <a:solidFill>
                <a:schemeClr val="tx1"/>
              </a:solidFill>
              <a:effectLst/>
              <a:latin typeface="+mn-lt"/>
            </a:endParaRPr>
          </a:p>
          <a:p>
            <a:pPr marL="349250" marR="0" lvl="0" indent="-349250"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questions should we explore further across this set of data? Are there other sources of data we should explore?</a:t>
            </a:r>
            <a:endParaRPr kumimoji="0" lang="en-US" altLang="en-US" b="0" i="0" u="none" strike="noStrike" cap="none" normalizeH="0" baseline="0" dirty="0">
              <a:ln>
                <a:noFill/>
              </a:ln>
              <a:solidFill>
                <a:schemeClr val="tx1"/>
              </a:solidFill>
              <a:effectLst/>
              <a:latin typeface="+mn-lt"/>
            </a:endParaRPr>
          </a:p>
        </p:txBody>
      </p:sp>
      <p:sp>
        <p:nvSpPr>
          <p:cNvPr id="6" name="Rectangle 5">
            <a:extLst>
              <a:ext uri="{FF2B5EF4-FFF2-40B4-BE49-F238E27FC236}">
                <a16:creationId xmlns:a16="http://schemas.microsoft.com/office/drawing/2014/main" id="{1FBED244-E726-3646-AF9F-3271453813F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1179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57B056-FF24-2C44-8D6C-AA5B4D526605}"/>
              </a:ext>
            </a:extLst>
          </p:cNvPr>
          <p:cNvSpPr/>
          <p:nvPr/>
        </p:nvSpPr>
        <p:spPr>
          <a:xfrm>
            <a:off x="6618514" y="4116261"/>
            <a:ext cx="2031228" cy="5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indoor&#10;&#10;Description automatically generated">
            <a:extLst>
              <a:ext uri="{FF2B5EF4-FFF2-40B4-BE49-F238E27FC236}">
                <a16:creationId xmlns:a16="http://schemas.microsoft.com/office/drawing/2014/main" id="{146B03A5-5737-D348-A7F7-E5DAAE86206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669280" y="2680253"/>
            <a:ext cx="2767387" cy="1835696"/>
          </a:xfrm>
          <a:prstGeom prst="rect">
            <a:avLst/>
          </a:prstGeom>
        </p:spPr>
      </p:pic>
      <p:sp>
        <p:nvSpPr>
          <p:cNvPr id="3" name="Rectangle 2">
            <a:extLst>
              <a:ext uri="{FF2B5EF4-FFF2-40B4-BE49-F238E27FC236}">
                <a16:creationId xmlns:a16="http://schemas.microsoft.com/office/drawing/2014/main" id="{5DBB4B82-557F-9A42-9BE0-900F17CE8632}"/>
              </a:ext>
            </a:extLst>
          </p:cNvPr>
          <p:cNvSpPr>
            <a:spLocks noChangeArrowheads="1"/>
          </p:cNvSpPr>
          <p:nvPr/>
        </p:nvSpPr>
        <p:spPr bwMode="auto">
          <a:xfrm>
            <a:off x="494258" y="1354932"/>
            <a:ext cx="7183416" cy="2867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 algn="l"/>
              </a:tabLst>
              <a:defRPr>
                <a:solidFill>
                  <a:schemeClr val="tx1"/>
                </a:solidFill>
                <a:latin typeface="Arial" panose="020B0604020202020204" pitchFamily="34" charset="0"/>
              </a:defRPr>
            </a:lvl1pPr>
            <a:lvl2pPr eaLnBrk="0" fontAlgn="base" hangingPunct="0">
              <a:spcBef>
                <a:spcPct val="0"/>
              </a:spcBef>
              <a:spcAft>
                <a:spcPct val="0"/>
              </a:spcAft>
              <a:tabLst>
                <a:tab pos="171450" algn="l"/>
              </a:tabLst>
              <a:defRPr>
                <a:solidFill>
                  <a:schemeClr val="tx1"/>
                </a:solidFill>
                <a:latin typeface="Arial" panose="020B0604020202020204" pitchFamily="34" charset="0"/>
              </a:defRPr>
            </a:lvl2pPr>
            <a:lvl3pPr eaLnBrk="0" fontAlgn="base" hangingPunct="0">
              <a:spcBef>
                <a:spcPct val="0"/>
              </a:spcBef>
              <a:spcAft>
                <a:spcPct val="0"/>
              </a:spcAft>
              <a:tabLst>
                <a:tab pos="171450" algn="l"/>
              </a:tabLst>
              <a:defRPr>
                <a:solidFill>
                  <a:schemeClr val="tx1"/>
                </a:solidFill>
                <a:latin typeface="Arial" panose="020B0604020202020204" pitchFamily="34" charset="0"/>
              </a:defRPr>
            </a:lvl3pPr>
            <a:lvl4pPr eaLnBrk="0" fontAlgn="base" hangingPunct="0">
              <a:spcBef>
                <a:spcPct val="0"/>
              </a:spcBef>
              <a:spcAft>
                <a:spcPct val="0"/>
              </a:spcAft>
              <a:tabLst>
                <a:tab pos="171450" algn="l"/>
              </a:tabLst>
              <a:defRPr>
                <a:solidFill>
                  <a:schemeClr val="tx1"/>
                </a:solidFill>
                <a:latin typeface="Arial" panose="020B0604020202020204" pitchFamily="34" charset="0"/>
              </a:defRPr>
            </a:lvl4pPr>
            <a:lvl5pPr eaLnBrk="0" fontAlgn="base" hangingPunct="0">
              <a:spcBef>
                <a:spcPct val="0"/>
              </a:spcBef>
              <a:spcAft>
                <a:spcPct val="0"/>
              </a:spcAft>
              <a:tabLst>
                <a:tab pos="171450" algn="l"/>
              </a:tabLst>
              <a:defRPr>
                <a:solidFill>
                  <a:schemeClr val="tx1"/>
                </a:solidFill>
                <a:latin typeface="Arial" panose="020B0604020202020204" pitchFamily="34" charset="0"/>
              </a:defRPr>
            </a:lvl5pPr>
            <a:lvl6pPr eaLnBrk="0" fontAlgn="base" hangingPunct="0">
              <a:spcBef>
                <a:spcPct val="0"/>
              </a:spcBef>
              <a:spcAft>
                <a:spcPct val="0"/>
              </a:spcAft>
              <a:tabLst>
                <a:tab pos="171450" algn="l"/>
              </a:tabLst>
              <a:defRPr>
                <a:solidFill>
                  <a:schemeClr val="tx1"/>
                </a:solidFill>
                <a:latin typeface="Arial" panose="020B0604020202020204" pitchFamily="34" charset="0"/>
              </a:defRPr>
            </a:lvl6pPr>
            <a:lvl7pPr eaLnBrk="0" fontAlgn="base" hangingPunct="0">
              <a:spcBef>
                <a:spcPct val="0"/>
              </a:spcBef>
              <a:spcAft>
                <a:spcPct val="0"/>
              </a:spcAft>
              <a:tabLst>
                <a:tab pos="171450" algn="l"/>
              </a:tabLst>
              <a:defRPr>
                <a:solidFill>
                  <a:schemeClr val="tx1"/>
                </a:solidFill>
                <a:latin typeface="Arial" panose="020B0604020202020204" pitchFamily="34" charset="0"/>
              </a:defRPr>
            </a:lvl7pPr>
            <a:lvl8pPr eaLnBrk="0" fontAlgn="base" hangingPunct="0">
              <a:spcBef>
                <a:spcPct val="0"/>
              </a:spcBef>
              <a:spcAft>
                <a:spcPct val="0"/>
              </a:spcAft>
              <a:tabLst>
                <a:tab pos="171450" algn="l"/>
              </a:tabLst>
              <a:defRPr>
                <a:solidFill>
                  <a:schemeClr val="tx1"/>
                </a:solidFill>
                <a:latin typeface="Arial" panose="020B0604020202020204" pitchFamily="34" charset="0"/>
              </a:defRPr>
            </a:lvl8pPr>
            <a:lvl9pPr eaLnBrk="0" fontAlgn="base" hangingPunct="0">
              <a:spcBef>
                <a:spcPct val="0"/>
              </a:spcBef>
              <a:spcAft>
                <a:spcPct val="0"/>
              </a:spcAft>
              <a:tabLst>
                <a:tab pos="171450" algn="l"/>
              </a:tabLst>
              <a:defRPr>
                <a:solidFill>
                  <a:schemeClr val="tx1"/>
                </a:solidFill>
                <a:latin typeface="Arial" panose="020B0604020202020204" pitchFamily="34" charset="0"/>
              </a:defRPr>
            </a:lvl9pPr>
          </a:lstStyle>
          <a:p>
            <a:pPr marL="406400" marR="0" lvl="0" indent="-406400"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factors may be contributing to these results?</a:t>
            </a:r>
            <a:endParaRPr kumimoji="0" lang="en-US" altLang="en-US" b="0" i="0" u="none" strike="noStrike" cap="none" normalizeH="0" baseline="0" dirty="0">
              <a:ln>
                <a:noFill/>
              </a:ln>
              <a:solidFill>
                <a:schemeClr val="tx1"/>
              </a:solidFill>
              <a:effectLst/>
              <a:latin typeface="+mn-lt"/>
            </a:endParaRPr>
          </a:p>
          <a:p>
            <a:pPr marL="411163" marR="0" lvl="0" indent="-411163"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Perform a root cause analysis (the “5 Whys” ; fishbone diagram)</a:t>
            </a:r>
            <a:endParaRPr kumimoji="0" lang="en-US" altLang="en-US" b="0" i="0" u="none" strike="noStrike" cap="none" normalizeH="0" baseline="0" dirty="0">
              <a:ln>
                <a:noFill/>
              </a:ln>
              <a:solidFill>
                <a:schemeClr val="tx1"/>
              </a:solidFill>
              <a:effectLst/>
              <a:latin typeface="+mn-lt"/>
            </a:endParaRPr>
          </a:p>
          <a:p>
            <a:pPr marL="411163" marR="0" lvl="0" indent="-411163"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Examine each of the following factors and determine how they may contribute to the assessment results:</a:t>
            </a:r>
            <a:endParaRPr lang="en-US" altLang="en-US" dirty="0">
              <a:latin typeface="+mn-lt"/>
              <a:ea typeface="Calibri" panose="020F0502020204030204" pitchFamily="34" charset="0"/>
              <a:cs typeface="Times New Roman" panose="02020603050405020304" pitchFamily="18" charset="0"/>
            </a:endParaRPr>
          </a:p>
          <a:p>
            <a:pPr marL="868363" lvl="1" indent="-411163" defTabSz="914400">
              <a:spcAft>
                <a:spcPts val="100"/>
              </a:spcAft>
              <a:buFont typeface="Wingdings" pitchFamily="2" charset="2"/>
              <a:buChar char="Ø"/>
            </a:pPr>
            <a:r>
              <a:rPr lang="en-US" altLang="en-US" dirty="0">
                <a:latin typeface="+mn-lt"/>
                <a:ea typeface="Calibri" panose="020F0502020204030204" pitchFamily="34" charset="0"/>
                <a:cs typeface="Times New Roman" panose="02020603050405020304" pitchFamily="18" charset="0"/>
              </a:rPr>
              <a:t>Course content and materials </a:t>
            </a:r>
          </a:p>
          <a:p>
            <a:pPr marL="868363" lvl="1" indent="-411163" defTabSz="914400">
              <a:spcAft>
                <a:spcPts val="100"/>
              </a:spcAft>
              <a:buFont typeface="Wingdings" pitchFamily="2" charset="2"/>
              <a:buChar char="Ø"/>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Learning process and environment</a:t>
            </a:r>
            <a:endParaRPr lang="en-US" altLang="en-US" dirty="0">
              <a:latin typeface="+mn-lt"/>
              <a:ea typeface="Calibri" panose="020F0502020204030204" pitchFamily="34" charset="0"/>
              <a:cs typeface="Times New Roman" panose="02020603050405020304" pitchFamily="18" charset="0"/>
            </a:endParaRPr>
          </a:p>
          <a:p>
            <a:pPr marL="868363" lvl="1" indent="-411163" defTabSz="914400">
              <a:spcAft>
                <a:spcPts val="100"/>
              </a:spcAft>
              <a:buFont typeface="Wingdings" pitchFamily="2" charset="2"/>
              <a:buChar char="Ø"/>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Teaching practices and style</a:t>
            </a:r>
            <a:endParaRPr lang="en-US" altLang="en-US" dirty="0">
              <a:latin typeface="+mn-lt"/>
              <a:ea typeface="Calibri" panose="020F0502020204030204" pitchFamily="34" charset="0"/>
              <a:cs typeface="Times New Roman" panose="02020603050405020304" pitchFamily="18" charset="0"/>
            </a:endParaRPr>
          </a:p>
          <a:p>
            <a:pPr marL="868363" lvl="1" indent="-411163" defTabSz="914400">
              <a:spcAft>
                <a:spcPts val="100"/>
              </a:spcAft>
              <a:buFont typeface="Wingdings" pitchFamily="2" charset="2"/>
              <a:buChar char="Ø"/>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Student-related factors</a:t>
            </a:r>
            <a:endParaRPr lang="en-US" altLang="en-US" dirty="0">
              <a:latin typeface="+mn-lt"/>
              <a:ea typeface="Calibri" panose="020F0502020204030204" pitchFamily="34" charset="0"/>
              <a:cs typeface="Times New Roman" panose="02020603050405020304" pitchFamily="18" charset="0"/>
            </a:endParaRPr>
          </a:p>
          <a:p>
            <a:pPr marL="868363" lvl="1" indent="-411163" defTabSz="914400">
              <a:spcAft>
                <a:spcPts val="100"/>
              </a:spcAft>
              <a:buFont typeface="Wingdings" pitchFamily="2" charset="2"/>
              <a:buChar char="Ø"/>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External factors</a:t>
            </a:r>
            <a:endParaRPr kumimoji="0" lang="en-US" altLang="en-US" b="0" i="0" u="none" strike="noStrike" cap="none" normalizeH="0" baseline="0" dirty="0">
              <a:ln>
                <a:noFill/>
              </a:ln>
              <a:solidFill>
                <a:schemeClr val="tx1"/>
              </a:solidFill>
              <a:effectLst/>
              <a:latin typeface="+mn-lt"/>
            </a:endParaRPr>
          </a:p>
        </p:txBody>
      </p:sp>
      <p:sp>
        <p:nvSpPr>
          <p:cNvPr id="6" name="Rectangle 5">
            <a:extLst>
              <a:ext uri="{FF2B5EF4-FFF2-40B4-BE49-F238E27FC236}">
                <a16:creationId xmlns:a16="http://schemas.microsoft.com/office/drawing/2014/main" id="{1FBED244-E726-3646-AF9F-3271453813F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Title 7">
            <a:extLst>
              <a:ext uri="{FF2B5EF4-FFF2-40B4-BE49-F238E27FC236}">
                <a16:creationId xmlns:a16="http://schemas.microsoft.com/office/drawing/2014/main" id="{00745DA6-BD51-BE4F-8607-5CC000AA5C1D}"/>
              </a:ext>
            </a:extLst>
          </p:cNvPr>
          <p:cNvSpPr txBox="1">
            <a:spLocks/>
          </p:cNvSpPr>
          <p:nvPr/>
        </p:nvSpPr>
        <p:spPr>
          <a:xfrm>
            <a:off x="389632" y="228600"/>
            <a:ext cx="8754368" cy="853107"/>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3300" b="1" dirty="0"/>
              <a:t>Guiding Questions: Diving Deeper</a:t>
            </a:r>
          </a:p>
        </p:txBody>
      </p:sp>
    </p:spTree>
    <p:extLst>
      <p:ext uri="{BB962C8B-B14F-4D97-AF65-F5344CB8AC3E}">
        <p14:creationId xmlns:p14="http://schemas.microsoft.com/office/powerpoint/2010/main" val="3642582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57B056-FF24-2C44-8D6C-AA5B4D526605}"/>
              </a:ext>
            </a:extLst>
          </p:cNvPr>
          <p:cNvSpPr/>
          <p:nvPr/>
        </p:nvSpPr>
        <p:spPr>
          <a:xfrm>
            <a:off x="6618514" y="4116261"/>
            <a:ext cx="2031228" cy="5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1BF0A6C6-FBDD-964E-8910-E1087EA1FA8A}"/>
              </a:ext>
            </a:extLst>
          </p:cNvPr>
          <p:cNvSpPr txBox="1">
            <a:spLocks/>
          </p:cNvSpPr>
          <p:nvPr/>
        </p:nvSpPr>
        <p:spPr>
          <a:xfrm>
            <a:off x="634181" y="1394309"/>
            <a:ext cx="7630588" cy="324712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Aft>
                <a:spcPts val="800"/>
              </a:spcAft>
            </a:pPr>
            <a:endParaRPr lang="en-US" sz="2000" dirty="0"/>
          </a:p>
        </p:txBody>
      </p:sp>
      <p:sp>
        <p:nvSpPr>
          <p:cNvPr id="3" name="Rectangle 2">
            <a:extLst>
              <a:ext uri="{FF2B5EF4-FFF2-40B4-BE49-F238E27FC236}">
                <a16:creationId xmlns:a16="http://schemas.microsoft.com/office/drawing/2014/main" id="{5DBB4B82-557F-9A42-9BE0-900F17CE8632}"/>
              </a:ext>
            </a:extLst>
          </p:cNvPr>
          <p:cNvSpPr>
            <a:spLocks noChangeArrowheads="1"/>
          </p:cNvSpPr>
          <p:nvPr/>
        </p:nvSpPr>
        <p:spPr bwMode="auto">
          <a:xfrm>
            <a:off x="574492" y="1292405"/>
            <a:ext cx="7935327"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 algn="l"/>
              </a:tabLst>
              <a:defRPr>
                <a:solidFill>
                  <a:schemeClr val="tx1"/>
                </a:solidFill>
                <a:latin typeface="Arial" panose="020B0604020202020204" pitchFamily="34" charset="0"/>
              </a:defRPr>
            </a:lvl1pPr>
            <a:lvl2pPr eaLnBrk="0" fontAlgn="base" hangingPunct="0">
              <a:spcBef>
                <a:spcPct val="0"/>
              </a:spcBef>
              <a:spcAft>
                <a:spcPct val="0"/>
              </a:spcAft>
              <a:tabLst>
                <a:tab pos="171450" algn="l"/>
              </a:tabLst>
              <a:defRPr>
                <a:solidFill>
                  <a:schemeClr val="tx1"/>
                </a:solidFill>
                <a:latin typeface="Arial" panose="020B0604020202020204" pitchFamily="34" charset="0"/>
              </a:defRPr>
            </a:lvl2pPr>
            <a:lvl3pPr eaLnBrk="0" fontAlgn="base" hangingPunct="0">
              <a:spcBef>
                <a:spcPct val="0"/>
              </a:spcBef>
              <a:spcAft>
                <a:spcPct val="0"/>
              </a:spcAft>
              <a:tabLst>
                <a:tab pos="171450" algn="l"/>
              </a:tabLst>
              <a:defRPr>
                <a:solidFill>
                  <a:schemeClr val="tx1"/>
                </a:solidFill>
                <a:latin typeface="Arial" panose="020B0604020202020204" pitchFamily="34" charset="0"/>
              </a:defRPr>
            </a:lvl3pPr>
            <a:lvl4pPr eaLnBrk="0" fontAlgn="base" hangingPunct="0">
              <a:spcBef>
                <a:spcPct val="0"/>
              </a:spcBef>
              <a:spcAft>
                <a:spcPct val="0"/>
              </a:spcAft>
              <a:tabLst>
                <a:tab pos="171450" algn="l"/>
              </a:tabLst>
              <a:defRPr>
                <a:solidFill>
                  <a:schemeClr val="tx1"/>
                </a:solidFill>
                <a:latin typeface="Arial" panose="020B0604020202020204" pitchFamily="34" charset="0"/>
              </a:defRPr>
            </a:lvl4pPr>
            <a:lvl5pPr eaLnBrk="0" fontAlgn="base" hangingPunct="0">
              <a:spcBef>
                <a:spcPct val="0"/>
              </a:spcBef>
              <a:spcAft>
                <a:spcPct val="0"/>
              </a:spcAft>
              <a:tabLst>
                <a:tab pos="171450" algn="l"/>
              </a:tabLst>
              <a:defRPr>
                <a:solidFill>
                  <a:schemeClr val="tx1"/>
                </a:solidFill>
                <a:latin typeface="Arial" panose="020B0604020202020204" pitchFamily="34" charset="0"/>
              </a:defRPr>
            </a:lvl5pPr>
            <a:lvl6pPr eaLnBrk="0" fontAlgn="base" hangingPunct="0">
              <a:spcBef>
                <a:spcPct val="0"/>
              </a:spcBef>
              <a:spcAft>
                <a:spcPct val="0"/>
              </a:spcAft>
              <a:tabLst>
                <a:tab pos="171450" algn="l"/>
              </a:tabLst>
              <a:defRPr>
                <a:solidFill>
                  <a:schemeClr val="tx1"/>
                </a:solidFill>
                <a:latin typeface="Arial" panose="020B0604020202020204" pitchFamily="34" charset="0"/>
              </a:defRPr>
            </a:lvl6pPr>
            <a:lvl7pPr eaLnBrk="0" fontAlgn="base" hangingPunct="0">
              <a:spcBef>
                <a:spcPct val="0"/>
              </a:spcBef>
              <a:spcAft>
                <a:spcPct val="0"/>
              </a:spcAft>
              <a:tabLst>
                <a:tab pos="171450" algn="l"/>
              </a:tabLst>
              <a:defRPr>
                <a:solidFill>
                  <a:schemeClr val="tx1"/>
                </a:solidFill>
                <a:latin typeface="Arial" panose="020B0604020202020204" pitchFamily="34" charset="0"/>
              </a:defRPr>
            </a:lvl7pPr>
            <a:lvl8pPr eaLnBrk="0" fontAlgn="base" hangingPunct="0">
              <a:spcBef>
                <a:spcPct val="0"/>
              </a:spcBef>
              <a:spcAft>
                <a:spcPct val="0"/>
              </a:spcAft>
              <a:tabLst>
                <a:tab pos="171450" algn="l"/>
              </a:tabLst>
              <a:defRPr>
                <a:solidFill>
                  <a:schemeClr val="tx1"/>
                </a:solidFill>
                <a:latin typeface="Arial" panose="020B0604020202020204" pitchFamily="34" charset="0"/>
              </a:defRPr>
            </a:lvl8pPr>
            <a:lvl9pPr eaLnBrk="0" fontAlgn="base" hangingPunct="0">
              <a:spcBef>
                <a:spcPct val="0"/>
              </a:spcBef>
              <a:spcAft>
                <a:spcPct val="0"/>
              </a:spcAft>
              <a:tabLst>
                <a:tab pos="171450" algn="l"/>
              </a:tabLst>
              <a:defRPr>
                <a:solidFill>
                  <a:schemeClr val="tx1"/>
                </a:solidFill>
                <a:latin typeface="Arial" panose="020B0604020202020204" pitchFamily="34" charset="0"/>
              </a:defRPr>
            </a:lvl9pPr>
          </a:lstStyle>
          <a:p>
            <a:pPr marL="406400" marR="0" lvl="0" indent="-406400"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strategies for improvement can we implement to address these issues?</a:t>
            </a:r>
            <a:endParaRPr kumimoji="0" lang="en-US" altLang="en-US" b="0" i="0" u="none" strike="noStrike" cap="none" normalizeH="0" baseline="0" dirty="0">
              <a:ln>
                <a:noFill/>
              </a:ln>
              <a:solidFill>
                <a:schemeClr val="tx1"/>
              </a:solidFill>
              <a:effectLst/>
              <a:latin typeface="+mn-lt"/>
            </a:endParaRPr>
          </a:p>
          <a:p>
            <a:pPr marL="411163" marR="0" lvl="0" indent="-411163"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How will we support the struggling students in the class or program?</a:t>
            </a:r>
            <a:endParaRPr kumimoji="0" lang="en-US" altLang="en-US" b="0" i="0" u="none" strike="noStrike" cap="none" normalizeH="0" baseline="0" dirty="0">
              <a:ln>
                <a:noFill/>
              </a:ln>
              <a:solidFill>
                <a:schemeClr val="tx1"/>
              </a:solidFill>
              <a:effectLst/>
              <a:latin typeface="+mn-lt"/>
            </a:endParaRPr>
          </a:p>
          <a:p>
            <a:pPr marL="411163" marR="0" lvl="0" indent="-411163"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How do the assessment results inform potential changes in teaching strategies and/or curriculum? </a:t>
            </a:r>
            <a:endParaRPr kumimoji="0" lang="en-US" altLang="en-US" b="0" i="0" u="none" strike="noStrike" cap="none" normalizeH="0" baseline="0" dirty="0">
              <a:ln>
                <a:noFill/>
              </a:ln>
              <a:solidFill>
                <a:schemeClr val="tx1"/>
              </a:solidFill>
              <a:effectLst/>
              <a:latin typeface="+mn-lt"/>
            </a:endParaRPr>
          </a:p>
          <a:p>
            <a:pPr marL="411163" marR="0" lvl="0" indent="-411163"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are the specific action steps needed to implement the strategies? </a:t>
            </a:r>
          </a:p>
          <a:p>
            <a:pPr marL="411163" marR="0" lvl="0" indent="-411163"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are the timeframes for each action step?</a:t>
            </a:r>
            <a:endParaRPr kumimoji="0" lang="en-US" altLang="en-US" b="0" i="0" u="none" strike="noStrike" cap="none" normalizeH="0" baseline="0" dirty="0">
              <a:ln>
                <a:noFill/>
              </a:ln>
              <a:solidFill>
                <a:schemeClr val="tx1"/>
              </a:solidFill>
              <a:effectLst/>
              <a:latin typeface="+mn-lt"/>
            </a:endParaRPr>
          </a:p>
          <a:p>
            <a:pPr marL="411163" marR="0" lvl="0" indent="-411163"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Who else needs to be involved? </a:t>
            </a:r>
          </a:p>
          <a:p>
            <a:pPr marL="411163" marR="0" lvl="0" indent="-411163"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resources do we need?</a:t>
            </a:r>
            <a:endParaRPr kumimoji="0" lang="en-US" altLang="en-US" b="0" i="0" u="none" strike="noStrike" cap="none" normalizeH="0" baseline="0" dirty="0">
              <a:ln>
                <a:noFill/>
              </a:ln>
              <a:solidFill>
                <a:schemeClr val="tx1"/>
              </a:solidFill>
              <a:effectLst/>
              <a:latin typeface="+mn-lt"/>
            </a:endParaRPr>
          </a:p>
        </p:txBody>
      </p:sp>
      <p:sp>
        <p:nvSpPr>
          <p:cNvPr id="6" name="Rectangle 5">
            <a:extLst>
              <a:ext uri="{FF2B5EF4-FFF2-40B4-BE49-F238E27FC236}">
                <a16:creationId xmlns:a16="http://schemas.microsoft.com/office/drawing/2014/main" id="{1FBED244-E726-3646-AF9F-3271453813F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Title 7">
            <a:extLst>
              <a:ext uri="{FF2B5EF4-FFF2-40B4-BE49-F238E27FC236}">
                <a16:creationId xmlns:a16="http://schemas.microsoft.com/office/drawing/2014/main" id="{BE576353-8158-F44E-9E5F-2771577BED54}"/>
              </a:ext>
            </a:extLst>
          </p:cNvPr>
          <p:cNvSpPr>
            <a:spLocks noGrp="1"/>
          </p:cNvSpPr>
          <p:nvPr>
            <p:ph type="ctrTitle"/>
          </p:nvPr>
        </p:nvSpPr>
        <p:spPr>
          <a:xfrm>
            <a:off x="461683" y="246136"/>
            <a:ext cx="8754368" cy="853107"/>
          </a:xfrm>
        </p:spPr>
        <p:txBody>
          <a:bodyPr>
            <a:normAutofit/>
          </a:bodyPr>
          <a:lstStyle/>
          <a:p>
            <a:pPr algn="l"/>
            <a:r>
              <a:rPr lang="en-US" sz="3300" b="1" dirty="0"/>
              <a:t>Guiding Questions: Strategies for Improvement</a:t>
            </a:r>
          </a:p>
        </p:txBody>
      </p:sp>
      <p:pic>
        <p:nvPicPr>
          <p:cNvPr id="11" name="Picture 10" descr="A picture containing indoor&#10;&#10;Description automatically generated">
            <a:extLst>
              <a:ext uri="{FF2B5EF4-FFF2-40B4-BE49-F238E27FC236}">
                <a16:creationId xmlns:a16="http://schemas.microsoft.com/office/drawing/2014/main" id="{BC973465-B3FF-C94E-A3C7-65BF9D2E8003}"/>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012359" y="3174274"/>
            <a:ext cx="2252410" cy="1494095"/>
          </a:xfrm>
          <a:prstGeom prst="rect">
            <a:avLst/>
          </a:prstGeom>
        </p:spPr>
      </p:pic>
    </p:spTree>
    <p:extLst>
      <p:ext uri="{BB962C8B-B14F-4D97-AF65-F5344CB8AC3E}">
        <p14:creationId xmlns:p14="http://schemas.microsoft.com/office/powerpoint/2010/main" val="1820554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57B056-FF24-2C44-8D6C-AA5B4D526605}"/>
              </a:ext>
            </a:extLst>
          </p:cNvPr>
          <p:cNvSpPr/>
          <p:nvPr/>
        </p:nvSpPr>
        <p:spPr>
          <a:xfrm>
            <a:off x="6618514" y="4116261"/>
            <a:ext cx="2031228" cy="5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1BF0A6C6-FBDD-964E-8910-E1087EA1FA8A}"/>
              </a:ext>
            </a:extLst>
          </p:cNvPr>
          <p:cNvSpPr txBox="1">
            <a:spLocks/>
          </p:cNvSpPr>
          <p:nvPr/>
        </p:nvSpPr>
        <p:spPr>
          <a:xfrm>
            <a:off x="634181" y="1394309"/>
            <a:ext cx="7630588" cy="324712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Aft>
                <a:spcPts val="800"/>
              </a:spcAft>
            </a:pPr>
            <a:endParaRPr lang="en-US" sz="2000" dirty="0"/>
          </a:p>
        </p:txBody>
      </p:sp>
      <p:sp>
        <p:nvSpPr>
          <p:cNvPr id="3" name="Rectangle 2">
            <a:extLst>
              <a:ext uri="{FF2B5EF4-FFF2-40B4-BE49-F238E27FC236}">
                <a16:creationId xmlns:a16="http://schemas.microsoft.com/office/drawing/2014/main" id="{5DBB4B82-557F-9A42-9BE0-900F17CE8632}"/>
              </a:ext>
            </a:extLst>
          </p:cNvPr>
          <p:cNvSpPr>
            <a:spLocks noChangeArrowheads="1"/>
          </p:cNvSpPr>
          <p:nvPr/>
        </p:nvSpPr>
        <p:spPr bwMode="auto">
          <a:xfrm>
            <a:off x="494258" y="1097613"/>
            <a:ext cx="8015561"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 algn="l"/>
              </a:tabLst>
              <a:defRPr>
                <a:solidFill>
                  <a:schemeClr val="tx1"/>
                </a:solidFill>
                <a:latin typeface="Arial" panose="020B0604020202020204" pitchFamily="34" charset="0"/>
              </a:defRPr>
            </a:lvl1pPr>
            <a:lvl2pPr eaLnBrk="0" fontAlgn="base" hangingPunct="0">
              <a:spcBef>
                <a:spcPct val="0"/>
              </a:spcBef>
              <a:spcAft>
                <a:spcPct val="0"/>
              </a:spcAft>
              <a:tabLst>
                <a:tab pos="171450" algn="l"/>
              </a:tabLst>
              <a:defRPr>
                <a:solidFill>
                  <a:schemeClr val="tx1"/>
                </a:solidFill>
                <a:latin typeface="Arial" panose="020B0604020202020204" pitchFamily="34" charset="0"/>
              </a:defRPr>
            </a:lvl2pPr>
            <a:lvl3pPr eaLnBrk="0" fontAlgn="base" hangingPunct="0">
              <a:spcBef>
                <a:spcPct val="0"/>
              </a:spcBef>
              <a:spcAft>
                <a:spcPct val="0"/>
              </a:spcAft>
              <a:tabLst>
                <a:tab pos="171450" algn="l"/>
              </a:tabLst>
              <a:defRPr>
                <a:solidFill>
                  <a:schemeClr val="tx1"/>
                </a:solidFill>
                <a:latin typeface="Arial" panose="020B0604020202020204" pitchFamily="34" charset="0"/>
              </a:defRPr>
            </a:lvl3pPr>
            <a:lvl4pPr eaLnBrk="0" fontAlgn="base" hangingPunct="0">
              <a:spcBef>
                <a:spcPct val="0"/>
              </a:spcBef>
              <a:spcAft>
                <a:spcPct val="0"/>
              </a:spcAft>
              <a:tabLst>
                <a:tab pos="171450" algn="l"/>
              </a:tabLst>
              <a:defRPr>
                <a:solidFill>
                  <a:schemeClr val="tx1"/>
                </a:solidFill>
                <a:latin typeface="Arial" panose="020B0604020202020204" pitchFamily="34" charset="0"/>
              </a:defRPr>
            </a:lvl4pPr>
            <a:lvl5pPr eaLnBrk="0" fontAlgn="base" hangingPunct="0">
              <a:spcBef>
                <a:spcPct val="0"/>
              </a:spcBef>
              <a:spcAft>
                <a:spcPct val="0"/>
              </a:spcAft>
              <a:tabLst>
                <a:tab pos="171450" algn="l"/>
              </a:tabLst>
              <a:defRPr>
                <a:solidFill>
                  <a:schemeClr val="tx1"/>
                </a:solidFill>
                <a:latin typeface="Arial" panose="020B0604020202020204" pitchFamily="34" charset="0"/>
              </a:defRPr>
            </a:lvl5pPr>
            <a:lvl6pPr eaLnBrk="0" fontAlgn="base" hangingPunct="0">
              <a:spcBef>
                <a:spcPct val="0"/>
              </a:spcBef>
              <a:spcAft>
                <a:spcPct val="0"/>
              </a:spcAft>
              <a:tabLst>
                <a:tab pos="171450" algn="l"/>
              </a:tabLst>
              <a:defRPr>
                <a:solidFill>
                  <a:schemeClr val="tx1"/>
                </a:solidFill>
                <a:latin typeface="Arial" panose="020B0604020202020204" pitchFamily="34" charset="0"/>
              </a:defRPr>
            </a:lvl6pPr>
            <a:lvl7pPr eaLnBrk="0" fontAlgn="base" hangingPunct="0">
              <a:spcBef>
                <a:spcPct val="0"/>
              </a:spcBef>
              <a:spcAft>
                <a:spcPct val="0"/>
              </a:spcAft>
              <a:tabLst>
                <a:tab pos="171450" algn="l"/>
              </a:tabLst>
              <a:defRPr>
                <a:solidFill>
                  <a:schemeClr val="tx1"/>
                </a:solidFill>
                <a:latin typeface="Arial" panose="020B0604020202020204" pitchFamily="34" charset="0"/>
              </a:defRPr>
            </a:lvl7pPr>
            <a:lvl8pPr eaLnBrk="0" fontAlgn="base" hangingPunct="0">
              <a:spcBef>
                <a:spcPct val="0"/>
              </a:spcBef>
              <a:spcAft>
                <a:spcPct val="0"/>
              </a:spcAft>
              <a:tabLst>
                <a:tab pos="171450" algn="l"/>
              </a:tabLst>
              <a:defRPr>
                <a:solidFill>
                  <a:schemeClr val="tx1"/>
                </a:solidFill>
                <a:latin typeface="Arial" panose="020B0604020202020204" pitchFamily="34" charset="0"/>
              </a:defRPr>
            </a:lvl8pPr>
            <a:lvl9pPr eaLnBrk="0" fontAlgn="base" hangingPunct="0">
              <a:spcBef>
                <a:spcPct val="0"/>
              </a:spcBef>
              <a:spcAft>
                <a:spcPct val="0"/>
              </a:spcAft>
              <a:tabLst>
                <a:tab pos="171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71450" algn="l"/>
              </a:tabLst>
            </a:pPr>
            <a:endParaRPr kumimoji="0" lang="en-US" altLang="en-US" sz="800" b="0" i="0" u="none" strike="noStrike" cap="none" normalizeH="0" baseline="0" dirty="0">
              <a:ln>
                <a:noFill/>
              </a:ln>
              <a:solidFill>
                <a:schemeClr val="tx1"/>
              </a:solidFill>
              <a:effectLst/>
              <a:latin typeface="+mn-lt"/>
            </a:endParaRPr>
          </a:p>
          <a:p>
            <a:pPr marL="458788" indent="-458788" defTabSz="914400">
              <a:spcAft>
                <a:spcPts val="600"/>
              </a:spcAft>
              <a:buFont typeface="Wingdings" pitchFamily="2" charset="2"/>
              <a:buChar char="q"/>
              <a:tabLst/>
            </a:pPr>
            <a:r>
              <a:rPr lang="en-US" altLang="en-US" sz="2000" dirty="0">
                <a:latin typeface="+mn-lt"/>
                <a:ea typeface="Calibri" panose="020F0502020204030204" pitchFamily="34" charset="0"/>
                <a:cs typeface="Times New Roman" panose="02020603050405020304" pitchFamily="18" charset="0"/>
              </a:rPr>
              <a:t>After implemented, did the strategy and action steps have the desired impact?</a:t>
            </a:r>
          </a:p>
          <a:p>
            <a:pPr marL="458788" lvl="0" indent="-458788" defTabSz="914400">
              <a:spcAft>
                <a:spcPts val="600"/>
              </a:spcAft>
              <a:buFont typeface="Wingdings" pitchFamily="2" charset="2"/>
              <a:buChar char="q"/>
              <a:tabLst/>
            </a:pPr>
            <a:r>
              <a:rPr lang="en-US" altLang="en-US" sz="2000" dirty="0">
                <a:latin typeface="+mn-lt"/>
                <a:ea typeface="Calibri" panose="020F0502020204030204" pitchFamily="34" charset="0"/>
                <a:cs typeface="Times New Roman" panose="02020603050405020304" pitchFamily="18" charset="0"/>
              </a:rPr>
              <a:t>Was there a change in student learning?</a:t>
            </a:r>
          </a:p>
          <a:p>
            <a:pPr marL="458788" lvl="0" indent="-458788" defTabSz="914400">
              <a:spcAft>
                <a:spcPts val="600"/>
              </a:spcAft>
              <a:buFont typeface="Wingdings" pitchFamily="2" charset="2"/>
              <a:buChar char="q"/>
              <a:tabLst/>
            </a:pPr>
            <a:r>
              <a:rPr lang="en-US" altLang="en-US" sz="2000" dirty="0">
                <a:latin typeface="+mn-lt"/>
                <a:ea typeface="Calibri" panose="020F0502020204030204" pitchFamily="34" charset="0"/>
                <a:cs typeface="Times New Roman" panose="02020603050405020304" pitchFamily="18" charset="0"/>
              </a:rPr>
              <a:t>Are we seeing increased engagement with the course material? </a:t>
            </a:r>
          </a:p>
          <a:p>
            <a:pPr marL="458788" lvl="0" indent="-458788" defTabSz="914400">
              <a:spcAft>
                <a:spcPts val="600"/>
              </a:spcAft>
              <a:buFont typeface="Wingdings" pitchFamily="2" charset="2"/>
              <a:buChar char="q"/>
              <a:tabLst/>
            </a:pPr>
            <a:r>
              <a:rPr lang="en-US" altLang="en-US" sz="2000" dirty="0">
                <a:latin typeface="+mn-lt"/>
                <a:ea typeface="Calibri" panose="020F0502020204030204" pitchFamily="34" charset="0"/>
                <a:cs typeface="Times New Roman" panose="02020603050405020304" pitchFamily="18" charset="0"/>
              </a:rPr>
              <a:t>Is there incremental improvement in student retention or graduation rates? (This will take time, so persistence is key.)</a:t>
            </a:r>
            <a:endParaRPr lang="en-US" altLang="en-US" sz="2000" dirty="0">
              <a:latin typeface="+mn-lt"/>
            </a:endParaRPr>
          </a:p>
          <a:p>
            <a:pPr marL="458788" lvl="0" indent="-458788" defTabSz="914400">
              <a:spcAft>
                <a:spcPts val="600"/>
              </a:spcAft>
              <a:buFont typeface="Wingdings" pitchFamily="2" charset="2"/>
              <a:buChar char="q"/>
              <a:tabLst/>
            </a:pPr>
            <a:r>
              <a:rPr lang="en-US" altLang="en-US" sz="2000" dirty="0">
                <a:latin typeface="+mn-lt"/>
                <a:ea typeface="Calibri" panose="020F0502020204030204" pitchFamily="34" charset="0"/>
                <a:cs typeface="Times New Roman" panose="02020603050405020304" pitchFamily="18" charset="0"/>
              </a:rPr>
              <a:t>Do we need to modify our strategies for improvement?</a:t>
            </a:r>
            <a:endParaRPr kumimoji="0" lang="en-US" altLang="en-US" sz="2000" b="0" i="0" u="none" strike="noStrike" cap="none" normalizeH="0" baseline="0" dirty="0">
              <a:ln>
                <a:noFill/>
              </a:ln>
              <a:solidFill>
                <a:schemeClr val="tx1"/>
              </a:solidFill>
              <a:effectLst/>
              <a:latin typeface="+mn-lt"/>
            </a:endParaRPr>
          </a:p>
        </p:txBody>
      </p:sp>
      <p:sp>
        <p:nvSpPr>
          <p:cNvPr id="6" name="Rectangle 5">
            <a:extLst>
              <a:ext uri="{FF2B5EF4-FFF2-40B4-BE49-F238E27FC236}">
                <a16:creationId xmlns:a16="http://schemas.microsoft.com/office/drawing/2014/main" id="{1FBED244-E726-3646-AF9F-3271453813F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9">
            <a:extLst>
              <a:ext uri="{FF2B5EF4-FFF2-40B4-BE49-F238E27FC236}">
                <a16:creationId xmlns:a16="http://schemas.microsoft.com/office/drawing/2014/main" id="{416399AD-EA93-AD4C-B6A4-40E89BCFD6E3}"/>
              </a:ext>
            </a:extLst>
          </p:cNvPr>
          <p:cNvSpPr/>
          <p:nvPr/>
        </p:nvSpPr>
        <p:spPr>
          <a:xfrm>
            <a:off x="1559618" y="3933550"/>
            <a:ext cx="6024764" cy="707886"/>
          </a:xfrm>
          <a:prstGeom prst="rect">
            <a:avLst/>
          </a:prstGeom>
        </p:spPr>
        <p:txBody>
          <a:bodyPr wrap="square">
            <a:spAutoFit/>
          </a:bodyPr>
          <a:lstStyle/>
          <a:p>
            <a:pPr algn="ctr"/>
            <a:r>
              <a:rPr lang="en-US" sz="2000" b="1" dirty="0">
                <a:sym typeface="Wingdings" pitchFamily="2" charset="2"/>
              </a:rPr>
              <a:t>Remember, if a change does not lead to improvement, </a:t>
            </a:r>
          </a:p>
          <a:p>
            <a:pPr algn="ctr"/>
            <a:r>
              <a:rPr lang="en-US" sz="2000" b="1" dirty="0">
                <a:sym typeface="Wingdings" pitchFamily="2" charset="2"/>
              </a:rPr>
              <a:t>it’s okay -- try something else</a:t>
            </a:r>
            <a:endParaRPr lang="en-US" sz="2000" b="1" dirty="0"/>
          </a:p>
        </p:txBody>
      </p:sp>
      <p:sp>
        <p:nvSpPr>
          <p:cNvPr id="14" name="Title 7">
            <a:extLst>
              <a:ext uri="{FF2B5EF4-FFF2-40B4-BE49-F238E27FC236}">
                <a16:creationId xmlns:a16="http://schemas.microsoft.com/office/drawing/2014/main" id="{937D9098-8D40-B846-A48B-1B522577DEC2}"/>
              </a:ext>
            </a:extLst>
          </p:cNvPr>
          <p:cNvSpPr>
            <a:spLocks noGrp="1"/>
          </p:cNvSpPr>
          <p:nvPr>
            <p:ph type="ctrTitle"/>
          </p:nvPr>
        </p:nvSpPr>
        <p:spPr>
          <a:xfrm>
            <a:off x="405700" y="122253"/>
            <a:ext cx="8754368" cy="853107"/>
          </a:xfrm>
        </p:spPr>
        <p:txBody>
          <a:bodyPr>
            <a:normAutofit/>
          </a:bodyPr>
          <a:lstStyle/>
          <a:p>
            <a:pPr algn="l"/>
            <a:r>
              <a:rPr lang="en-US" sz="3300" b="1" dirty="0"/>
              <a:t>Guiding Questions: Evaluation of Strategies</a:t>
            </a:r>
          </a:p>
        </p:txBody>
      </p:sp>
    </p:spTree>
    <p:extLst>
      <p:ext uri="{BB962C8B-B14F-4D97-AF65-F5344CB8AC3E}">
        <p14:creationId xmlns:p14="http://schemas.microsoft.com/office/powerpoint/2010/main" val="2599470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57B056-FF24-2C44-8D6C-AA5B4D526605}"/>
              </a:ext>
            </a:extLst>
          </p:cNvPr>
          <p:cNvSpPr/>
          <p:nvPr/>
        </p:nvSpPr>
        <p:spPr>
          <a:xfrm>
            <a:off x="6618514" y="4116261"/>
            <a:ext cx="2031228" cy="5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7">
            <a:extLst>
              <a:ext uri="{FF2B5EF4-FFF2-40B4-BE49-F238E27FC236}">
                <a16:creationId xmlns:a16="http://schemas.microsoft.com/office/drawing/2014/main" id="{E54FC972-D5AE-5D4D-827D-0D65A5F10A04}"/>
              </a:ext>
            </a:extLst>
          </p:cNvPr>
          <p:cNvSpPr>
            <a:spLocks noGrp="1"/>
          </p:cNvSpPr>
          <p:nvPr>
            <p:ph type="ctrTitle"/>
          </p:nvPr>
        </p:nvSpPr>
        <p:spPr>
          <a:xfrm>
            <a:off x="494258" y="228600"/>
            <a:ext cx="8245824" cy="853107"/>
          </a:xfrm>
        </p:spPr>
        <p:txBody>
          <a:bodyPr>
            <a:noAutofit/>
          </a:bodyPr>
          <a:lstStyle/>
          <a:p>
            <a:pPr algn="l"/>
            <a:r>
              <a:rPr lang="en-US" sz="3200" b="1" dirty="0"/>
              <a:t>Guiding Questions: Review the Assessment Plan</a:t>
            </a:r>
          </a:p>
        </p:txBody>
      </p:sp>
      <p:sp>
        <p:nvSpPr>
          <p:cNvPr id="5" name="Content Placeholder 2">
            <a:extLst>
              <a:ext uri="{FF2B5EF4-FFF2-40B4-BE49-F238E27FC236}">
                <a16:creationId xmlns:a16="http://schemas.microsoft.com/office/drawing/2014/main" id="{1BF0A6C6-FBDD-964E-8910-E1087EA1FA8A}"/>
              </a:ext>
            </a:extLst>
          </p:cNvPr>
          <p:cNvSpPr txBox="1">
            <a:spLocks/>
          </p:cNvSpPr>
          <p:nvPr/>
        </p:nvSpPr>
        <p:spPr>
          <a:xfrm>
            <a:off x="634181" y="1394309"/>
            <a:ext cx="7630588" cy="324712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Aft>
                <a:spcPts val="800"/>
              </a:spcAft>
            </a:pPr>
            <a:endParaRPr lang="en-US" sz="2000" dirty="0"/>
          </a:p>
        </p:txBody>
      </p:sp>
      <p:sp>
        <p:nvSpPr>
          <p:cNvPr id="3" name="Rectangle 2">
            <a:extLst>
              <a:ext uri="{FF2B5EF4-FFF2-40B4-BE49-F238E27FC236}">
                <a16:creationId xmlns:a16="http://schemas.microsoft.com/office/drawing/2014/main" id="{5DBB4B82-557F-9A42-9BE0-900F17CE8632}"/>
              </a:ext>
            </a:extLst>
          </p:cNvPr>
          <p:cNvSpPr>
            <a:spLocks noChangeArrowheads="1"/>
          </p:cNvSpPr>
          <p:nvPr/>
        </p:nvSpPr>
        <p:spPr bwMode="auto">
          <a:xfrm>
            <a:off x="494258" y="1308735"/>
            <a:ext cx="8278329"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 algn="l"/>
              </a:tabLst>
              <a:defRPr>
                <a:solidFill>
                  <a:schemeClr val="tx1"/>
                </a:solidFill>
                <a:latin typeface="Arial" panose="020B0604020202020204" pitchFamily="34" charset="0"/>
              </a:defRPr>
            </a:lvl1pPr>
            <a:lvl2pPr eaLnBrk="0" fontAlgn="base" hangingPunct="0">
              <a:spcBef>
                <a:spcPct val="0"/>
              </a:spcBef>
              <a:spcAft>
                <a:spcPct val="0"/>
              </a:spcAft>
              <a:tabLst>
                <a:tab pos="171450" algn="l"/>
              </a:tabLst>
              <a:defRPr>
                <a:solidFill>
                  <a:schemeClr val="tx1"/>
                </a:solidFill>
                <a:latin typeface="Arial" panose="020B0604020202020204" pitchFamily="34" charset="0"/>
              </a:defRPr>
            </a:lvl2pPr>
            <a:lvl3pPr eaLnBrk="0" fontAlgn="base" hangingPunct="0">
              <a:spcBef>
                <a:spcPct val="0"/>
              </a:spcBef>
              <a:spcAft>
                <a:spcPct val="0"/>
              </a:spcAft>
              <a:tabLst>
                <a:tab pos="171450" algn="l"/>
              </a:tabLst>
              <a:defRPr>
                <a:solidFill>
                  <a:schemeClr val="tx1"/>
                </a:solidFill>
                <a:latin typeface="Arial" panose="020B0604020202020204" pitchFamily="34" charset="0"/>
              </a:defRPr>
            </a:lvl3pPr>
            <a:lvl4pPr eaLnBrk="0" fontAlgn="base" hangingPunct="0">
              <a:spcBef>
                <a:spcPct val="0"/>
              </a:spcBef>
              <a:spcAft>
                <a:spcPct val="0"/>
              </a:spcAft>
              <a:tabLst>
                <a:tab pos="171450" algn="l"/>
              </a:tabLst>
              <a:defRPr>
                <a:solidFill>
                  <a:schemeClr val="tx1"/>
                </a:solidFill>
                <a:latin typeface="Arial" panose="020B0604020202020204" pitchFamily="34" charset="0"/>
              </a:defRPr>
            </a:lvl4pPr>
            <a:lvl5pPr eaLnBrk="0" fontAlgn="base" hangingPunct="0">
              <a:spcBef>
                <a:spcPct val="0"/>
              </a:spcBef>
              <a:spcAft>
                <a:spcPct val="0"/>
              </a:spcAft>
              <a:tabLst>
                <a:tab pos="171450" algn="l"/>
              </a:tabLst>
              <a:defRPr>
                <a:solidFill>
                  <a:schemeClr val="tx1"/>
                </a:solidFill>
                <a:latin typeface="Arial" panose="020B0604020202020204" pitchFamily="34" charset="0"/>
              </a:defRPr>
            </a:lvl5pPr>
            <a:lvl6pPr eaLnBrk="0" fontAlgn="base" hangingPunct="0">
              <a:spcBef>
                <a:spcPct val="0"/>
              </a:spcBef>
              <a:spcAft>
                <a:spcPct val="0"/>
              </a:spcAft>
              <a:tabLst>
                <a:tab pos="171450" algn="l"/>
              </a:tabLst>
              <a:defRPr>
                <a:solidFill>
                  <a:schemeClr val="tx1"/>
                </a:solidFill>
                <a:latin typeface="Arial" panose="020B0604020202020204" pitchFamily="34" charset="0"/>
              </a:defRPr>
            </a:lvl6pPr>
            <a:lvl7pPr eaLnBrk="0" fontAlgn="base" hangingPunct="0">
              <a:spcBef>
                <a:spcPct val="0"/>
              </a:spcBef>
              <a:spcAft>
                <a:spcPct val="0"/>
              </a:spcAft>
              <a:tabLst>
                <a:tab pos="171450" algn="l"/>
              </a:tabLst>
              <a:defRPr>
                <a:solidFill>
                  <a:schemeClr val="tx1"/>
                </a:solidFill>
                <a:latin typeface="Arial" panose="020B0604020202020204" pitchFamily="34" charset="0"/>
              </a:defRPr>
            </a:lvl7pPr>
            <a:lvl8pPr eaLnBrk="0" fontAlgn="base" hangingPunct="0">
              <a:spcBef>
                <a:spcPct val="0"/>
              </a:spcBef>
              <a:spcAft>
                <a:spcPct val="0"/>
              </a:spcAft>
              <a:tabLst>
                <a:tab pos="171450" algn="l"/>
              </a:tabLst>
              <a:defRPr>
                <a:solidFill>
                  <a:schemeClr val="tx1"/>
                </a:solidFill>
                <a:latin typeface="Arial" panose="020B0604020202020204" pitchFamily="34" charset="0"/>
              </a:defRPr>
            </a:lvl8pPr>
            <a:lvl9pPr eaLnBrk="0" fontAlgn="base" hangingPunct="0">
              <a:spcBef>
                <a:spcPct val="0"/>
              </a:spcBef>
              <a:spcAft>
                <a:spcPct val="0"/>
              </a:spcAft>
              <a:tabLst>
                <a:tab pos="171450" algn="l"/>
              </a:tabLst>
              <a:defRPr>
                <a:solidFill>
                  <a:schemeClr val="tx1"/>
                </a:solidFill>
                <a:latin typeface="Arial" panose="020B0604020202020204" pitchFamily="34" charset="0"/>
              </a:defRPr>
            </a:lvl9pPr>
          </a:lstStyle>
          <a:p>
            <a:pPr marL="406400" marR="0" lvl="0" indent="-406400" algn="l" defTabSz="914400" rtl="0" eaLnBrk="0" fontAlgn="base" latinLnBrk="0" hangingPunct="0">
              <a:lnSpc>
                <a:spcPct val="100000"/>
              </a:lnSpc>
              <a:spcBef>
                <a:spcPct val="0"/>
              </a:spcBef>
              <a:spcAft>
                <a:spcPts val="600"/>
              </a:spcAft>
              <a:buClrTx/>
              <a:buSzTx/>
              <a:buFont typeface="Wingdings" pitchFamily="2" charset="2"/>
              <a:buChar char="q"/>
            </a:pPr>
            <a:r>
              <a:rPr kumimoji="0" lang="en-US" altLang="en-US" b="0" i="0"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Should the assessment plan or process be modified?</a:t>
            </a:r>
            <a:endParaRPr kumimoji="0" lang="en-US" altLang="en-US" sz="800" b="0" i="0" strike="noStrike" cap="none" normalizeH="0" baseline="0" dirty="0">
              <a:ln>
                <a:noFill/>
              </a:ln>
              <a:solidFill>
                <a:schemeClr val="tx1"/>
              </a:solidFill>
              <a:effectLst/>
              <a:latin typeface="+mn-lt"/>
            </a:endParaRPr>
          </a:p>
          <a:p>
            <a:pPr marL="411163" marR="0" lvl="0" indent="-411163" algn="l" defTabSz="914400" rtl="0" eaLnBrk="0" fontAlgn="base" latinLnBrk="0" hangingPunct="0">
              <a:lnSpc>
                <a:spcPct val="100000"/>
              </a:lnSpc>
              <a:spcBef>
                <a:spcPct val="0"/>
              </a:spcBef>
              <a:spcAft>
                <a:spcPts val="3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Are the SLOs still relevant and aligned with industry needs?</a:t>
            </a:r>
          </a:p>
          <a:p>
            <a:pPr marL="411163" marR="0" lvl="0" indent="-411163" algn="l" defTabSz="914400" rtl="0" eaLnBrk="0" fontAlgn="base" latinLnBrk="0" hangingPunct="0">
              <a:lnSpc>
                <a:spcPct val="100000"/>
              </a:lnSpc>
              <a:spcBef>
                <a:spcPct val="0"/>
              </a:spcBef>
              <a:spcAft>
                <a:spcPts val="300"/>
              </a:spcAft>
              <a:buClrTx/>
              <a:buSzTx/>
              <a:buFont typeface="Wingdings" pitchFamily="2" charset="2"/>
              <a:buChar char="q"/>
            </a:pPr>
            <a:r>
              <a:rPr lang="en-US" altLang="en-US" dirty="0">
                <a:latin typeface="+mn-lt"/>
                <a:cs typeface="Times New Roman" panose="02020603050405020304" pitchFamily="18" charset="0"/>
              </a:rPr>
              <a:t>Based on the data, are the outcomes still a priority for improvement?</a:t>
            </a:r>
            <a:endParaRPr kumimoji="0" lang="en-US" altLang="en-US" b="0" i="0" u="none" strike="noStrike" cap="none" normalizeH="0" baseline="0" dirty="0">
              <a:ln>
                <a:noFill/>
              </a:ln>
              <a:solidFill>
                <a:schemeClr val="tx1"/>
              </a:solidFill>
              <a:effectLst/>
              <a:latin typeface="+mn-lt"/>
            </a:endParaRPr>
          </a:p>
          <a:p>
            <a:pPr marL="411163" lvl="0" indent="-411163" defTabSz="914400">
              <a:spcAft>
                <a:spcPts val="300"/>
              </a:spcAft>
              <a:buFont typeface="Wingdings" pitchFamily="2" charset="2"/>
              <a:buChar char="q"/>
            </a:pPr>
            <a:r>
              <a:rPr lang="en-US" altLang="en-US" dirty="0">
                <a:latin typeface="+mn-lt"/>
                <a:ea typeface="Calibri" panose="020F0502020204030204" pitchFamily="34" charset="0"/>
                <a:cs typeface="Times New Roman" panose="02020603050405020304" pitchFamily="18" charset="0"/>
              </a:rPr>
              <a:t>Are measures sufficiently granular to assess only the learning outcome of interest?</a:t>
            </a:r>
            <a:endPar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endParaRPr>
          </a:p>
          <a:p>
            <a:pPr marL="411163" marR="0" lvl="0" indent="-411163" algn="l" defTabSz="914400" rtl="0" eaLnBrk="0" fontAlgn="base" latinLnBrk="0" hangingPunct="0">
              <a:lnSpc>
                <a:spcPct val="100000"/>
              </a:lnSpc>
              <a:spcBef>
                <a:spcPct val="0"/>
              </a:spcBef>
              <a:spcAft>
                <a:spcPts val="3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Are test items and rubrics clearly worded and aligned with the learning outcomes? </a:t>
            </a:r>
          </a:p>
          <a:p>
            <a:pPr marL="411163" lvl="0" indent="-411163" defTabSz="914400">
              <a:spcAft>
                <a:spcPts val="300"/>
              </a:spcAft>
              <a:buFont typeface="Wingdings" pitchFamily="2" charset="2"/>
              <a:buChar char="q"/>
            </a:pPr>
            <a:r>
              <a:rPr lang="en-US" altLang="en-US" dirty="0">
                <a:latin typeface="+mn-lt"/>
              </a:rPr>
              <a:t>Are rubrics well defined (with specific criteria, appropriate rating scale, and clear descriptors at each performance level)?</a:t>
            </a:r>
            <a:endParaRPr kumimoji="0" lang="en-US" altLang="en-US" b="0" i="0" u="none" strike="noStrike" cap="none" normalizeH="0" baseline="0" dirty="0">
              <a:ln>
                <a:noFill/>
              </a:ln>
              <a:solidFill>
                <a:schemeClr val="tx1"/>
              </a:solidFill>
              <a:effectLst/>
              <a:latin typeface="+mn-lt"/>
            </a:endParaRPr>
          </a:p>
          <a:p>
            <a:pPr marL="411163" marR="0" lvl="0" indent="-411163" algn="l" defTabSz="914400" rtl="0" eaLnBrk="0" fontAlgn="base" latinLnBrk="0" hangingPunct="0">
              <a:lnSpc>
                <a:spcPct val="100000"/>
              </a:lnSpc>
              <a:spcBef>
                <a:spcPct val="0"/>
              </a:spcBef>
              <a:spcAft>
                <a:spcPts val="3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Do the assessment instruments demonstrate acceptable reliability and validity? </a:t>
            </a:r>
            <a:endParaRPr kumimoji="0" lang="en-US" altLang="en-US" b="0" i="0" u="none" strike="noStrike" cap="none" normalizeH="0" baseline="0" dirty="0">
              <a:ln>
                <a:noFill/>
              </a:ln>
              <a:solidFill>
                <a:schemeClr val="tx1"/>
              </a:solidFill>
              <a:effectLst/>
              <a:latin typeface="+mn-lt"/>
            </a:endParaRPr>
          </a:p>
          <a:p>
            <a:pPr marL="411163" marR="0" lvl="0" indent="-411163" algn="l" defTabSz="914400" rtl="0" eaLnBrk="0" fontAlgn="base" latinLnBrk="0" hangingPunct="0">
              <a:lnSpc>
                <a:spcPct val="100000"/>
              </a:lnSpc>
              <a:spcBef>
                <a:spcPct val="0"/>
              </a:spcBef>
              <a:spcAft>
                <a:spcPts val="300"/>
              </a:spcAft>
              <a:buClrTx/>
              <a:buSzTx/>
              <a:buFont typeface="Wingdings" pitchFamily="2" charset="2"/>
              <a:buChar char="q"/>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How can we improve our data collection and/or data analysis process?</a:t>
            </a:r>
            <a:endParaRPr kumimoji="0" lang="en-US" altLang="en-US" b="0" i="0" u="none" strike="noStrike" cap="none" normalizeH="0" baseline="0" dirty="0">
              <a:ln>
                <a:noFill/>
              </a:ln>
              <a:solidFill>
                <a:schemeClr val="tx1"/>
              </a:solidFill>
              <a:effectLst/>
              <a:latin typeface="+mn-lt"/>
            </a:endParaRPr>
          </a:p>
        </p:txBody>
      </p:sp>
      <p:sp>
        <p:nvSpPr>
          <p:cNvPr id="6" name="Rectangle 5">
            <a:extLst>
              <a:ext uri="{FF2B5EF4-FFF2-40B4-BE49-F238E27FC236}">
                <a16:creationId xmlns:a16="http://schemas.microsoft.com/office/drawing/2014/main" id="{1FBED244-E726-3646-AF9F-3271453813F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28083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otebookType xmlns="fabfed25-863c-408c-b247-14e5cd4cffdc" xsi:nil="true"/>
    <Templates xmlns="fabfed25-863c-408c-b247-14e5cd4cffdc" xsi:nil="true"/>
    <_ip_UnifiedCompliancePolicyUIAction xmlns="http://schemas.microsoft.com/sharepoint/v3" xsi:nil="true"/>
    <DefaultSectionNames xmlns="fabfed25-863c-408c-b247-14e5cd4cffdc" xsi:nil="true"/>
    <FolderType xmlns="fabfed25-863c-408c-b247-14e5cd4cffdc" xsi:nil="true"/>
    <Self_Registration_Enabled xmlns="fabfed25-863c-408c-b247-14e5cd4cffdc" xsi:nil="true"/>
    <AppVersion xmlns="fabfed25-863c-408c-b247-14e5cd4cffdc" xsi:nil="true"/>
    <IsNotebookLocked xmlns="fabfed25-863c-408c-b247-14e5cd4cffdc" xsi:nil="true"/>
    <Math_Settings xmlns="fabfed25-863c-408c-b247-14e5cd4cffdc" xsi:nil="true"/>
    <Members xmlns="fabfed25-863c-408c-b247-14e5cd4cffdc">
      <UserInfo>
        <DisplayName/>
        <AccountId xsi:nil="true"/>
        <AccountType/>
      </UserInfo>
    </Members>
    <Invited_Members xmlns="fabfed25-863c-408c-b247-14e5cd4cffdc" xsi:nil="true"/>
    <_ip_UnifiedCompliancePolicyProperties xmlns="http://schemas.microsoft.com/sharepoint/v3" xsi:nil="true"/>
    <LMS_Mappings xmlns="fabfed25-863c-408c-b247-14e5cd4cffdc" xsi:nil="true"/>
    <Invited_Leaders xmlns="fabfed25-863c-408c-b247-14e5cd4cffdc" xsi:nil="true"/>
    <Leaders xmlns="fabfed25-863c-408c-b247-14e5cd4cffdc">
      <UserInfo>
        <DisplayName/>
        <AccountId xsi:nil="true"/>
        <AccountType/>
      </UserInfo>
    </Leaders>
    <Distribution_Groups xmlns="fabfed25-863c-408c-b247-14e5cd4cffdc" xsi:nil="true"/>
    <Member_Groups xmlns="fabfed25-863c-408c-b247-14e5cd4cffdc">
      <UserInfo>
        <DisplayName/>
        <AccountId xsi:nil="true"/>
        <AccountType/>
      </UserInfo>
    </Member_Groups>
    <TeamsChannelId xmlns="fabfed25-863c-408c-b247-14e5cd4cffdc" xsi:nil="true"/>
    <CultureName xmlns="fabfed25-863c-408c-b247-14e5cd4cffdc" xsi:nil="true"/>
    <Owner xmlns="fabfed25-863c-408c-b247-14e5cd4cffdc">
      <UserInfo>
        <DisplayName/>
        <AccountId xsi:nil="true"/>
        <AccountType/>
      </UserInfo>
    </Owner>
    <Has_Leaders_Only_SectionGroup xmlns="fabfed25-863c-408c-b247-14e5cd4cffdc" xsi:nil="true"/>
    <Is_Collaboration_Space_Locked xmlns="fabfed25-863c-408c-b247-14e5cd4cffd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C37B3D94CA974C84302A6274A85545" ma:contentTypeVersion="33" ma:contentTypeDescription="Create a new document." ma:contentTypeScope="" ma:versionID="707d7515ae8ecc42e084079dbbe48f20">
  <xsd:schema xmlns:xsd="http://www.w3.org/2001/XMLSchema" xmlns:xs="http://www.w3.org/2001/XMLSchema" xmlns:p="http://schemas.microsoft.com/office/2006/metadata/properties" xmlns:ns1="http://schemas.microsoft.com/sharepoint/v3" xmlns:ns2="fabfed25-863c-408c-b247-14e5cd4cffdc" xmlns:ns3="31cbbee1-a3e1-4a25-b8ad-5b0634039509" targetNamespace="http://schemas.microsoft.com/office/2006/metadata/properties" ma:root="true" ma:fieldsID="9c72ce4b45567de511c163b71539ecdc" ns1:_="" ns2:_="" ns3:_="">
    <xsd:import namespace="http://schemas.microsoft.com/sharepoint/v3"/>
    <xsd:import namespace="fabfed25-863c-408c-b247-14e5cd4cffdc"/>
    <xsd:import namespace="31cbbee1-a3e1-4a25-b8ad-5b0634039509"/>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1:_ip_UnifiedCompliancePolicyProperties" minOccurs="0"/>
                <xsd:element ref="ns1:_ip_UnifiedCompliancePolicyUIAction"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36" nillable="true" ma:displayName="Unified Compliance Policy Properties" ma:hidden="true" ma:internalName="_ip_UnifiedCompliancePolicyProperties">
      <xsd:simpleType>
        <xsd:restriction base="dms:Note"/>
      </xsd:simpleType>
    </xsd:element>
    <xsd:element name="_ip_UnifiedCompliancePolicyUIAction" ma:index="3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bfed25-863c-408c-b247-14e5cd4cffdc"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element name="MediaServiceAutoTags" ma:index="32" nillable="true" ma:displayName="Tags" ma:internalName="MediaServiceAutoTags" ma:readOnly="true">
      <xsd:simpleType>
        <xsd:restriction base="dms:Text"/>
      </xsd:simpleType>
    </xsd:element>
    <xsd:element name="MediaServiceGenerationTime" ma:index="33" nillable="true" ma:displayName="MediaServiceGenerationTime" ma:hidden="true" ma:internalName="MediaServiceGenerationTime" ma:readOnly="true">
      <xsd:simpleType>
        <xsd:restriction base="dms:Text"/>
      </xsd:simpleType>
    </xsd:element>
    <xsd:element name="MediaServiceEventHashCode" ma:index="34" nillable="true" ma:displayName="MediaServiceEventHashCode" ma:hidden="true" ma:internalName="MediaServiceEventHashCode" ma:readOnly="true">
      <xsd:simpleType>
        <xsd:restriction base="dms:Text"/>
      </xsd:simpleType>
    </xsd:element>
    <xsd:element name="MediaServiceOCR" ma:index="35" nillable="true" ma:displayName="Extracted Text" ma:internalName="MediaServiceOCR" ma:readOnly="true">
      <xsd:simpleType>
        <xsd:restriction base="dms:Note">
          <xsd:maxLength value="255"/>
        </xsd:restriction>
      </xsd:simpleType>
    </xsd:element>
    <xsd:element name="MediaServiceDateTaken" ma:index="40"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cbbee1-a3e1-4a25-b8ad-5b0634039509" elementFormDefault="qualified">
    <xsd:import namespace="http://schemas.microsoft.com/office/2006/documentManagement/types"/>
    <xsd:import namespace="http://schemas.microsoft.com/office/infopath/2007/PartnerControls"/>
    <xsd:element name="SharedWithUsers" ma:index="3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E39647-849F-462A-B372-1C8BF3E0A0E2}">
  <ds:schemaRefs>
    <ds:schemaRef ds:uri="http://schemas.microsoft.com/office/2006/metadata/properties"/>
    <ds:schemaRef ds:uri="http://schemas.microsoft.com/office/infopath/2007/PartnerControls"/>
    <ds:schemaRef ds:uri="fabfed25-863c-408c-b247-14e5cd4cffdc"/>
    <ds:schemaRef ds:uri="http://schemas.microsoft.com/sharepoint/v3"/>
  </ds:schemaRefs>
</ds:datastoreItem>
</file>

<file path=customXml/itemProps2.xml><?xml version="1.0" encoding="utf-8"?>
<ds:datastoreItem xmlns:ds="http://schemas.openxmlformats.org/officeDocument/2006/customXml" ds:itemID="{00463B57-95B5-42FD-B8F7-C66F94FB52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abfed25-863c-408c-b247-14e5cd4cffdc"/>
    <ds:schemaRef ds:uri="31cbbee1-a3e1-4a25-b8ad-5b06340395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421C925-E859-4CD5-9218-3FDB58BB41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49024</TotalTime>
  <Words>1092</Words>
  <Application>Microsoft Macintosh PowerPoint</Application>
  <PresentationFormat>On-screen Show (16:9)</PresentationFormat>
  <Paragraphs>99</Paragraphs>
  <Slides>11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Assessment of Learning Guiding Questions </vt:lpstr>
      <vt:lpstr>Purposeful Reflection and Discussion</vt:lpstr>
      <vt:lpstr>PowerPoint Presentation</vt:lpstr>
      <vt:lpstr>Guiding Questions: Measure Effectiveness</vt:lpstr>
      <vt:lpstr>Guiding Questions: Interpretation of Results</vt:lpstr>
      <vt:lpstr>PowerPoint Presentation</vt:lpstr>
      <vt:lpstr>Guiding Questions: Strategies for Improvement</vt:lpstr>
      <vt:lpstr>Guiding Questions: Evaluation of Strategies</vt:lpstr>
      <vt:lpstr>Guiding Questions: Review the Assessment Plan</vt:lpstr>
      <vt:lpstr>PowerPoint Presentation</vt:lpstr>
      <vt:lpstr>Website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Kimundi</dc:creator>
  <cp:lastModifiedBy>Anthony Matusko</cp:lastModifiedBy>
  <cp:revision>258</cp:revision>
  <cp:lastPrinted>2021-02-03T14:52:42Z</cp:lastPrinted>
  <dcterms:created xsi:type="dcterms:W3CDTF">2019-02-15T21:19:03Z</dcterms:created>
  <dcterms:modified xsi:type="dcterms:W3CDTF">2024-09-12T20:15:34Z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0x010100EDC37B3D94CA974C84302A6274A85545</vt:lpwstr>
  </property>
</Properties>
</file>