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5" d="100"/>
          <a:sy n="105" d="100"/>
        </p:scale>
        <p:origin x="118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D329D5-A47D-804F-BA65-E0B8FEEE3DD7}" type="datetimeFigureOut">
              <a:rPr lang="en-US" smtClean="0"/>
              <a:t>2/12/2019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C24BD3-D630-6146-BA7B-E2210F7EED98}" type="slidenum">
              <a:rPr lang="en-US" smtClean="0"/>
              <a:t>‹#›</a:t>
            </a:fld>
            <a:endParaRPr lang="en-US"/>
          </a:p>
        </p:txBody>
      </p:sp>
    </p:spTree>
    <p:extLst>
      <p:ext uri="{BB962C8B-B14F-4D97-AF65-F5344CB8AC3E}">
        <p14:creationId xmlns:p14="http://schemas.microsoft.com/office/powerpoint/2010/main" val="4514644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24BD3-D630-6146-BA7B-E2210F7EED98}" type="slidenum">
              <a:rPr lang="en-US" smtClean="0"/>
              <a:t>1</a:t>
            </a:fld>
            <a:endParaRPr lang="en-US"/>
          </a:p>
        </p:txBody>
      </p:sp>
    </p:spTree>
    <p:extLst>
      <p:ext uri="{BB962C8B-B14F-4D97-AF65-F5344CB8AC3E}">
        <p14:creationId xmlns:p14="http://schemas.microsoft.com/office/powerpoint/2010/main" val="3919028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193715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3245545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650072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80078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6A3620-5E4F-9E45-8855-243D226C661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4059625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6A3620-5E4F-9E45-8855-243D226C661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990987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6A3620-5E4F-9E45-8855-243D226C661A}" type="datetimeFigureOut">
              <a:rPr lang="en-US" smtClean="0"/>
              <a:t>2/12/2019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1538160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6A3620-5E4F-9E45-8855-243D226C661A}" type="datetimeFigureOut">
              <a:rPr lang="en-US" smtClean="0"/>
              <a:t>2/12/2019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251462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A3620-5E4F-9E45-8855-243D226C661A}" type="datetimeFigureOut">
              <a:rPr lang="en-US" smtClean="0"/>
              <a:t>2/12/2019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1043973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A3620-5E4F-9E45-8855-243D226C661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2468425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A3620-5E4F-9E45-8855-243D226C661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3259836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A3620-5E4F-9E45-8855-243D226C661A}" type="datetimeFigureOut">
              <a:rPr lang="en-US" smtClean="0"/>
              <a:t>2/12/2019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7C2DF-856E-424D-A83F-A6737384F987}" type="slidenum">
              <a:rPr lang="en-US" smtClean="0"/>
              <a:t>‹#›</a:t>
            </a:fld>
            <a:endParaRPr lang="en-US"/>
          </a:p>
        </p:txBody>
      </p:sp>
      <p:pic>
        <p:nvPicPr>
          <p:cNvPr id="7" name="Picture 6" descr="PowerpointBG1_newlogo.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162050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77825"/>
            <a:ext cx="7772400" cy="2722626"/>
          </a:xfrm>
        </p:spPr>
        <p:txBody>
          <a:bodyPr/>
          <a:lstStyle/>
          <a:p>
            <a:r>
              <a:rPr lang="en-US" dirty="0" smtClean="0"/>
              <a:t>FACULTY JUSTIFICATIONS</a:t>
            </a:r>
            <a:br>
              <a:rPr lang="en-US" dirty="0" smtClean="0"/>
            </a:br>
            <a:r>
              <a:rPr lang="en-US" i="1" dirty="0" smtClean="0"/>
              <a:t>Making a Compelling Case</a:t>
            </a:r>
            <a:endParaRPr lang="en-US" i="1" dirty="0"/>
          </a:p>
        </p:txBody>
      </p:sp>
      <p:sp>
        <p:nvSpPr>
          <p:cNvPr id="3" name="Subtitle 2"/>
          <p:cNvSpPr>
            <a:spLocks noGrp="1"/>
          </p:cNvSpPr>
          <p:nvPr>
            <p:ph type="subTitle" idx="1"/>
          </p:nvPr>
        </p:nvSpPr>
        <p:spPr>
          <a:xfrm>
            <a:off x="1371600" y="3410712"/>
            <a:ext cx="6400800" cy="2228088"/>
          </a:xfrm>
        </p:spPr>
        <p:txBody>
          <a:bodyPr>
            <a:normAutofit lnSpcReduction="10000"/>
          </a:bodyPr>
          <a:lstStyle/>
          <a:p>
            <a:r>
              <a:rPr lang="en-US" dirty="0" smtClean="0"/>
              <a:t>Danielle Buehrer</a:t>
            </a:r>
          </a:p>
          <a:p>
            <a:r>
              <a:rPr lang="en-US" dirty="0" smtClean="0"/>
              <a:t>SACSCOC Accreditation Liaison</a:t>
            </a:r>
          </a:p>
          <a:p>
            <a:r>
              <a:rPr lang="en-US" dirty="0" smtClean="0"/>
              <a:t>Kennesaw State University</a:t>
            </a:r>
          </a:p>
          <a:p>
            <a:r>
              <a:rPr lang="en-US" dirty="0" smtClean="0"/>
              <a:t>February 12, 2019</a:t>
            </a:r>
            <a:endParaRPr lang="en-US" dirty="0" smtClean="0"/>
          </a:p>
          <a:p>
            <a:endParaRPr lang="en-US" dirty="0"/>
          </a:p>
        </p:txBody>
      </p:sp>
    </p:spTree>
    <p:extLst>
      <p:ext uri="{BB962C8B-B14F-4D97-AF65-F5344CB8AC3E}">
        <p14:creationId xmlns:p14="http://schemas.microsoft.com/office/powerpoint/2010/main" val="3995320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6922"/>
          </a:xfrm>
        </p:spPr>
        <p:txBody>
          <a:bodyPr/>
          <a:lstStyle/>
          <a:p>
            <a:r>
              <a:rPr lang="en-US" dirty="0" smtClean="0"/>
              <a:t>Examples</a:t>
            </a:r>
            <a:endParaRPr lang="en-US" dirty="0"/>
          </a:p>
        </p:txBody>
      </p:sp>
      <p:sp>
        <p:nvSpPr>
          <p:cNvPr id="3" name="Content Placeholder 2"/>
          <p:cNvSpPr>
            <a:spLocks noGrp="1"/>
          </p:cNvSpPr>
          <p:nvPr>
            <p:ph idx="1"/>
          </p:nvPr>
        </p:nvSpPr>
        <p:spPr>
          <a:xfrm>
            <a:off x="457200" y="1051560"/>
            <a:ext cx="8229600" cy="5074603"/>
          </a:xfrm>
        </p:spPr>
        <p:txBody>
          <a:bodyPr/>
          <a:lstStyle/>
          <a:p>
            <a:r>
              <a:rPr lang="en-US" dirty="0" smtClean="0"/>
              <a:t>Doe, Jordan</a:t>
            </a:r>
          </a:p>
          <a:p>
            <a:pPr lvl="1"/>
            <a:r>
              <a:rPr lang="en-US" dirty="0"/>
              <a:t>Ph.D. (Chemistry), University of Virginia</a:t>
            </a:r>
          </a:p>
          <a:p>
            <a:pPr lvl="2"/>
            <a:r>
              <a:rPr lang="en-US" dirty="0"/>
              <a:t>CHEM 3601 Physical Chemistry I</a:t>
            </a:r>
          </a:p>
          <a:p>
            <a:pPr lvl="2"/>
            <a:r>
              <a:rPr lang="en-US" dirty="0"/>
              <a:t>CHEM 3601L Physical Chemistry I Lab</a:t>
            </a:r>
          </a:p>
          <a:p>
            <a:pPr lvl="2"/>
            <a:r>
              <a:rPr lang="en-US" dirty="0"/>
              <a:t>CHEM 3602 Physical Chemistry II</a:t>
            </a:r>
          </a:p>
          <a:p>
            <a:pPr lvl="2"/>
            <a:r>
              <a:rPr lang="en-US" dirty="0"/>
              <a:t>CHEM 3602L Physical Chemistry II </a:t>
            </a:r>
            <a:r>
              <a:rPr lang="en-US" dirty="0" smtClean="0"/>
              <a:t>Lab</a:t>
            </a:r>
          </a:p>
          <a:p>
            <a:r>
              <a:rPr lang="en-US" dirty="0" smtClean="0"/>
              <a:t>Doe, John</a:t>
            </a:r>
          </a:p>
          <a:p>
            <a:pPr lvl="1"/>
            <a:r>
              <a:rPr lang="en-US" dirty="0" smtClean="0"/>
              <a:t>Ph.D. (Chemistry), Tulane University</a:t>
            </a:r>
          </a:p>
          <a:p>
            <a:pPr lvl="2"/>
            <a:r>
              <a:rPr lang="en-US" dirty="0" smtClean="0"/>
              <a:t>CHEM 6620 Adv Topics in Physical Chem.</a:t>
            </a:r>
          </a:p>
          <a:p>
            <a:endParaRPr lang="en-US" dirty="0" smtClean="0"/>
          </a:p>
        </p:txBody>
      </p:sp>
    </p:spTree>
    <p:extLst>
      <p:ext uri="{BB962C8B-B14F-4D97-AF65-F5344CB8AC3E}">
        <p14:creationId xmlns:p14="http://schemas.microsoft.com/office/powerpoint/2010/main" val="1008664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6032"/>
            <a:ext cx="8229600" cy="5870131"/>
          </a:xfrm>
        </p:spPr>
        <p:txBody>
          <a:bodyPr/>
          <a:lstStyle/>
          <a:p>
            <a:r>
              <a:rPr lang="en-US" dirty="0" smtClean="0"/>
              <a:t>Doe, Jamie</a:t>
            </a:r>
          </a:p>
          <a:p>
            <a:pPr lvl="1"/>
            <a:r>
              <a:rPr lang="en-US" dirty="0" smtClean="0"/>
              <a:t>Ph.D. (Mathematics), Lehigh University</a:t>
            </a:r>
          </a:p>
          <a:p>
            <a:pPr lvl="2"/>
            <a:r>
              <a:rPr lang="en-US" dirty="0"/>
              <a:t>ECON 2200 Principles of Economics-Macro</a:t>
            </a:r>
          </a:p>
          <a:p>
            <a:pPr lvl="2"/>
            <a:r>
              <a:rPr lang="en-US" dirty="0"/>
              <a:t>ECON 2300 Business Statistics</a:t>
            </a:r>
          </a:p>
          <a:p>
            <a:pPr lvl="2"/>
            <a:r>
              <a:rPr lang="en-US" dirty="0"/>
              <a:t>ECON 3300 App Stat &amp; Optimization </a:t>
            </a:r>
            <a:r>
              <a:rPr lang="en-US" dirty="0" smtClean="0"/>
              <a:t>Models</a:t>
            </a:r>
          </a:p>
          <a:p>
            <a:pPr lvl="1"/>
            <a:r>
              <a:rPr lang="en-US" dirty="0"/>
              <a:t>Doe </a:t>
            </a:r>
            <a:r>
              <a:rPr lang="en-US" dirty="0" smtClean="0"/>
              <a:t>completed the following 18 graduate semester hours of courses in economics through his graduate work at Lehigh University:</a:t>
            </a:r>
          </a:p>
          <a:p>
            <a:pPr lvl="2"/>
            <a:r>
              <a:rPr lang="en-US" dirty="0" smtClean="0"/>
              <a:t>ECON 719 Inter Macro (3), ECON 632 Adv Micro (3), ECON 555 Econometric Meth (3), ECON 754 Forecasting (3), ECON 772 Special Topics-Mathematical Statistics (3), ECON 772 Special Topics-Theory of Probability </a:t>
            </a:r>
          </a:p>
        </p:txBody>
      </p:sp>
    </p:spTree>
    <p:extLst>
      <p:ext uri="{BB962C8B-B14F-4D97-AF65-F5344CB8AC3E}">
        <p14:creationId xmlns:p14="http://schemas.microsoft.com/office/powerpoint/2010/main" val="3163785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3736"/>
            <a:ext cx="8229600" cy="5952427"/>
          </a:xfrm>
        </p:spPr>
        <p:txBody>
          <a:bodyPr/>
          <a:lstStyle/>
          <a:p>
            <a:r>
              <a:rPr lang="en-US" dirty="0" smtClean="0"/>
              <a:t>Doe, Juan</a:t>
            </a:r>
          </a:p>
          <a:p>
            <a:pPr lvl="1"/>
            <a:r>
              <a:rPr lang="en-US" dirty="0" smtClean="0"/>
              <a:t>M.A. (Art History), University of Michigan</a:t>
            </a:r>
          </a:p>
          <a:p>
            <a:pPr lvl="2"/>
            <a:r>
              <a:rPr lang="en-US" dirty="0"/>
              <a:t>DANC 3500 Pas de </a:t>
            </a:r>
            <a:r>
              <a:rPr lang="en-US" dirty="0" err="1" smtClean="0"/>
              <a:t>Deux</a:t>
            </a:r>
            <a:r>
              <a:rPr lang="en-US" dirty="0" smtClean="0"/>
              <a:t>/Pointe</a:t>
            </a:r>
          </a:p>
          <a:p>
            <a:pPr lvl="1"/>
            <a:r>
              <a:rPr lang="en-US" dirty="0" smtClean="0"/>
              <a:t>Doe is an acclaimed performer and choreographer.  He has taught at the Atlanta ballet Centre for Dance Education and held the role of Ballet Master with the Atlanta Ballet Fellowship Ensemble for over 20 years.  He has taught at additional notable dance institutions, such as Alvin Ailey, North Carolina Dance Theatre, Montana ballet Company, Metropolitan Ballet Theatre, and the British Dance Company.</a:t>
            </a:r>
          </a:p>
        </p:txBody>
      </p:sp>
    </p:spTree>
    <p:extLst>
      <p:ext uri="{BB962C8B-B14F-4D97-AF65-F5344CB8AC3E}">
        <p14:creationId xmlns:p14="http://schemas.microsoft.com/office/powerpoint/2010/main" val="400874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593"/>
            <a:ext cx="8229600" cy="5495544"/>
          </a:xfrm>
        </p:spPr>
        <p:txBody>
          <a:bodyPr>
            <a:normAutofit fontScale="92500" lnSpcReduction="10000"/>
          </a:bodyPr>
          <a:lstStyle/>
          <a:p>
            <a:r>
              <a:rPr lang="en-US" dirty="0" smtClean="0"/>
              <a:t>Doe, Jane</a:t>
            </a:r>
          </a:p>
          <a:p>
            <a:pPr lvl="1"/>
            <a:r>
              <a:rPr lang="en-US" dirty="0" smtClean="0"/>
              <a:t>Ph.D. (Philosophy), University of Iowa</a:t>
            </a:r>
          </a:p>
          <a:p>
            <a:pPr lvl="2"/>
            <a:r>
              <a:rPr lang="en-US" dirty="0"/>
              <a:t>GWST 1102 Love and Sex</a:t>
            </a:r>
          </a:p>
          <a:p>
            <a:pPr lvl="2"/>
            <a:r>
              <a:rPr lang="en-US" dirty="0"/>
              <a:t>GWST 3001 Feminist Theories</a:t>
            </a:r>
          </a:p>
          <a:p>
            <a:pPr lvl="2"/>
            <a:r>
              <a:rPr lang="en-US" dirty="0"/>
              <a:t>GWST 3090 Transnational </a:t>
            </a:r>
            <a:r>
              <a:rPr lang="en-US" dirty="0" smtClean="0"/>
              <a:t>Feminisms</a:t>
            </a:r>
          </a:p>
          <a:p>
            <a:pPr lvl="1"/>
            <a:r>
              <a:rPr lang="en-US" dirty="0" smtClean="0"/>
              <a:t>Doe’s Ph.D. focused on social and political philosophy, race, and gender. Her graduate </a:t>
            </a:r>
            <a:r>
              <a:rPr lang="en-US" dirty="0"/>
              <a:t>level research and coursework were interdisciplinary and</a:t>
            </a:r>
            <a:r>
              <a:rPr lang="en-US" dirty="0" smtClean="0"/>
              <a:t> included feminist theory, critical race theory, and psychoanalysis.  Her dissertation was on Simone de Beauvoir and Jean Paul Sartre,  She has published a book on interdisciplinary feminist theorist/semiotician Julia Kristeva with Polity Press and an edited collection on Julia Kristeva with SUNY Press.</a:t>
            </a:r>
          </a:p>
        </p:txBody>
      </p:sp>
    </p:spTree>
    <p:extLst>
      <p:ext uri="{BB962C8B-B14F-4D97-AF65-F5344CB8AC3E}">
        <p14:creationId xmlns:p14="http://schemas.microsoft.com/office/powerpoint/2010/main" val="2753279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9218"/>
          </a:xfrm>
        </p:spPr>
        <p:txBody>
          <a:bodyPr/>
          <a:lstStyle/>
          <a:p>
            <a:r>
              <a:rPr lang="en-US" dirty="0" smtClean="0"/>
              <a:t>Continue</a:t>
            </a:r>
            <a:endParaRPr lang="en-US" dirty="0"/>
          </a:p>
        </p:txBody>
      </p:sp>
      <p:sp>
        <p:nvSpPr>
          <p:cNvPr id="3" name="Content Placeholder 2"/>
          <p:cNvSpPr>
            <a:spLocks noGrp="1"/>
          </p:cNvSpPr>
          <p:nvPr>
            <p:ph idx="1"/>
          </p:nvPr>
        </p:nvSpPr>
        <p:spPr>
          <a:xfrm>
            <a:off x="457200" y="1207008"/>
            <a:ext cx="8229600" cy="4919155"/>
          </a:xfrm>
        </p:spPr>
        <p:txBody>
          <a:bodyPr/>
          <a:lstStyle/>
          <a:p>
            <a:r>
              <a:rPr lang="en-US" dirty="0" smtClean="0"/>
              <a:t>She has published broadly in feminist theory in interdisciplinary contexts, especially the intersections among phenomenology, psychoanalysis, and social and political theory with a focus on gender and in prestigious venues, including Philosophy Today, PMLA, and in collections with major contemporary feminist theorists (Judith Butler, Elizabeth Grosz, Kelly Oliver, and Tina Chanter).</a:t>
            </a:r>
            <a:endParaRPr lang="en-US" dirty="0"/>
          </a:p>
        </p:txBody>
      </p:sp>
    </p:spTree>
    <p:extLst>
      <p:ext uri="{BB962C8B-B14F-4D97-AF65-F5344CB8AC3E}">
        <p14:creationId xmlns:p14="http://schemas.microsoft.com/office/powerpoint/2010/main" val="1558979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Review Process</a:t>
            </a:r>
            <a:endParaRPr lang="en-US" dirty="0"/>
          </a:p>
        </p:txBody>
      </p:sp>
      <p:sp>
        <p:nvSpPr>
          <p:cNvPr id="3" name="Content Placeholder 2"/>
          <p:cNvSpPr>
            <a:spLocks noGrp="1"/>
          </p:cNvSpPr>
          <p:nvPr>
            <p:ph idx="1"/>
          </p:nvPr>
        </p:nvSpPr>
        <p:spPr/>
        <p:txBody>
          <a:bodyPr/>
          <a:lstStyle/>
          <a:p>
            <a:r>
              <a:rPr lang="en-US" dirty="0" smtClean="0"/>
              <a:t>KSU is a Level VI SACSCOC institution-</a:t>
            </a:r>
          </a:p>
          <a:p>
            <a:pPr lvl="1"/>
            <a:r>
              <a:rPr lang="en-US" dirty="0"/>
              <a:t>Offers 4 or more doctoral degrees</a:t>
            </a:r>
            <a:r>
              <a:rPr lang="en-US" dirty="0" smtClean="0"/>
              <a:t>.</a:t>
            </a:r>
          </a:p>
          <a:p>
            <a:r>
              <a:rPr lang="en-US" dirty="0" smtClean="0"/>
              <a:t>Its peer reviewers are from</a:t>
            </a:r>
          </a:p>
          <a:p>
            <a:pPr lvl="1"/>
            <a:r>
              <a:rPr lang="en-US" dirty="0" smtClean="0"/>
              <a:t>University of Florida, Tennessee State University, Auburn University, University of South Carolina, Texas Southern University, Texas State University,  North Carolina State University, University of Virginia</a:t>
            </a:r>
          </a:p>
          <a:p>
            <a:endParaRPr lang="en-US" dirty="0" smtClean="0"/>
          </a:p>
        </p:txBody>
      </p:sp>
    </p:spTree>
    <p:extLst>
      <p:ext uri="{BB962C8B-B14F-4D97-AF65-F5344CB8AC3E}">
        <p14:creationId xmlns:p14="http://schemas.microsoft.com/office/powerpoint/2010/main" val="1203642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SACSCOC Standard 6.2.a</a:t>
            </a:r>
            <a:endParaRPr lang="en-US" dirty="0"/>
          </a:p>
        </p:txBody>
      </p:sp>
      <p:sp>
        <p:nvSpPr>
          <p:cNvPr id="3" name="Content Placeholder 2"/>
          <p:cNvSpPr>
            <a:spLocks noGrp="1"/>
          </p:cNvSpPr>
          <p:nvPr>
            <p:ph idx="1"/>
          </p:nvPr>
        </p:nvSpPr>
        <p:spPr/>
        <p:txBody>
          <a:bodyPr/>
          <a:lstStyle/>
          <a:p>
            <a:pPr marL="0" indent="0" algn="ctr">
              <a:buNone/>
            </a:pPr>
            <a:r>
              <a:rPr lang="en-US" dirty="0" smtClean="0"/>
              <a:t>For each of its educational programs, the institution justifies and documents the qualifications of its faculty members.</a:t>
            </a:r>
            <a:endParaRPr lang="en-US" dirty="0"/>
          </a:p>
        </p:txBody>
      </p:sp>
    </p:spTree>
    <p:extLst>
      <p:ext uri="{BB962C8B-B14F-4D97-AF65-F5344CB8AC3E}">
        <p14:creationId xmlns:p14="http://schemas.microsoft.com/office/powerpoint/2010/main" val="2793657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KSU must</a:t>
            </a:r>
            <a:endParaRPr lang="en-US" dirty="0"/>
          </a:p>
        </p:txBody>
      </p:sp>
      <p:sp>
        <p:nvSpPr>
          <p:cNvPr id="3" name="Content Placeholder 2"/>
          <p:cNvSpPr>
            <a:spLocks noGrp="1"/>
          </p:cNvSpPr>
          <p:nvPr>
            <p:ph idx="1"/>
          </p:nvPr>
        </p:nvSpPr>
        <p:spPr>
          <a:xfrm>
            <a:off x="457200" y="1307592"/>
            <a:ext cx="8229600" cy="4818571"/>
          </a:xfrm>
        </p:spPr>
        <p:txBody>
          <a:bodyPr/>
          <a:lstStyle/>
          <a:p>
            <a:r>
              <a:rPr lang="en-US" dirty="0" smtClean="0"/>
              <a:t>Employ competent faculty members qualified to accomplish the mission and goals of the University;</a:t>
            </a:r>
          </a:p>
          <a:p>
            <a:r>
              <a:rPr lang="en-US" dirty="0" smtClean="0"/>
              <a:t>Determine acceptable qualifications of its faculty; and, </a:t>
            </a:r>
          </a:p>
          <a:p>
            <a:r>
              <a:rPr lang="en-US" dirty="0" smtClean="0"/>
              <a:t>Justify and document the qualifications of all faculty (full-time and part-time) at all locations for all courses and delivery modes.</a:t>
            </a:r>
            <a:endParaRPr lang="en-US" dirty="0"/>
          </a:p>
        </p:txBody>
      </p:sp>
    </p:spTree>
    <p:extLst>
      <p:ext uri="{BB962C8B-B14F-4D97-AF65-F5344CB8AC3E}">
        <p14:creationId xmlns:p14="http://schemas.microsoft.com/office/powerpoint/2010/main" val="4080942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KSU must make its case!</a:t>
            </a:r>
            <a:endParaRPr lang="en-US" dirty="0"/>
          </a:p>
        </p:txBody>
      </p:sp>
      <p:sp>
        <p:nvSpPr>
          <p:cNvPr id="3" name="Content Placeholder 2"/>
          <p:cNvSpPr>
            <a:spLocks noGrp="1"/>
          </p:cNvSpPr>
          <p:nvPr>
            <p:ph idx="1"/>
          </p:nvPr>
        </p:nvSpPr>
        <p:spPr/>
        <p:txBody>
          <a:bodyPr/>
          <a:lstStyle/>
          <a:p>
            <a:pPr marL="0" indent="0">
              <a:buNone/>
            </a:pPr>
            <a:r>
              <a:rPr lang="en-US" dirty="0" smtClean="0"/>
              <a:t>KSU must document the qualifications of its faculty</a:t>
            </a:r>
          </a:p>
          <a:p>
            <a:r>
              <a:rPr lang="en-US" dirty="0" smtClean="0"/>
              <a:t>Undergraduate and graduate degrees, as appropriate;</a:t>
            </a:r>
          </a:p>
          <a:p>
            <a:r>
              <a:rPr lang="en-US" dirty="0" smtClean="0"/>
              <a:t>Related work experience; </a:t>
            </a:r>
          </a:p>
          <a:p>
            <a:r>
              <a:rPr lang="en-US" dirty="0" smtClean="0"/>
              <a:t>Professional licensure and certification;</a:t>
            </a:r>
            <a:endParaRPr lang="en-US" dirty="0"/>
          </a:p>
        </p:txBody>
      </p:sp>
    </p:spTree>
    <p:extLst>
      <p:ext uri="{BB962C8B-B14F-4D97-AF65-F5344CB8AC3E}">
        <p14:creationId xmlns:p14="http://schemas.microsoft.com/office/powerpoint/2010/main" val="354522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r>
              <a:rPr lang="en-US" dirty="0" smtClean="0"/>
              <a:t>Honors and awards;</a:t>
            </a:r>
          </a:p>
          <a:p>
            <a:r>
              <a:rPr lang="en-US" dirty="0" smtClean="0"/>
              <a:t>Research and publications;</a:t>
            </a:r>
          </a:p>
          <a:p>
            <a:r>
              <a:rPr lang="en-US" dirty="0" smtClean="0"/>
              <a:t>Continuous documented excellence in teaching; and, </a:t>
            </a:r>
          </a:p>
          <a:p>
            <a:r>
              <a:rPr lang="en-US" dirty="0" smtClean="0"/>
              <a:t>Other documented competencies and achievements that contribute to effective teaching and student learning outcomes.</a:t>
            </a:r>
          </a:p>
          <a:p>
            <a:endParaRPr lang="en-US" dirty="0"/>
          </a:p>
        </p:txBody>
      </p:sp>
    </p:spTree>
    <p:extLst>
      <p:ext uri="{BB962C8B-B14F-4D97-AF65-F5344CB8AC3E}">
        <p14:creationId xmlns:p14="http://schemas.microsoft.com/office/powerpoint/2010/main" val="3133200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KSU must</a:t>
            </a:r>
            <a:endParaRPr lang="en-US" dirty="0"/>
          </a:p>
        </p:txBody>
      </p:sp>
      <p:sp>
        <p:nvSpPr>
          <p:cNvPr id="3" name="Content Placeholder 2"/>
          <p:cNvSpPr>
            <a:spLocks noGrp="1"/>
          </p:cNvSpPr>
          <p:nvPr>
            <p:ph idx="1"/>
          </p:nvPr>
        </p:nvSpPr>
        <p:spPr/>
        <p:txBody>
          <a:bodyPr/>
          <a:lstStyle/>
          <a:p>
            <a:pPr marL="0" indent="0">
              <a:buNone/>
            </a:pPr>
            <a:r>
              <a:rPr lang="en-US" dirty="0" smtClean="0"/>
              <a:t>Align course content with specific academic and/or professional experience.</a:t>
            </a:r>
            <a:endParaRPr lang="en-US" dirty="0"/>
          </a:p>
        </p:txBody>
      </p:sp>
    </p:spTree>
    <p:extLst>
      <p:ext uri="{BB962C8B-B14F-4D97-AF65-F5344CB8AC3E}">
        <p14:creationId xmlns:p14="http://schemas.microsoft.com/office/powerpoint/2010/main" val="1555430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Flexibility and Risk</a:t>
            </a:r>
            <a:endParaRPr lang="en-US" dirty="0"/>
          </a:p>
        </p:txBody>
      </p:sp>
      <p:sp>
        <p:nvSpPr>
          <p:cNvPr id="3" name="Content Placeholder 2"/>
          <p:cNvSpPr>
            <a:spLocks noGrp="1"/>
          </p:cNvSpPr>
          <p:nvPr>
            <p:ph idx="1"/>
          </p:nvPr>
        </p:nvSpPr>
        <p:spPr/>
        <p:txBody>
          <a:bodyPr/>
          <a:lstStyle/>
          <a:p>
            <a:r>
              <a:rPr lang="en-US" dirty="0" smtClean="0"/>
              <a:t>The higher the course level, the more challenging the justification for other types of faculty qualifications .</a:t>
            </a:r>
          </a:p>
          <a:p>
            <a:r>
              <a:rPr lang="en-US" dirty="0" smtClean="0"/>
              <a:t>The later an institution is in its reaffirmation of accreditation process, the more conservative it should be when justifying other types of faculty qualifications.</a:t>
            </a:r>
            <a:endParaRPr lang="en-US" dirty="0"/>
          </a:p>
        </p:txBody>
      </p:sp>
    </p:spTree>
    <p:extLst>
      <p:ext uri="{BB962C8B-B14F-4D97-AF65-F5344CB8AC3E}">
        <p14:creationId xmlns:p14="http://schemas.microsoft.com/office/powerpoint/2010/main" val="1948587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SACSCOC </a:t>
            </a:r>
            <a:br>
              <a:rPr lang="en-US" dirty="0" smtClean="0"/>
            </a:br>
            <a:r>
              <a:rPr lang="en-US" dirty="0" smtClean="0"/>
              <a:t>Faculty Credentials Guidelines</a:t>
            </a:r>
            <a:endParaRPr lang="en-US" dirty="0"/>
          </a:p>
        </p:txBody>
      </p:sp>
      <p:sp>
        <p:nvSpPr>
          <p:cNvPr id="3" name="Content Placeholder 2"/>
          <p:cNvSpPr>
            <a:spLocks noGrp="1"/>
          </p:cNvSpPr>
          <p:nvPr>
            <p:ph idx="1"/>
          </p:nvPr>
        </p:nvSpPr>
        <p:spPr/>
        <p:txBody>
          <a:bodyPr/>
          <a:lstStyle/>
          <a:p>
            <a:r>
              <a:rPr lang="en-US" dirty="0" smtClean="0"/>
              <a:t>Faculty teaching general education courses and baccalaureate courses must have a </a:t>
            </a:r>
          </a:p>
          <a:p>
            <a:pPr lvl="1"/>
            <a:r>
              <a:rPr lang="en-US" dirty="0" smtClean="0"/>
              <a:t>Doctorate or master’s degree in the teaching discipline; or,</a:t>
            </a:r>
          </a:p>
          <a:p>
            <a:pPr lvl="1"/>
            <a:r>
              <a:rPr lang="en-US" dirty="0" smtClean="0"/>
              <a:t>A minimum of 18 graduate semester hours in the teaching discipline.</a:t>
            </a:r>
            <a:endParaRPr lang="en-US" dirty="0"/>
          </a:p>
        </p:txBody>
      </p:sp>
    </p:spTree>
    <p:extLst>
      <p:ext uri="{BB962C8B-B14F-4D97-AF65-F5344CB8AC3E}">
        <p14:creationId xmlns:p14="http://schemas.microsoft.com/office/powerpoint/2010/main" val="2677349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0346"/>
          </a:xfrm>
        </p:spPr>
        <p:txBody>
          <a:bodyPr>
            <a:normAutofit fontScale="90000"/>
          </a:bodyPr>
          <a:lstStyle/>
          <a:p>
            <a:r>
              <a:rPr lang="en-US" dirty="0" smtClean="0"/>
              <a:t>Continue</a:t>
            </a:r>
            <a:endParaRPr lang="en-US" dirty="0"/>
          </a:p>
        </p:txBody>
      </p:sp>
      <p:sp>
        <p:nvSpPr>
          <p:cNvPr id="3" name="Content Placeholder 2"/>
          <p:cNvSpPr>
            <a:spLocks noGrp="1"/>
          </p:cNvSpPr>
          <p:nvPr>
            <p:ph idx="1"/>
          </p:nvPr>
        </p:nvSpPr>
        <p:spPr>
          <a:xfrm>
            <a:off x="457200" y="1014984"/>
            <a:ext cx="8229600" cy="5111179"/>
          </a:xfrm>
        </p:spPr>
        <p:txBody>
          <a:bodyPr/>
          <a:lstStyle/>
          <a:p>
            <a:r>
              <a:rPr lang="en-US" dirty="0" smtClean="0"/>
              <a:t>Faculty teaching graduate and post-baccalaureate course work must have a </a:t>
            </a:r>
          </a:p>
          <a:p>
            <a:pPr lvl="1"/>
            <a:r>
              <a:rPr lang="en-US" dirty="0"/>
              <a:t>doctorate/terminal degree in the teaching discipline or a related discipline</a:t>
            </a:r>
            <a:r>
              <a:rPr lang="en-US" dirty="0" smtClean="0"/>
              <a:t>.</a:t>
            </a:r>
          </a:p>
          <a:p>
            <a:r>
              <a:rPr lang="en-US" dirty="0" smtClean="0"/>
              <a:t>Graduate teaching assistants must have a </a:t>
            </a:r>
          </a:p>
          <a:p>
            <a:pPr lvl="1"/>
            <a:r>
              <a:rPr lang="en-US" dirty="0" smtClean="0"/>
              <a:t>Master’s in the teaching discipline; or,</a:t>
            </a:r>
          </a:p>
          <a:p>
            <a:pPr lvl="1"/>
            <a:r>
              <a:rPr lang="en-US" dirty="0" smtClean="0"/>
              <a:t>18 graduate semester hours in the teaching discipline and direct supervision by a faculty member experienced in the teaching discipline.</a:t>
            </a:r>
          </a:p>
        </p:txBody>
      </p:sp>
    </p:spTree>
    <p:extLst>
      <p:ext uri="{BB962C8B-B14F-4D97-AF65-F5344CB8AC3E}">
        <p14:creationId xmlns:p14="http://schemas.microsoft.com/office/powerpoint/2010/main" val="4209763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356</TotalTime>
  <Words>739</Words>
  <Application>Microsoft Office PowerPoint</Application>
  <PresentationFormat>On-screen Show (4:3)</PresentationFormat>
  <Paragraphs>71</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FACULTY JUSTIFICATIONS Making a Compelling Case</vt:lpstr>
      <vt:lpstr>SACSCOC Standard 6.2.a</vt:lpstr>
      <vt:lpstr>KSU must</vt:lpstr>
      <vt:lpstr>KSU must make its case!</vt:lpstr>
      <vt:lpstr>Continue</vt:lpstr>
      <vt:lpstr>KSU must</vt:lpstr>
      <vt:lpstr>Flexibility and Risk</vt:lpstr>
      <vt:lpstr>SACSCOC  Faculty Credentials Guidelines</vt:lpstr>
      <vt:lpstr>Continue</vt:lpstr>
      <vt:lpstr>Examples</vt:lpstr>
      <vt:lpstr>PowerPoint Presentation</vt:lpstr>
      <vt:lpstr>PowerPoint Presentation</vt:lpstr>
      <vt:lpstr>PowerPoint Presentation</vt:lpstr>
      <vt:lpstr>Continue</vt:lpstr>
      <vt:lpstr>Peer Review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Kimundi</dc:creator>
  <cp:lastModifiedBy>Danielle Buehrer</cp:lastModifiedBy>
  <cp:revision>30</cp:revision>
  <dcterms:created xsi:type="dcterms:W3CDTF">2013-01-12T18:28:24Z</dcterms:created>
  <dcterms:modified xsi:type="dcterms:W3CDTF">2019-02-12T13:57:26Z</dcterms:modified>
</cp:coreProperties>
</file>