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8BBD8-23A7-4D74-BEFD-651E33925AB2}" v="1" dt="2023-02-21T20:34:09.27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18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126105" cy="5143500"/>
          </a:xfrm>
          <a:custGeom>
            <a:avLst/>
            <a:gdLst/>
            <a:ahLst/>
            <a:cxnLst/>
            <a:rect l="l" t="t" r="r" b="b"/>
            <a:pathLst>
              <a:path w="3126105" h="5143500">
                <a:moveTo>
                  <a:pt x="1694814" y="0"/>
                </a:moveTo>
                <a:lnTo>
                  <a:pt x="0" y="0"/>
                </a:lnTo>
                <a:lnTo>
                  <a:pt x="0" y="5143499"/>
                </a:lnTo>
                <a:lnTo>
                  <a:pt x="1694814" y="5143499"/>
                </a:lnTo>
                <a:lnTo>
                  <a:pt x="1790954" y="5081833"/>
                </a:lnTo>
                <a:lnTo>
                  <a:pt x="1830335" y="5054777"/>
                </a:lnTo>
                <a:lnTo>
                  <a:pt x="1869266" y="5027119"/>
                </a:lnTo>
                <a:lnTo>
                  <a:pt x="1907738" y="4998866"/>
                </a:lnTo>
                <a:lnTo>
                  <a:pt x="1945745" y="4970025"/>
                </a:lnTo>
                <a:lnTo>
                  <a:pt x="1983280" y="4940602"/>
                </a:lnTo>
                <a:lnTo>
                  <a:pt x="2020338" y="4910604"/>
                </a:lnTo>
                <a:lnTo>
                  <a:pt x="2056910" y="4880039"/>
                </a:lnTo>
                <a:lnTo>
                  <a:pt x="2092990" y="4848912"/>
                </a:lnTo>
                <a:lnTo>
                  <a:pt x="2128572" y="4817230"/>
                </a:lnTo>
                <a:lnTo>
                  <a:pt x="2163649" y="4785000"/>
                </a:lnTo>
                <a:lnTo>
                  <a:pt x="2198214" y="4752229"/>
                </a:lnTo>
                <a:lnTo>
                  <a:pt x="2232261" y="4718923"/>
                </a:lnTo>
                <a:lnTo>
                  <a:pt x="2265782" y="4685089"/>
                </a:lnTo>
                <a:lnTo>
                  <a:pt x="2298772" y="4650735"/>
                </a:lnTo>
                <a:lnTo>
                  <a:pt x="2331222" y="4615865"/>
                </a:lnTo>
                <a:lnTo>
                  <a:pt x="2363128" y="4580488"/>
                </a:lnTo>
                <a:lnTo>
                  <a:pt x="2394481" y="4544610"/>
                </a:lnTo>
                <a:lnTo>
                  <a:pt x="2425276" y="4508238"/>
                </a:lnTo>
                <a:lnTo>
                  <a:pt x="2455505" y="4471378"/>
                </a:lnTo>
                <a:lnTo>
                  <a:pt x="2485162" y="4434037"/>
                </a:lnTo>
                <a:lnTo>
                  <a:pt x="2514240" y="4396222"/>
                </a:lnTo>
                <a:lnTo>
                  <a:pt x="2542732" y="4357939"/>
                </a:lnTo>
                <a:lnTo>
                  <a:pt x="2570633" y="4319196"/>
                </a:lnTo>
                <a:lnTo>
                  <a:pt x="2597934" y="4279998"/>
                </a:lnTo>
                <a:lnTo>
                  <a:pt x="2624629" y="4240353"/>
                </a:lnTo>
                <a:lnTo>
                  <a:pt x="2650713" y="4200267"/>
                </a:lnTo>
                <a:lnTo>
                  <a:pt x="2676177" y="4159748"/>
                </a:lnTo>
                <a:lnTo>
                  <a:pt x="2701015" y="4118801"/>
                </a:lnTo>
                <a:lnTo>
                  <a:pt x="2725221" y="4077433"/>
                </a:lnTo>
                <a:lnTo>
                  <a:pt x="2748787" y="4035652"/>
                </a:lnTo>
                <a:lnTo>
                  <a:pt x="2771708" y="3993464"/>
                </a:lnTo>
                <a:lnTo>
                  <a:pt x="2793976" y="3950875"/>
                </a:lnTo>
                <a:lnTo>
                  <a:pt x="2815584" y="3907892"/>
                </a:lnTo>
                <a:lnTo>
                  <a:pt x="2836527" y="3864522"/>
                </a:lnTo>
                <a:lnTo>
                  <a:pt x="2856797" y="3820772"/>
                </a:lnTo>
                <a:lnTo>
                  <a:pt x="2876388" y="3776648"/>
                </a:lnTo>
                <a:lnTo>
                  <a:pt x="2895292" y="3732158"/>
                </a:lnTo>
                <a:lnTo>
                  <a:pt x="2913503" y="3687307"/>
                </a:lnTo>
                <a:lnTo>
                  <a:pt x="2931015" y="3642103"/>
                </a:lnTo>
                <a:lnTo>
                  <a:pt x="2947821" y="3596552"/>
                </a:lnTo>
                <a:lnTo>
                  <a:pt x="2963914" y="3550661"/>
                </a:lnTo>
                <a:lnTo>
                  <a:pt x="2979287" y="3504436"/>
                </a:lnTo>
                <a:lnTo>
                  <a:pt x="2993934" y="3457885"/>
                </a:lnTo>
                <a:lnTo>
                  <a:pt x="3007847" y="3411014"/>
                </a:lnTo>
                <a:lnTo>
                  <a:pt x="3021021" y="3363829"/>
                </a:lnTo>
                <a:lnTo>
                  <a:pt x="3033448" y="3316338"/>
                </a:lnTo>
                <a:lnTo>
                  <a:pt x="3045123" y="3268548"/>
                </a:lnTo>
                <a:lnTo>
                  <a:pt x="3056037" y="3220464"/>
                </a:lnTo>
                <a:lnTo>
                  <a:pt x="3066185" y="3172093"/>
                </a:lnTo>
                <a:lnTo>
                  <a:pt x="3075559" y="3123443"/>
                </a:lnTo>
                <a:lnTo>
                  <a:pt x="3084154" y="3074520"/>
                </a:lnTo>
                <a:lnTo>
                  <a:pt x="3091961" y="3025331"/>
                </a:lnTo>
                <a:lnTo>
                  <a:pt x="3098976" y="2975882"/>
                </a:lnTo>
                <a:lnTo>
                  <a:pt x="3105190" y="2926180"/>
                </a:lnTo>
                <a:lnTo>
                  <a:pt x="3110597" y="2876232"/>
                </a:lnTo>
                <a:lnTo>
                  <a:pt x="3115191" y="2826045"/>
                </a:lnTo>
                <a:lnTo>
                  <a:pt x="3118965" y="2775624"/>
                </a:lnTo>
                <a:lnTo>
                  <a:pt x="3121912" y="2724978"/>
                </a:lnTo>
                <a:lnTo>
                  <a:pt x="3124025" y="2674112"/>
                </a:lnTo>
                <a:lnTo>
                  <a:pt x="3125298" y="2623034"/>
                </a:lnTo>
                <a:lnTo>
                  <a:pt x="3125724" y="2571750"/>
                </a:lnTo>
                <a:lnTo>
                  <a:pt x="3125298" y="2520465"/>
                </a:lnTo>
                <a:lnTo>
                  <a:pt x="3124025" y="2469387"/>
                </a:lnTo>
                <a:lnTo>
                  <a:pt x="3121912" y="2418521"/>
                </a:lnTo>
                <a:lnTo>
                  <a:pt x="3118965" y="2367875"/>
                </a:lnTo>
                <a:lnTo>
                  <a:pt x="3115191" y="2317455"/>
                </a:lnTo>
                <a:lnTo>
                  <a:pt x="3110597" y="2267267"/>
                </a:lnTo>
                <a:lnTo>
                  <a:pt x="3105190" y="2217319"/>
                </a:lnTo>
                <a:lnTo>
                  <a:pt x="3098976" y="2167618"/>
                </a:lnTo>
                <a:lnTo>
                  <a:pt x="3091961" y="2118169"/>
                </a:lnTo>
                <a:lnTo>
                  <a:pt x="3084154" y="2068980"/>
                </a:lnTo>
                <a:lnTo>
                  <a:pt x="3075559" y="2020057"/>
                </a:lnTo>
                <a:lnTo>
                  <a:pt x="3066185" y="1971407"/>
                </a:lnTo>
                <a:lnTo>
                  <a:pt x="3056037" y="1923037"/>
                </a:lnTo>
                <a:lnTo>
                  <a:pt x="3045123" y="1874954"/>
                </a:lnTo>
                <a:lnTo>
                  <a:pt x="3033448" y="1827163"/>
                </a:lnTo>
                <a:lnTo>
                  <a:pt x="3021021" y="1779673"/>
                </a:lnTo>
                <a:lnTo>
                  <a:pt x="3007847" y="1732489"/>
                </a:lnTo>
                <a:lnTo>
                  <a:pt x="2993934" y="1685618"/>
                </a:lnTo>
                <a:lnTo>
                  <a:pt x="2979287" y="1639067"/>
                </a:lnTo>
                <a:lnTo>
                  <a:pt x="2963914" y="1592843"/>
                </a:lnTo>
                <a:lnTo>
                  <a:pt x="2947821" y="1546952"/>
                </a:lnTo>
                <a:lnTo>
                  <a:pt x="2931015" y="1501402"/>
                </a:lnTo>
                <a:lnTo>
                  <a:pt x="2913503" y="1456198"/>
                </a:lnTo>
                <a:lnTo>
                  <a:pt x="2895292" y="1411348"/>
                </a:lnTo>
                <a:lnTo>
                  <a:pt x="2876388" y="1366858"/>
                </a:lnTo>
                <a:lnTo>
                  <a:pt x="2856797" y="1322735"/>
                </a:lnTo>
                <a:lnTo>
                  <a:pt x="2836527" y="1278986"/>
                </a:lnTo>
                <a:lnTo>
                  <a:pt x="2815584" y="1235617"/>
                </a:lnTo>
                <a:lnTo>
                  <a:pt x="2793976" y="1192635"/>
                </a:lnTo>
                <a:lnTo>
                  <a:pt x="2771708" y="1150047"/>
                </a:lnTo>
                <a:lnTo>
                  <a:pt x="2748787" y="1107859"/>
                </a:lnTo>
                <a:lnTo>
                  <a:pt x="2725221" y="1066079"/>
                </a:lnTo>
                <a:lnTo>
                  <a:pt x="2701015" y="1024712"/>
                </a:lnTo>
                <a:lnTo>
                  <a:pt x="2676177" y="983766"/>
                </a:lnTo>
                <a:lnTo>
                  <a:pt x="2650713" y="943247"/>
                </a:lnTo>
                <a:lnTo>
                  <a:pt x="2624629" y="903163"/>
                </a:lnTo>
                <a:lnTo>
                  <a:pt x="2597934" y="863519"/>
                </a:lnTo>
                <a:lnTo>
                  <a:pt x="2570633" y="824322"/>
                </a:lnTo>
                <a:lnTo>
                  <a:pt x="2542732" y="785580"/>
                </a:lnTo>
                <a:lnTo>
                  <a:pt x="2514240" y="747299"/>
                </a:lnTo>
                <a:lnTo>
                  <a:pt x="2485162" y="709485"/>
                </a:lnTo>
                <a:lnTo>
                  <a:pt x="2455505" y="672145"/>
                </a:lnTo>
                <a:lnTo>
                  <a:pt x="2425276" y="635286"/>
                </a:lnTo>
                <a:lnTo>
                  <a:pt x="2394481" y="598915"/>
                </a:lnTo>
                <a:lnTo>
                  <a:pt x="2363128" y="563038"/>
                </a:lnTo>
                <a:lnTo>
                  <a:pt x="2331222" y="527663"/>
                </a:lnTo>
                <a:lnTo>
                  <a:pt x="2298772" y="492795"/>
                </a:lnTo>
                <a:lnTo>
                  <a:pt x="2265782" y="458442"/>
                </a:lnTo>
                <a:lnTo>
                  <a:pt x="2232261" y="424610"/>
                </a:lnTo>
                <a:lnTo>
                  <a:pt x="2198214" y="391306"/>
                </a:lnTo>
                <a:lnTo>
                  <a:pt x="2163649" y="358536"/>
                </a:lnTo>
                <a:lnTo>
                  <a:pt x="2128572" y="326308"/>
                </a:lnTo>
                <a:lnTo>
                  <a:pt x="2092990" y="294628"/>
                </a:lnTo>
                <a:lnTo>
                  <a:pt x="2056910" y="263503"/>
                </a:lnTo>
                <a:lnTo>
                  <a:pt x="2020338" y="232939"/>
                </a:lnTo>
                <a:lnTo>
                  <a:pt x="1983280" y="202943"/>
                </a:lnTo>
                <a:lnTo>
                  <a:pt x="1945745" y="173522"/>
                </a:lnTo>
                <a:lnTo>
                  <a:pt x="1907738" y="144683"/>
                </a:lnTo>
                <a:lnTo>
                  <a:pt x="1869266" y="116432"/>
                </a:lnTo>
                <a:lnTo>
                  <a:pt x="1830335" y="88776"/>
                </a:lnTo>
                <a:lnTo>
                  <a:pt x="1790954" y="61722"/>
                </a:lnTo>
                <a:lnTo>
                  <a:pt x="169481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86988" y="1019632"/>
            <a:ext cx="1203960" cy="346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14776" y="1338833"/>
            <a:ext cx="4935220" cy="294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understand-aid/types/grants/teach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a3.docusign.net/Member/PowerFormSigning.aspx?PowerFormId=de959dfc-b656-4f23-bd62-934d52f1f464&amp;env=na3&amp;acct=13ea5398-db40-492a-a0f5-08bcdf17277a&amp;v=2" TargetMode="External"/><Relationship Id="rId2" Type="http://schemas.openxmlformats.org/officeDocument/2006/relationships/hyperlink" Target="http://www.studentaid.gov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studentloans.gov/myDirectLoan/index.ac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understand-aid/types/grants/teach" TargetMode="External"/><Relationship Id="rId2" Type="http://schemas.openxmlformats.org/officeDocument/2006/relationships/hyperlink" Target="https://studentaid.gov/understand-aid/types/grants/teach#annual-certification-dat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inancialaid.kennesaw.edu/forms/ksu-teach-grant-agreement.pdf" TargetMode="External"/><Relationship Id="rId7" Type="http://schemas.openxmlformats.org/officeDocument/2006/relationships/hyperlink" Target="http://www.myfedloan.org/" TargetMode="External"/><Relationship Id="rId2" Type="http://schemas.openxmlformats.org/officeDocument/2006/relationships/hyperlink" Target="mailto:kfa_teach@Kennesaw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entaid.gov/understand-aid/types/grants/teach" TargetMode="External"/><Relationship Id="rId5" Type="http://schemas.openxmlformats.org/officeDocument/2006/relationships/hyperlink" Target="mailto:koxford@Kennesaw.edu" TargetMode="External"/><Relationship Id="rId4" Type="http://schemas.openxmlformats.org/officeDocument/2006/relationships/hyperlink" Target="mailto:koxford@kennesa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0755" y="815339"/>
            <a:ext cx="6143625" cy="4328160"/>
          </a:xfrm>
          <a:custGeom>
            <a:avLst/>
            <a:gdLst/>
            <a:ahLst/>
            <a:cxnLst/>
            <a:rect l="l" t="t" r="r" b="b"/>
            <a:pathLst>
              <a:path w="6143625" h="4328160">
                <a:moveTo>
                  <a:pt x="3696843" y="0"/>
                </a:moveTo>
                <a:lnTo>
                  <a:pt x="3648305" y="310"/>
                </a:lnTo>
                <a:lnTo>
                  <a:pt x="3599918" y="1238"/>
                </a:lnTo>
                <a:lnTo>
                  <a:pt x="3551685" y="2780"/>
                </a:lnTo>
                <a:lnTo>
                  <a:pt x="3503608" y="4932"/>
                </a:lnTo>
                <a:lnTo>
                  <a:pt x="3455694" y="7691"/>
                </a:lnTo>
                <a:lnTo>
                  <a:pt x="3407944" y="11052"/>
                </a:lnTo>
                <a:lnTo>
                  <a:pt x="3360363" y="15013"/>
                </a:lnTo>
                <a:lnTo>
                  <a:pt x="3312955" y="19568"/>
                </a:lnTo>
                <a:lnTo>
                  <a:pt x="3265723" y="24715"/>
                </a:lnTo>
                <a:lnTo>
                  <a:pt x="3218672" y="30450"/>
                </a:lnTo>
                <a:lnTo>
                  <a:pt x="3171805" y="36768"/>
                </a:lnTo>
                <a:lnTo>
                  <a:pt x="3125125" y="43666"/>
                </a:lnTo>
                <a:lnTo>
                  <a:pt x="3078638" y="51141"/>
                </a:lnTo>
                <a:lnTo>
                  <a:pt x="3032346" y="59188"/>
                </a:lnTo>
                <a:lnTo>
                  <a:pt x="2986253" y="67804"/>
                </a:lnTo>
                <a:lnTo>
                  <a:pt x="2940363" y="76984"/>
                </a:lnTo>
                <a:lnTo>
                  <a:pt x="2894681" y="86726"/>
                </a:lnTo>
                <a:lnTo>
                  <a:pt x="2849209" y="97025"/>
                </a:lnTo>
                <a:lnTo>
                  <a:pt x="2803951" y="107878"/>
                </a:lnTo>
                <a:lnTo>
                  <a:pt x="2758912" y="119280"/>
                </a:lnTo>
                <a:lnTo>
                  <a:pt x="2714095" y="131229"/>
                </a:lnTo>
                <a:lnTo>
                  <a:pt x="2669504" y="143719"/>
                </a:lnTo>
                <a:lnTo>
                  <a:pt x="2625143" y="156748"/>
                </a:lnTo>
                <a:lnTo>
                  <a:pt x="2581016" y="170312"/>
                </a:lnTo>
                <a:lnTo>
                  <a:pt x="2537126" y="184406"/>
                </a:lnTo>
                <a:lnTo>
                  <a:pt x="2493477" y="199028"/>
                </a:lnTo>
                <a:lnTo>
                  <a:pt x="2450073" y="214173"/>
                </a:lnTo>
                <a:lnTo>
                  <a:pt x="2406918" y="229838"/>
                </a:lnTo>
                <a:lnTo>
                  <a:pt x="2364015" y="246018"/>
                </a:lnTo>
                <a:lnTo>
                  <a:pt x="2321369" y="262710"/>
                </a:lnTo>
                <a:lnTo>
                  <a:pt x="2278983" y="279910"/>
                </a:lnTo>
                <a:lnTo>
                  <a:pt x="2236861" y="297615"/>
                </a:lnTo>
                <a:lnTo>
                  <a:pt x="2195007" y="315820"/>
                </a:lnTo>
                <a:lnTo>
                  <a:pt x="2153425" y="334523"/>
                </a:lnTo>
                <a:lnTo>
                  <a:pt x="2112118" y="353718"/>
                </a:lnTo>
                <a:lnTo>
                  <a:pt x="2071090" y="373403"/>
                </a:lnTo>
                <a:lnTo>
                  <a:pt x="2030345" y="393573"/>
                </a:lnTo>
                <a:lnTo>
                  <a:pt x="1989887" y="414224"/>
                </a:lnTo>
                <a:lnTo>
                  <a:pt x="1949720" y="435354"/>
                </a:lnTo>
                <a:lnTo>
                  <a:pt x="1909848" y="456958"/>
                </a:lnTo>
                <a:lnTo>
                  <a:pt x="1870273" y="479032"/>
                </a:lnTo>
                <a:lnTo>
                  <a:pt x="1831001" y="501573"/>
                </a:lnTo>
                <a:lnTo>
                  <a:pt x="1792034" y="524577"/>
                </a:lnTo>
                <a:lnTo>
                  <a:pt x="1753378" y="548040"/>
                </a:lnTo>
                <a:lnTo>
                  <a:pt x="1715034" y="571958"/>
                </a:lnTo>
                <a:lnTo>
                  <a:pt x="1677008" y="596327"/>
                </a:lnTo>
                <a:lnTo>
                  <a:pt x="1639304" y="621144"/>
                </a:lnTo>
                <a:lnTo>
                  <a:pt x="1601924" y="646405"/>
                </a:lnTo>
                <a:lnTo>
                  <a:pt x="1564872" y="672107"/>
                </a:lnTo>
                <a:lnTo>
                  <a:pt x="1528154" y="698244"/>
                </a:lnTo>
                <a:lnTo>
                  <a:pt x="1491771" y="724814"/>
                </a:lnTo>
                <a:lnTo>
                  <a:pt x="1455729" y="751813"/>
                </a:lnTo>
                <a:lnTo>
                  <a:pt x="1420031" y="779237"/>
                </a:lnTo>
                <a:lnTo>
                  <a:pt x="1384680" y="807082"/>
                </a:lnTo>
                <a:lnTo>
                  <a:pt x="1349681" y="835345"/>
                </a:lnTo>
                <a:lnTo>
                  <a:pt x="1315037" y="864021"/>
                </a:lnTo>
                <a:lnTo>
                  <a:pt x="1280753" y="893107"/>
                </a:lnTo>
                <a:lnTo>
                  <a:pt x="1246831" y="922599"/>
                </a:lnTo>
                <a:lnTo>
                  <a:pt x="1213277" y="952494"/>
                </a:lnTo>
                <a:lnTo>
                  <a:pt x="1180093" y="982787"/>
                </a:lnTo>
                <a:lnTo>
                  <a:pt x="1147283" y="1013475"/>
                </a:lnTo>
                <a:lnTo>
                  <a:pt x="1114851" y="1044554"/>
                </a:lnTo>
                <a:lnTo>
                  <a:pt x="1082802" y="1076020"/>
                </a:lnTo>
                <a:lnTo>
                  <a:pt x="1051138" y="1107869"/>
                </a:lnTo>
                <a:lnTo>
                  <a:pt x="1019863" y="1140098"/>
                </a:lnTo>
                <a:lnTo>
                  <a:pt x="988983" y="1172703"/>
                </a:lnTo>
                <a:lnTo>
                  <a:pt x="958499" y="1205680"/>
                </a:lnTo>
                <a:lnTo>
                  <a:pt x="928417" y="1239026"/>
                </a:lnTo>
                <a:lnTo>
                  <a:pt x="898739" y="1272735"/>
                </a:lnTo>
                <a:lnTo>
                  <a:pt x="869470" y="1306806"/>
                </a:lnTo>
                <a:lnTo>
                  <a:pt x="840613" y="1341234"/>
                </a:lnTo>
                <a:lnTo>
                  <a:pt x="812173" y="1376014"/>
                </a:lnTo>
                <a:lnTo>
                  <a:pt x="784152" y="1411144"/>
                </a:lnTo>
                <a:lnTo>
                  <a:pt x="756556" y="1446620"/>
                </a:lnTo>
                <a:lnTo>
                  <a:pt x="729387" y="1482438"/>
                </a:lnTo>
                <a:lnTo>
                  <a:pt x="702650" y="1518593"/>
                </a:lnTo>
                <a:lnTo>
                  <a:pt x="676347" y="1555083"/>
                </a:lnTo>
                <a:lnTo>
                  <a:pt x="650484" y="1591903"/>
                </a:lnTo>
                <a:lnTo>
                  <a:pt x="625064" y="1629050"/>
                </a:lnTo>
                <a:lnTo>
                  <a:pt x="600091" y="1666520"/>
                </a:lnTo>
                <a:lnTo>
                  <a:pt x="575568" y="1704309"/>
                </a:lnTo>
                <a:lnTo>
                  <a:pt x="551499" y="1742414"/>
                </a:lnTo>
                <a:lnTo>
                  <a:pt x="527889" y="1780830"/>
                </a:lnTo>
                <a:lnTo>
                  <a:pt x="504740" y="1819554"/>
                </a:lnTo>
                <a:lnTo>
                  <a:pt x="482057" y="1858582"/>
                </a:lnTo>
                <a:lnTo>
                  <a:pt x="459843" y="1897910"/>
                </a:lnTo>
                <a:lnTo>
                  <a:pt x="438103" y="1937535"/>
                </a:lnTo>
                <a:lnTo>
                  <a:pt x="416840" y="1977452"/>
                </a:lnTo>
                <a:lnTo>
                  <a:pt x="396058" y="2017658"/>
                </a:lnTo>
                <a:lnTo>
                  <a:pt x="375761" y="2058149"/>
                </a:lnTo>
                <a:lnTo>
                  <a:pt x="355952" y="2098922"/>
                </a:lnTo>
                <a:lnTo>
                  <a:pt x="336636" y="2139972"/>
                </a:lnTo>
                <a:lnTo>
                  <a:pt x="317816" y="2181296"/>
                </a:lnTo>
                <a:lnTo>
                  <a:pt x="299495" y="2222890"/>
                </a:lnTo>
                <a:lnTo>
                  <a:pt x="281679" y="2264750"/>
                </a:lnTo>
                <a:lnTo>
                  <a:pt x="264370" y="2306873"/>
                </a:lnTo>
                <a:lnTo>
                  <a:pt x="247572" y="2349254"/>
                </a:lnTo>
                <a:lnTo>
                  <a:pt x="231290" y="2391890"/>
                </a:lnTo>
                <a:lnTo>
                  <a:pt x="215527" y="2434777"/>
                </a:lnTo>
                <a:lnTo>
                  <a:pt x="200286" y="2477912"/>
                </a:lnTo>
                <a:lnTo>
                  <a:pt x="185572" y="2521290"/>
                </a:lnTo>
                <a:lnTo>
                  <a:pt x="171389" y="2564908"/>
                </a:lnTo>
                <a:lnTo>
                  <a:pt x="157739" y="2608762"/>
                </a:lnTo>
                <a:lnTo>
                  <a:pt x="144628" y="2652848"/>
                </a:lnTo>
                <a:lnTo>
                  <a:pt x="132058" y="2697162"/>
                </a:lnTo>
                <a:lnTo>
                  <a:pt x="120034" y="2741701"/>
                </a:lnTo>
                <a:lnTo>
                  <a:pt x="108560" y="2786461"/>
                </a:lnTo>
                <a:lnTo>
                  <a:pt x="97639" y="2831438"/>
                </a:lnTo>
                <a:lnTo>
                  <a:pt x="87275" y="2876628"/>
                </a:lnTo>
                <a:lnTo>
                  <a:pt x="77471" y="2922028"/>
                </a:lnTo>
                <a:lnTo>
                  <a:pt x="68233" y="2967633"/>
                </a:lnTo>
                <a:lnTo>
                  <a:pt x="59563" y="3013440"/>
                </a:lnTo>
                <a:lnTo>
                  <a:pt x="51465" y="3059446"/>
                </a:lnTo>
                <a:lnTo>
                  <a:pt x="43943" y="3105646"/>
                </a:lnTo>
                <a:lnTo>
                  <a:pt x="37001" y="3152036"/>
                </a:lnTo>
                <a:lnTo>
                  <a:pt x="30642" y="3198614"/>
                </a:lnTo>
                <a:lnTo>
                  <a:pt x="24872" y="3245374"/>
                </a:lnTo>
                <a:lnTo>
                  <a:pt x="19692" y="3292314"/>
                </a:lnTo>
                <a:lnTo>
                  <a:pt x="15108" y="3339429"/>
                </a:lnTo>
                <a:lnTo>
                  <a:pt x="11122" y="3386716"/>
                </a:lnTo>
                <a:lnTo>
                  <a:pt x="7740" y="3434170"/>
                </a:lnTo>
                <a:lnTo>
                  <a:pt x="4963" y="3481789"/>
                </a:lnTo>
                <a:lnTo>
                  <a:pt x="2797" y="3529568"/>
                </a:lnTo>
                <a:lnTo>
                  <a:pt x="1246" y="3577504"/>
                </a:lnTo>
                <a:lnTo>
                  <a:pt x="312" y="3625593"/>
                </a:lnTo>
                <a:lnTo>
                  <a:pt x="0" y="3673830"/>
                </a:lnTo>
                <a:lnTo>
                  <a:pt x="361" y="3725624"/>
                </a:lnTo>
                <a:lnTo>
                  <a:pt x="1440" y="3777246"/>
                </a:lnTo>
                <a:lnTo>
                  <a:pt x="3233" y="3828690"/>
                </a:lnTo>
                <a:lnTo>
                  <a:pt x="5732" y="3879954"/>
                </a:lnTo>
                <a:lnTo>
                  <a:pt x="8933" y="3931031"/>
                </a:lnTo>
                <a:lnTo>
                  <a:pt x="12829" y="3981917"/>
                </a:lnTo>
                <a:lnTo>
                  <a:pt x="17415" y="4032608"/>
                </a:lnTo>
                <a:lnTo>
                  <a:pt x="22686" y="4083099"/>
                </a:lnTo>
                <a:lnTo>
                  <a:pt x="28635" y="4133385"/>
                </a:lnTo>
                <a:lnTo>
                  <a:pt x="35256" y="4183462"/>
                </a:lnTo>
                <a:lnTo>
                  <a:pt x="42544" y="4233325"/>
                </a:lnTo>
                <a:lnTo>
                  <a:pt x="59689" y="4328160"/>
                </a:lnTo>
                <a:lnTo>
                  <a:pt x="6143244" y="4328160"/>
                </a:lnTo>
                <a:lnTo>
                  <a:pt x="6143244" y="920496"/>
                </a:lnTo>
                <a:lnTo>
                  <a:pt x="6048375" y="838962"/>
                </a:lnTo>
                <a:lnTo>
                  <a:pt x="6010583" y="808373"/>
                </a:lnTo>
                <a:lnTo>
                  <a:pt x="5972380" y="778271"/>
                </a:lnTo>
                <a:lnTo>
                  <a:pt x="5933771" y="748662"/>
                </a:lnTo>
                <a:lnTo>
                  <a:pt x="5894760" y="719550"/>
                </a:lnTo>
                <a:lnTo>
                  <a:pt x="5855352" y="690940"/>
                </a:lnTo>
                <a:lnTo>
                  <a:pt x="5815552" y="662837"/>
                </a:lnTo>
                <a:lnTo>
                  <a:pt x="5775365" y="635245"/>
                </a:lnTo>
                <a:lnTo>
                  <a:pt x="5734796" y="608170"/>
                </a:lnTo>
                <a:lnTo>
                  <a:pt x="5693850" y="581615"/>
                </a:lnTo>
                <a:lnTo>
                  <a:pt x="5652530" y="555586"/>
                </a:lnTo>
                <a:lnTo>
                  <a:pt x="5610843" y="530088"/>
                </a:lnTo>
                <a:lnTo>
                  <a:pt x="5568792" y="505125"/>
                </a:lnTo>
                <a:lnTo>
                  <a:pt x="5526383" y="480702"/>
                </a:lnTo>
                <a:lnTo>
                  <a:pt x="5483621" y="456824"/>
                </a:lnTo>
                <a:lnTo>
                  <a:pt x="5440510" y="433495"/>
                </a:lnTo>
                <a:lnTo>
                  <a:pt x="5397055" y="410721"/>
                </a:lnTo>
                <a:lnTo>
                  <a:pt x="5353261" y="388507"/>
                </a:lnTo>
                <a:lnTo>
                  <a:pt x="5309133" y="366856"/>
                </a:lnTo>
                <a:lnTo>
                  <a:pt x="5264675" y="345774"/>
                </a:lnTo>
                <a:lnTo>
                  <a:pt x="5219893" y="325265"/>
                </a:lnTo>
                <a:lnTo>
                  <a:pt x="5174791" y="305335"/>
                </a:lnTo>
                <a:lnTo>
                  <a:pt x="5129373" y="285987"/>
                </a:lnTo>
                <a:lnTo>
                  <a:pt x="5083646" y="267228"/>
                </a:lnTo>
                <a:lnTo>
                  <a:pt x="5037613" y="249061"/>
                </a:lnTo>
                <a:lnTo>
                  <a:pt x="4991279" y="231491"/>
                </a:lnTo>
                <a:lnTo>
                  <a:pt x="4944650" y="214524"/>
                </a:lnTo>
                <a:lnTo>
                  <a:pt x="4897730" y="198164"/>
                </a:lnTo>
                <a:lnTo>
                  <a:pt x="4850523" y="182415"/>
                </a:lnTo>
                <a:lnTo>
                  <a:pt x="4803035" y="167282"/>
                </a:lnTo>
                <a:lnTo>
                  <a:pt x="4755271" y="152771"/>
                </a:lnTo>
                <a:lnTo>
                  <a:pt x="4707234" y="138886"/>
                </a:lnTo>
                <a:lnTo>
                  <a:pt x="4658931" y="125632"/>
                </a:lnTo>
                <a:lnTo>
                  <a:pt x="4610366" y="113013"/>
                </a:lnTo>
                <a:lnTo>
                  <a:pt x="4561543" y="101035"/>
                </a:lnTo>
                <a:lnTo>
                  <a:pt x="4512468" y="89702"/>
                </a:lnTo>
                <a:lnTo>
                  <a:pt x="4463145" y="79018"/>
                </a:lnTo>
                <a:lnTo>
                  <a:pt x="4413579" y="68990"/>
                </a:lnTo>
                <a:lnTo>
                  <a:pt x="4363775" y="59620"/>
                </a:lnTo>
                <a:lnTo>
                  <a:pt x="4313738" y="50915"/>
                </a:lnTo>
                <a:lnTo>
                  <a:pt x="4263472" y="42879"/>
                </a:lnTo>
                <a:lnTo>
                  <a:pt x="4212982" y="35517"/>
                </a:lnTo>
                <a:lnTo>
                  <a:pt x="4162274" y="28833"/>
                </a:lnTo>
                <a:lnTo>
                  <a:pt x="4111352" y="22832"/>
                </a:lnTo>
                <a:lnTo>
                  <a:pt x="4060220" y="17520"/>
                </a:lnTo>
                <a:lnTo>
                  <a:pt x="4008884" y="12900"/>
                </a:lnTo>
                <a:lnTo>
                  <a:pt x="3957348" y="8978"/>
                </a:lnTo>
                <a:lnTo>
                  <a:pt x="3905617" y="5759"/>
                </a:lnTo>
                <a:lnTo>
                  <a:pt x="3853697" y="3246"/>
                </a:lnTo>
                <a:lnTo>
                  <a:pt x="3801591" y="1446"/>
                </a:lnTo>
                <a:lnTo>
                  <a:pt x="3749304" y="362"/>
                </a:lnTo>
                <a:lnTo>
                  <a:pt x="369684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08650" y="3069463"/>
            <a:ext cx="297434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0" spc="-20" dirty="0">
                <a:solidFill>
                  <a:srgbClr val="FFFFFF"/>
                </a:solidFill>
                <a:latin typeface="Calibri Light"/>
                <a:cs typeface="Calibri Light"/>
              </a:rPr>
              <a:t>TEACH</a:t>
            </a:r>
            <a:r>
              <a:rPr sz="4500" b="0" spc="-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500" b="0" spc="-30" dirty="0">
                <a:solidFill>
                  <a:srgbClr val="FFFFFF"/>
                </a:solidFill>
                <a:latin typeface="Calibri Light"/>
                <a:cs typeface="Calibri Light"/>
              </a:rPr>
              <a:t>Grant</a:t>
            </a:r>
            <a:endParaRPr sz="45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9450" y="3909771"/>
            <a:ext cx="419354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65760" marR="5080" indent="-353695">
              <a:lnSpc>
                <a:spcPts val="1939"/>
              </a:lnSpc>
              <a:spcBef>
                <a:spcPts val="345"/>
              </a:spcBef>
            </a:pP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Teacher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Education Assistance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College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Higher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Education (TEACH) Grant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2315" y="139445"/>
            <a:ext cx="127000" cy="1198245"/>
          </a:xfrm>
          <a:custGeom>
            <a:avLst/>
            <a:gdLst/>
            <a:ahLst/>
            <a:cxnLst/>
            <a:rect l="l" t="t" r="r" b="b"/>
            <a:pathLst>
              <a:path w="127000" h="1198245">
                <a:moveTo>
                  <a:pt x="0" y="1198244"/>
                </a:moveTo>
                <a:lnTo>
                  <a:pt x="126492" y="1198244"/>
                </a:lnTo>
                <a:lnTo>
                  <a:pt x="126492" y="0"/>
                </a:lnTo>
                <a:lnTo>
                  <a:pt x="0" y="0"/>
                </a:lnTo>
                <a:lnTo>
                  <a:pt x="0" y="119824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092708" y="0"/>
            <a:ext cx="7416165" cy="4748530"/>
            <a:chOff x="1092708" y="0"/>
            <a:chExt cx="7416165" cy="4748530"/>
          </a:xfrm>
        </p:grpSpPr>
        <p:sp>
          <p:nvSpPr>
            <p:cNvPr id="7" name="object 7"/>
            <p:cNvSpPr/>
            <p:nvPr/>
          </p:nvSpPr>
          <p:spPr>
            <a:xfrm>
              <a:off x="3970019" y="0"/>
              <a:ext cx="1708785" cy="951230"/>
            </a:xfrm>
            <a:custGeom>
              <a:avLst/>
              <a:gdLst/>
              <a:ahLst/>
              <a:cxnLst/>
              <a:rect l="l" t="t" r="r" b="b"/>
              <a:pathLst>
                <a:path w="1708785" h="951230">
                  <a:moveTo>
                    <a:pt x="1708403" y="0"/>
                  </a:moveTo>
                  <a:lnTo>
                    <a:pt x="1500758" y="0"/>
                  </a:lnTo>
                  <a:lnTo>
                    <a:pt x="103885" y="808736"/>
                  </a:lnTo>
                  <a:lnTo>
                    <a:pt x="103885" y="0"/>
                  </a:lnTo>
                  <a:lnTo>
                    <a:pt x="0" y="0"/>
                  </a:lnTo>
                  <a:lnTo>
                    <a:pt x="0" y="898905"/>
                  </a:lnTo>
                  <a:lnTo>
                    <a:pt x="4079" y="919204"/>
                  </a:lnTo>
                  <a:lnTo>
                    <a:pt x="15208" y="935751"/>
                  </a:lnTo>
                  <a:lnTo>
                    <a:pt x="31718" y="946894"/>
                  </a:lnTo>
                  <a:lnTo>
                    <a:pt x="51942" y="950976"/>
                  </a:lnTo>
                  <a:lnTo>
                    <a:pt x="58761" y="950527"/>
                  </a:lnTo>
                  <a:lnTo>
                    <a:pt x="65436" y="949198"/>
                  </a:lnTo>
                  <a:lnTo>
                    <a:pt x="71874" y="947011"/>
                  </a:lnTo>
                  <a:lnTo>
                    <a:pt x="77977" y="943990"/>
                  </a:lnTo>
                  <a:lnTo>
                    <a:pt x="1708403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56576" y="0"/>
              <a:ext cx="852169" cy="358140"/>
            </a:xfrm>
            <a:custGeom>
              <a:avLst/>
              <a:gdLst/>
              <a:ahLst/>
              <a:cxnLst/>
              <a:rect l="l" t="t" r="r" b="b"/>
              <a:pathLst>
                <a:path w="852170" h="358140">
                  <a:moveTo>
                    <a:pt x="851916" y="0"/>
                  </a:moveTo>
                  <a:lnTo>
                    <a:pt x="0" y="0"/>
                  </a:lnTo>
                  <a:lnTo>
                    <a:pt x="1270" y="12573"/>
                  </a:lnTo>
                  <a:lnTo>
                    <a:pt x="12931" y="57174"/>
                  </a:lnTo>
                  <a:lnTo>
                    <a:pt x="29095" y="99768"/>
                  </a:lnTo>
                  <a:lnTo>
                    <a:pt x="49488" y="140083"/>
                  </a:lnTo>
                  <a:lnTo>
                    <a:pt x="73837" y="177848"/>
                  </a:lnTo>
                  <a:lnTo>
                    <a:pt x="101868" y="212790"/>
                  </a:lnTo>
                  <a:lnTo>
                    <a:pt x="133310" y="244638"/>
                  </a:lnTo>
                  <a:lnTo>
                    <a:pt x="167889" y="273122"/>
                  </a:lnTo>
                  <a:lnTo>
                    <a:pt x="205332" y="297968"/>
                  </a:lnTo>
                  <a:lnTo>
                    <a:pt x="245367" y="318905"/>
                  </a:lnTo>
                  <a:lnTo>
                    <a:pt x="287720" y="335663"/>
                  </a:lnTo>
                  <a:lnTo>
                    <a:pt x="332118" y="347969"/>
                  </a:lnTo>
                  <a:lnTo>
                    <a:pt x="378288" y="355552"/>
                  </a:lnTo>
                  <a:lnTo>
                    <a:pt x="425957" y="358139"/>
                  </a:lnTo>
                  <a:lnTo>
                    <a:pt x="473627" y="355552"/>
                  </a:lnTo>
                  <a:lnTo>
                    <a:pt x="519797" y="347969"/>
                  </a:lnTo>
                  <a:lnTo>
                    <a:pt x="564195" y="335663"/>
                  </a:lnTo>
                  <a:lnTo>
                    <a:pt x="606548" y="318905"/>
                  </a:lnTo>
                  <a:lnTo>
                    <a:pt x="646583" y="297968"/>
                  </a:lnTo>
                  <a:lnTo>
                    <a:pt x="684026" y="273122"/>
                  </a:lnTo>
                  <a:lnTo>
                    <a:pt x="718605" y="244638"/>
                  </a:lnTo>
                  <a:lnTo>
                    <a:pt x="750047" y="212790"/>
                  </a:lnTo>
                  <a:lnTo>
                    <a:pt x="778078" y="177848"/>
                  </a:lnTo>
                  <a:lnTo>
                    <a:pt x="802427" y="140083"/>
                  </a:lnTo>
                  <a:lnTo>
                    <a:pt x="822820" y="99768"/>
                  </a:lnTo>
                  <a:lnTo>
                    <a:pt x="838984" y="57174"/>
                  </a:lnTo>
                  <a:lnTo>
                    <a:pt x="850646" y="12573"/>
                  </a:lnTo>
                  <a:lnTo>
                    <a:pt x="85191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6528" y="385572"/>
              <a:ext cx="1795780" cy="1746885"/>
            </a:xfrm>
            <a:custGeom>
              <a:avLst/>
              <a:gdLst/>
              <a:ahLst/>
              <a:cxnLst/>
              <a:rect l="l" t="t" r="r" b="b"/>
              <a:pathLst>
                <a:path w="1795780" h="1746885">
                  <a:moveTo>
                    <a:pt x="897635" y="0"/>
                  </a:moveTo>
                  <a:lnTo>
                    <a:pt x="848379" y="1291"/>
                  </a:lnTo>
                  <a:lnTo>
                    <a:pt x="799818" y="5123"/>
                  </a:lnTo>
                  <a:lnTo>
                    <a:pt x="752020" y="11427"/>
                  </a:lnTo>
                  <a:lnTo>
                    <a:pt x="705054" y="20138"/>
                  </a:lnTo>
                  <a:lnTo>
                    <a:pt x="658988" y="31189"/>
                  </a:lnTo>
                  <a:lnTo>
                    <a:pt x="613891" y="44512"/>
                  </a:lnTo>
                  <a:lnTo>
                    <a:pt x="569831" y="60043"/>
                  </a:lnTo>
                  <a:lnTo>
                    <a:pt x="526876" y="77714"/>
                  </a:lnTo>
                  <a:lnTo>
                    <a:pt x="485095" y="97459"/>
                  </a:lnTo>
                  <a:lnTo>
                    <a:pt x="444556" y="119210"/>
                  </a:lnTo>
                  <a:lnTo>
                    <a:pt x="405328" y="142902"/>
                  </a:lnTo>
                  <a:lnTo>
                    <a:pt x="367479" y="168469"/>
                  </a:lnTo>
                  <a:lnTo>
                    <a:pt x="331077" y="195842"/>
                  </a:lnTo>
                  <a:lnTo>
                    <a:pt x="296191" y="224957"/>
                  </a:lnTo>
                  <a:lnTo>
                    <a:pt x="262890" y="255746"/>
                  </a:lnTo>
                  <a:lnTo>
                    <a:pt x="231241" y="288143"/>
                  </a:lnTo>
                  <a:lnTo>
                    <a:pt x="201313" y="322081"/>
                  </a:lnTo>
                  <a:lnTo>
                    <a:pt x="173175" y="357493"/>
                  </a:lnTo>
                  <a:lnTo>
                    <a:pt x="146894" y="394314"/>
                  </a:lnTo>
                  <a:lnTo>
                    <a:pt x="122540" y="432477"/>
                  </a:lnTo>
                  <a:lnTo>
                    <a:pt x="100181" y="471914"/>
                  </a:lnTo>
                  <a:lnTo>
                    <a:pt x="79885" y="512561"/>
                  </a:lnTo>
                  <a:lnTo>
                    <a:pt x="61721" y="554349"/>
                  </a:lnTo>
                  <a:lnTo>
                    <a:pt x="45756" y="597212"/>
                  </a:lnTo>
                  <a:lnTo>
                    <a:pt x="32060" y="641085"/>
                  </a:lnTo>
                  <a:lnTo>
                    <a:pt x="20701" y="685900"/>
                  </a:lnTo>
                  <a:lnTo>
                    <a:pt x="11746" y="731590"/>
                  </a:lnTo>
                  <a:lnTo>
                    <a:pt x="5266" y="778090"/>
                  </a:lnTo>
                  <a:lnTo>
                    <a:pt x="1328" y="825333"/>
                  </a:lnTo>
                  <a:lnTo>
                    <a:pt x="0" y="873251"/>
                  </a:lnTo>
                  <a:lnTo>
                    <a:pt x="1328" y="921170"/>
                  </a:lnTo>
                  <a:lnTo>
                    <a:pt x="5266" y="968413"/>
                  </a:lnTo>
                  <a:lnTo>
                    <a:pt x="11746" y="1014913"/>
                  </a:lnTo>
                  <a:lnTo>
                    <a:pt x="20701" y="1060603"/>
                  </a:lnTo>
                  <a:lnTo>
                    <a:pt x="32060" y="1105418"/>
                  </a:lnTo>
                  <a:lnTo>
                    <a:pt x="45756" y="1149291"/>
                  </a:lnTo>
                  <a:lnTo>
                    <a:pt x="61721" y="1192154"/>
                  </a:lnTo>
                  <a:lnTo>
                    <a:pt x="79885" y="1233942"/>
                  </a:lnTo>
                  <a:lnTo>
                    <a:pt x="100181" y="1274589"/>
                  </a:lnTo>
                  <a:lnTo>
                    <a:pt x="122540" y="1314026"/>
                  </a:lnTo>
                  <a:lnTo>
                    <a:pt x="146894" y="1352189"/>
                  </a:lnTo>
                  <a:lnTo>
                    <a:pt x="173175" y="1389010"/>
                  </a:lnTo>
                  <a:lnTo>
                    <a:pt x="201313" y="1424422"/>
                  </a:lnTo>
                  <a:lnTo>
                    <a:pt x="231241" y="1458360"/>
                  </a:lnTo>
                  <a:lnTo>
                    <a:pt x="262889" y="1490757"/>
                  </a:lnTo>
                  <a:lnTo>
                    <a:pt x="296191" y="1521546"/>
                  </a:lnTo>
                  <a:lnTo>
                    <a:pt x="331077" y="1550661"/>
                  </a:lnTo>
                  <a:lnTo>
                    <a:pt x="367479" y="1578034"/>
                  </a:lnTo>
                  <a:lnTo>
                    <a:pt x="405328" y="1603601"/>
                  </a:lnTo>
                  <a:lnTo>
                    <a:pt x="444556" y="1627293"/>
                  </a:lnTo>
                  <a:lnTo>
                    <a:pt x="485095" y="1649044"/>
                  </a:lnTo>
                  <a:lnTo>
                    <a:pt x="526876" y="1668789"/>
                  </a:lnTo>
                  <a:lnTo>
                    <a:pt x="569831" y="1686460"/>
                  </a:lnTo>
                  <a:lnTo>
                    <a:pt x="613891" y="1701991"/>
                  </a:lnTo>
                  <a:lnTo>
                    <a:pt x="658988" y="1715314"/>
                  </a:lnTo>
                  <a:lnTo>
                    <a:pt x="705054" y="1726365"/>
                  </a:lnTo>
                  <a:lnTo>
                    <a:pt x="752020" y="1735076"/>
                  </a:lnTo>
                  <a:lnTo>
                    <a:pt x="799818" y="1741380"/>
                  </a:lnTo>
                  <a:lnTo>
                    <a:pt x="848379" y="1745212"/>
                  </a:lnTo>
                  <a:lnTo>
                    <a:pt x="897635" y="1746503"/>
                  </a:lnTo>
                  <a:lnTo>
                    <a:pt x="946892" y="1745212"/>
                  </a:lnTo>
                  <a:lnTo>
                    <a:pt x="995453" y="1741380"/>
                  </a:lnTo>
                  <a:lnTo>
                    <a:pt x="1043251" y="1735076"/>
                  </a:lnTo>
                  <a:lnTo>
                    <a:pt x="1090217" y="1726365"/>
                  </a:lnTo>
                  <a:lnTo>
                    <a:pt x="1136283" y="1715314"/>
                  </a:lnTo>
                  <a:lnTo>
                    <a:pt x="1181380" y="1701991"/>
                  </a:lnTo>
                  <a:lnTo>
                    <a:pt x="1225440" y="1686460"/>
                  </a:lnTo>
                  <a:lnTo>
                    <a:pt x="1268395" y="1668789"/>
                  </a:lnTo>
                  <a:lnTo>
                    <a:pt x="1310176" y="1649044"/>
                  </a:lnTo>
                  <a:lnTo>
                    <a:pt x="1350715" y="1627293"/>
                  </a:lnTo>
                  <a:lnTo>
                    <a:pt x="1389943" y="1603601"/>
                  </a:lnTo>
                  <a:lnTo>
                    <a:pt x="1427792" y="1578034"/>
                  </a:lnTo>
                  <a:lnTo>
                    <a:pt x="1464194" y="1550661"/>
                  </a:lnTo>
                  <a:lnTo>
                    <a:pt x="1499080" y="1521546"/>
                  </a:lnTo>
                  <a:lnTo>
                    <a:pt x="1532382" y="1490757"/>
                  </a:lnTo>
                  <a:lnTo>
                    <a:pt x="1564030" y="1458360"/>
                  </a:lnTo>
                  <a:lnTo>
                    <a:pt x="1593958" y="1424422"/>
                  </a:lnTo>
                  <a:lnTo>
                    <a:pt x="1622096" y="1389010"/>
                  </a:lnTo>
                  <a:lnTo>
                    <a:pt x="1648377" y="1352189"/>
                  </a:lnTo>
                  <a:lnTo>
                    <a:pt x="1672731" y="1314026"/>
                  </a:lnTo>
                  <a:lnTo>
                    <a:pt x="1695090" y="1274589"/>
                  </a:lnTo>
                  <a:lnTo>
                    <a:pt x="1715386" y="1233942"/>
                  </a:lnTo>
                  <a:lnTo>
                    <a:pt x="1733550" y="1192154"/>
                  </a:lnTo>
                  <a:lnTo>
                    <a:pt x="1749515" y="1149291"/>
                  </a:lnTo>
                  <a:lnTo>
                    <a:pt x="1763211" y="1105418"/>
                  </a:lnTo>
                  <a:lnTo>
                    <a:pt x="1774570" y="1060603"/>
                  </a:lnTo>
                  <a:lnTo>
                    <a:pt x="1783525" y="1014913"/>
                  </a:lnTo>
                  <a:lnTo>
                    <a:pt x="1790005" y="968413"/>
                  </a:lnTo>
                  <a:lnTo>
                    <a:pt x="1793943" y="921170"/>
                  </a:lnTo>
                  <a:lnTo>
                    <a:pt x="1795272" y="873251"/>
                  </a:lnTo>
                  <a:lnTo>
                    <a:pt x="1793943" y="825333"/>
                  </a:lnTo>
                  <a:lnTo>
                    <a:pt x="1790005" y="778090"/>
                  </a:lnTo>
                  <a:lnTo>
                    <a:pt x="1783525" y="731590"/>
                  </a:lnTo>
                  <a:lnTo>
                    <a:pt x="1774570" y="685900"/>
                  </a:lnTo>
                  <a:lnTo>
                    <a:pt x="1763211" y="641085"/>
                  </a:lnTo>
                  <a:lnTo>
                    <a:pt x="1749515" y="597212"/>
                  </a:lnTo>
                  <a:lnTo>
                    <a:pt x="1733550" y="554349"/>
                  </a:lnTo>
                  <a:lnTo>
                    <a:pt x="1715386" y="512561"/>
                  </a:lnTo>
                  <a:lnTo>
                    <a:pt x="1695090" y="471914"/>
                  </a:lnTo>
                  <a:lnTo>
                    <a:pt x="1672731" y="432477"/>
                  </a:lnTo>
                  <a:lnTo>
                    <a:pt x="1648377" y="394314"/>
                  </a:lnTo>
                  <a:lnTo>
                    <a:pt x="1622096" y="357493"/>
                  </a:lnTo>
                  <a:lnTo>
                    <a:pt x="1593958" y="322081"/>
                  </a:lnTo>
                  <a:lnTo>
                    <a:pt x="1564030" y="288143"/>
                  </a:lnTo>
                  <a:lnTo>
                    <a:pt x="1532382" y="255746"/>
                  </a:lnTo>
                  <a:lnTo>
                    <a:pt x="1499080" y="224957"/>
                  </a:lnTo>
                  <a:lnTo>
                    <a:pt x="1464194" y="195842"/>
                  </a:lnTo>
                  <a:lnTo>
                    <a:pt x="1427792" y="168469"/>
                  </a:lnTo>
                  <a:lnTo>
                    <a:pt x="1389943" y="142902"/>
                  </a:lnTo>
                  <a:lnTo>
                    <a:pt x="1350715" y="119210"/>
                  </a:lnTo>
                  <a:lnTo>
                    <a:pt x="1310176" y="97459"/>
                  </a:lnTo>
                  <a:lnTo>
                    <a:pt x="1268395" y="77714"/>
                  </a:lnTo>
                  <a:lnTo>
                    <a:pt x="1225440" y="60043"/>
                  </a:lnTo>
                  <a:lnTo>
                    <a:pt x="1181380" y="44512"/>
                  </a:lnTo>
                  <a:lnTo>
                    <a:pt x="1136283" y="31189"/>
                  </a:lnTo>
                  <a:lnTo>
                    <a:pt x="1090217" y="20138"/>
                  </a:lnTo>
                  <a:lnTo>
                    <a:pt x="1043251" y="11427"/>
                  </a:lnTo>
                  <a:lnTo>
                    <a:pt x="995453" y="5123"/>
                  </a:lnTo>
                  <a:lnTo>
                    <a:pt x="946892" y="1291"/>
                  </a:lnTo>
                  <a:lnTo>
                    <a:pt x="89763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5954" y="3153917"/>
              <a:ext cx="1530985" cy="1530985"/>
            </a:xfrm>
            <a:custGeom>
              <a:avLst/>
              <a:gdLst/>
              <a:ahLst/>
              <a:cxnLst/>
              <a:rect l="l" t="t" r="r" b="b"/>
              <a:pathLst>
                <a:path w="1530985" h="1530985">
                  <a:moveTo>
                    <a:pt x="0" y="1530858"/>
                  </a:moveTo>
                  <a:lnTo>
                    <a:pt x="756" y="1482263"/>
                  </a:lnTo>
                  <a:lnTo>
                    <a:pt x="3011" y="1434047"/>
                  </a:lnTo>
                  <a:lnTo>
                    <a:pt x="6743" y="1386230"/>
                  </a:lnTo>
                  <a:lnTo>
                    <a:pt x="11928" y="1338836"/>
                  </a:lnTo>
                  <a:lnTo>
                    <a:pt x="18544" y="1291886"/>
                  </a:lnTo>
                  <a:lnTo>
                    <a:pt x="26569" y="1245404"/>
                  </a:lnTo>
                  <a:lnTo>
                    <a:pt x="35980" y="1199411"/>
                  </a:lnTo>
                  <a:lnTo>
                    <a:pt x="46755" y="1153930"/>
                  </a:lnTo>
                  <a:lnTo>
                    <a:pt x="58872" y="1108984"/>
                  </a:lnTo>
                  <a:lnTo>
                    <a:pt x="72308" y="1064595"/>
                  </a:lnTo>
                  <a:lnTo>
                    <a:pt x="87041" y="1020784"/>
                  </a:lnTo>
                  <a:lnTo>
                    <a:pt x="103047" y="977576"/>
                  </a:lnTo>
                  <a:lnTo>
                    <a:pt x="120306" y="934991"/>
                  </a:lnTo>
                  <a:lnTo>
                    <a:pt x="138794" y="893053"/>
                  </a:lnTo>
                  <a:lnTo>
                    <a:pt x="158490" y="851785"/>
                  </a:lnTo>
                  <a:lnTo>
                    <a:pt x="179370" y="811207"/>
                  </a:lnTo>
                  <a:lnTo>
                    <a:pt x="201412" y="771343"/>
                  </a:lnTo>
                  <a:lnTo>
                    <a:pt x="224593" y="732216"/>
                  </a:lnTo>
                  <a:lnTo>
                    <a:pt x="248892" y="693847"/>
                  </a:lnTo>
                  <a:lnTo>
                    <a:pt x="274287" y="656259"/>
                  </a:lnTo>
                  <a:lnTo>
                    <a:pt x="300753" y="619474"/>
                  </a:lnTo>
                  <a:lnTo>
                    <a:pt x="328270" y="583516"/>
                  </a:lnTo>
                  <a:lnTo>
                    <a:pt x="356814" y="548406"/>
                  </a:lnTo>
                  <a:lnTo>
                    <a:pt x="386364" y="514166"/>
                  </a:lnTo>
                  <a:lnTo>
                    <a:pt x="416896" y="480820"/>
                  </a:lnTo>
                  <a:lnTo>
                    <a:pt x="448389" y="448389"/>
                  </a:lnTo>
                  <a:lnTo>
                    <a:pt x="480820" y="416896"/>
                  </a:lnTo>
                  <a:lnTo>
                    <a:pt x="514166" y="386364"/>
                  </a:lnTo>
                  <a:lnTo>
                    <a:pt x="548406" y="356814"/>
                  </a:lnTo>
                  <a:lnTo>
                    <a:pt x="583516" y="328270"/>
                  </a:lnTo>
                  <a:lnTo>
                    <a:pt x="619474" y="300753"/>
                  </a:lnTo>
                  <a:lnTo>
                    <a:pt x="656259" y="274287"/>
                  </a:lnTo>
                  <a:lnTo>
                    <a:pt x="693847" y="248892"/>
                  </a:lnTo>
                  <a:lnTo>
                    <a:pt x="732216" y="224593"/>
                  </a:lnTo>
                  <a:lnTo>
                    <a:pt x="771343" y="201412"/>
                  </a:lnTo>
                  <a:lnTo>
                    <a:pt x="811207" y="179370"/>
                  </a:lnTo>
                  <a:lnTo>
                    <a:pt x="851785" y="158490"/>
                  </a:lnTo>
                  <a:lnTo>
                    <a:pt x="893053" y="138794"/>
                  </a:lnTo>
                  <a:lnTo>
                    <a:pt x="934991" y="120306"/>
                  </a:lnTo>
                  <a:lnTo>
                    <a:pt x="977576" y="103047"/>
                  </a:lnTo>
                  <a:lnTo>
                    <a:pt x="1020784" y="87041"/>
                  </a:lnTo>
                  <a:lnTo>
                    <a:pt x="1064595" y="72308"/>
                  </a:lnTo>
                  <a:lnTo>
                    <a:pt x="1108984" y="58872"/>
                  </a:lnTo>
                  <a:lnTo>
                    <a:pt x="1153930" y="46755"/>
                  </a:lnTo>
                  <a:lnTo>
                    <a:pt x="1199411" y="35980"/>
                  </a:lnTo>
                  <a:lnTo>
                    <a:pt x="1245404" y="26569"/>
                  </a:lnTo>
                  <a:lnTo>
                    <a:pt x="1291886" y="18544"/>
                  </a:lnTo>
                  <a:lnTo>
                    <a:pt x="1338836" y="11928"/>
                  </a:lnTo>
                  <a:lnTo>
                    <a:pt x="1386230" y="6743"/>
                  </a:lnTo>
                  <a:lnTo>
                    <a:pt x="1434047" y="3011"/>
                  </a:lnTo>
                  <a:lnTo>
                    <a:pt x="1482263" y="756"/>
                  </a:lnTo>
                  <a:lnTo>
                    <a:pt x="1530858" y="0"/>
                  </a:lnTo>
                </a:path>
              </a:pathLst>
            </a:custGeom>
            <a:ln w="126492">
              <a:solidFill>
                <a:srgbClr val="FFC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0" y="2212848"/>
            <a:ext cx="890269" cy="1329055"/>
          </a:xfrm>
          <a:custGeom>
            <a:avLst/>
            <a:gdLst/>
            <a:ahLst/>
            <a:cxnLst/>
            <a:rect l="l" t="t" r="r" b="b"/>
            <a:pathLst>
              <a:path w="890269" h="1329054">
                <a:moveTo>
                  <a:pt x="843572" y="0"/>
                </a:moveTo>
                <a:lnTo>
                  <a:pt x="0" y="0"/>
                </a:lnTo>
                <a:lnTo>
                  <a:pt x="0" y="92837"/>
                </a:lnTo>
                <a:lnTo>
                  <a:pt x="797128" y="92837"/>
                </a:lnTo>
                <a:lnTo>
                  <a:pt x="797128" y="1236090"/>
                </a:lnTo>
                <a:lnTo>
                  <a:pt x="0" y="1236090"/>
                </a:lnTo>
                <a:lnTo>
                  <a:pt x="0" y="1328927"/>
                </a:lnTo>
                <a:lnTo>
                  <a:pt x="843572" y="1328927"/>
                </a:lnTo>
                <a:lnTo>
                  <a:pt x="861651" y="1325272"/>
                </a:lnTo>
                <a:lnTo>
                  <a:pt x="876414" y="1315307"/>
                </a:lnTo>
                <a:lnTo>
                  <a:pt x="886366" y="1300531"/>
                </a:lnTo>
                <a:lnTo>
                  <a:pt x="890016" y="1282445"/>
                </a:lnTo>
                <a:lnTo>
                  <a:pt x="890016" y="46481"/>
                </a:lnTo>
                <a:lnTo>
                  <a:pt x="886366" y="28396"/>
                </a:lnTo>
                <a:lnTo>
                  <a:pt x="876414" y="13620"/>
                </a:lnTo>
                <a:lnTo>
                  <a:pt x="861651" y="3655"/>
                </a:lnTo>
                <a:lnTo>
                  <a:pt x="84357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851" y="1783207"/>
            <a:ext cx="1934845" cy="143383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 marR="5080">
              <a:lnSpc>
                <a:spcPts val="3560"/>
              </a:lnSpc>
              <a:spcBef>
                <a:spcPts val="550"/>
              </a:spcBef>
            </a:pP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33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3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the  TEACH</a:t>
            </a: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ts val="3520"/>
              </a:lnSpc>
            </a:pP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Grant?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3373373"/>
            <a:ext cx="1530985" cy="1531620"/>
          </a:xfrm>
          <a:custGeom>
            <a:avLst/>
            <a:gdLst/>
            <a:ahLst/>
            <a:cxnLst/>
            <a:rect l="l" t="t" r="r" b="b"/>
            <a:pathLst>
              <a:path w="1530984" h="1531620">
                <a:moveTo>
                  <a:pt x="0" y="1531620"/>
                </a:moveTo>
                <a:lnTo>
                  <a:pt x="48594" y="1530862"/>
                </a:lnTo>
                <a:lnTo>
                  <a:pt x="96810" y="1528606"/>
                </a:lnTo>
                <a:lnTo>
                  <a:pt x="144627" y="1524873"/>
                </a:lnTo>
                <a:lnTo>
                  <a:pt x="192021" y="1519686"/>
                </a:lnTo>
                <a:lnTo>
                  <a:pt x="238971" y="1513067"/>
                </a:lnTo>
                <a:lnTo>
                  <a:pt x="285453" y="1505038"/>
                </a:lnTo>
                <a:lnTo>
                  <a:pt x="331446" y="1495623"/>
                </a:lnTo>
                <a:lnTo>
                  <a:pt x="376927" y="1484843"/>
                </a:lnTo>
                <a:lnTo>
                  <a:pt x="421873" y="1472720"/>
                </a:lnTo>
                <a:lnTo>
                  <a:pt x="466262" y="1459278"/>
                </a:lnTo>
                <a:lnTo>
                  <a:pt x="510073" y="1444539"/>
                </a:lnTo>
                <a:lnTo>
                  <a:pt x="553281" y="1428525"/>
                </a:lnTo>
                <a:lnTo>
                  <a:pt x="595866" y="1411258"/>
                </a:lnTo>
                <a:lnTo>
                  <a:pt x="637804" y="1392761"/>
                </a:lnTo>
                <a:lnTo>
                  <a:pt x="679072" y="1373057"/>
                </a:lnTo>
                <a:lnTo>
                  <a:pt x="719650" y="1352167"/>
                </a:lnTo>
                <a:lnTo>
                  <a:pt x="759514" y="1330115"/>
                </a:lnTo>
                <a:lnTo>
                  <a:pt x="798641" y="1306922"/>
                </a:lnTo>
                <a:lnTo>
                  <a:pt x="837010" y="1282612"/>
                </a:lnTo>
                <a:lnTo>
                  <a:pt x="874598" y="1257206"/>
                </a:lnTo>
                <a:lnTo>
                  <a:pt x="911383" y="1230727"/>
                </a:lnTo>
                <a:lnTo>
                  <a:pt x="947341" y="1203197"/>
                </a:lnTo>
                <a:lnTo>
                  <a:pt x="982451" y="1174639"/>
                </a:lnTo>
                <a:lnTo>
                  <a:pt x="1016691" y="1145076"/>
                </a:lnTo>
                <a:lnTo>
                  <a:pt x="1050037" y="1114529"/>
                </a:lnTo>
                <a:lnTo>
                  <a:pt x="1082468" y="1083021"/>
                </a:lnTo>
                <a:lnTo>
                  <a:pt x="1113961" y="1050574"/>
                </a:lnTo>
                <a:lnTo>
                  <a:pt x="1144493" y="1017212"/>
                </a:lnTo>
                <a:lnTo>
                  <a:pt x="1174043" y="982956"/>
                </a:lnTo>
                <a:lnTo>
                  <a:pt x="1202587" y="947828"/>
                </a:lnTo>
                <a:lnTo>
                  <a:pt x="1230104" y="911852"/>
                </a:lnTo>
                <a:lnTo>
                  <a:pt x="1256570" y="875050"/>
                </a:lnTo>
                <a:lnTo>
                  <a:pt x="1281965" y="837443"/>
                </a:lnTo>
                <a:lnTo>
                  <a:pt x="1306264" y="799055"/>
                </a:lnTo>
                <a:lnTo>
                  <a:pt x="1329445" y="759908"/>
                </a:lnTo>
                <a:lnTo>
                  <a:pt x="1351487" y="720024"/>
                </a:lnTo>
                <a:lnTo>
                  <a:pt x="1372367" y="679426"/>
                </a:lnTo>
                <a:lnTo>
                  <a:pt x="1392063" y="638137"/>
                </a:lnTo>
                <a:lnTo>
                  <a:pt x="1410551" y="596178"/>
                </a:lnTo>
                <a:lnTo>
                  <a:pt x="1427810" y="553572"/>
                </a:lnTo>
                <a:lnTo>
                  <a:pt x="1443816" y="510341"/>
                </a:lnTo>
                <a:lnTo>
                  <a:pt x="1458549" y="466508"/>
                </a:lnTo>
                <a:lnTo>
                  <a:pt x="1471985" y="422096"/>
                </a:lnTo>
                <a:lnTo>
                  <a:pt x="1484102" y="377126"/>
                </a:lnTo>
                <a:lnTo>
                  <a:pt x="1494877" y="331622"/>
                </a:lnTo>
                <a:lnTo>
                  <a:pt x="1504288" y="285605"/>
                </a:lnTo>
                <a:lnTo>
                  <a:pt x="1512313" y="239098"/>
                </a:lnTo>
                <a:lnTo>
                  <a:pt x="1518929" y="192124"/>
                </a:lnTo>
                <a:lnTo>
                  <a:pt x="1524114" y="144704"/>
                </a:lnTo>
                <a:lnTo>
                  <a:pt x="1527846" y="96862"/>
                </a:lnTo>
                <a:lnTo>
                  <a:pt x="1530101" y="48620"/>
                </a:lnTo>
                <a:lnTo>
                  <a:pt x="1530857" y="0"/>
                </a:lnTo>
              </a:path>
            </a:pathLst>
          </a:custGeom>
          <a:ln w="126492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4776" y="673988"/>
            <a:ext cx="4906010" cy="369570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210820">
              <a:lnSpc>
                <a:spcPts val="1400"/>
              </a:lnSpc>
              <a:spcBef>
                <a:spcPts val="275"/>
              </a:spcBef>
            </a:pPr>
            <a:r>
              <a:rPr sz="1300" spc="-5" dirty="0">
                <a:latin typeface="Times New Roman"/>
                <a:cs typeface="Times New Roman"/>
              </a:rPr>
              <a:t>The </a:t>
            </a:r>
            <a:r>
              <a:rPr sz="1300" spc="-10" dirty="0">
                <a:latin typeface="Times New Roman"/>
                <a:cs typeface="Times New Roman"/>
              </a:rPr>
              <a:t>U.S. Department </a:t>
            </a:r>
            <a:r>
              <a:rPr sz="1300" spc="-5" dirty="0">
                <a:latin typeface="Times New Roman"/>
                <a:cs typeface="Times New Roman"/>
              </a:rPr>
              <a:t>of </a:t>
            </a:r>
            <a:r>
              <a:rPr sz="1300" spc="-10" dirty="0">
                <a:latin typeface="Times New Roman"/>
                <a:cs typeface="Times New Roman"/>
              </a:rPr>
              <a:t>Education’s </a:t>
            </a:r>
            <a:r>
              <a:rPr sz="1300" spc="-5" dirty="0">
                <a:latin typeface="Times New Roman"/>
                <a:cs typeface="Times New Roman"/>
              </a:rPr>
              <a:t>(DOE) TEACH </a:t>
            </a:r>
            <a:r>
              <a:rPr sz="1300" spc="-10" dirty="0">
                <a:latin typeface="Times New Roman"/>
                <a:cs typeface="Times New Roman"/>
              </a:rPr>
              <a:t>Grant Program  </a:t>
            </a:r>
            <a:r>
              <a:rPr sz="1300" spc="-5" dirty="0">
                <a:latin typeface="Times New Roman"/>
                <a:cs typeface="Times New Roman"/>
              </a:rPr>
              <a:t>provides grants of up to </a:t>
            </a:r>
            <a:r>
              <a:rPr sz="1300" spc="-10" dirty="0">
                <a:latin typeface="Times New Roman"/>
                <a:cs typeface="Times New Roman"/>
              </a:rPr>
              <a:t>$4,000/year </a:t>
            </a:r>
            <a:r>
              <a:rPr sz="1300" spc="-5" dirty="0">
                <a:latin typeface="Times New Roman"/>
                <a:cs typeface="Times New Roman"/>
              </a:rPr>
              <a:t>to students who are completing or  plan to complete coursework needed to begin a career in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teaching.</a:t>
            </a:r>
            <a:endParaRPr sz="1300">
              <a:latin typeface="Times New Roman"/>
              <a:cs typeface="Times New Roman"/>
            </a:endParaRPr>
          </a:p>
          <a:p>
            <a:pPr marL="12700" marR="111760">
              <a:lnSpc>
                <a:spcPts val="1400"/>
              </a:lnSpc>
              <a:spcBef>
                <a:spcPts val="805"/>
              </a:spcBef>
            </a:pPr>
            <a:r>
              <a:rPr sz="1300" spc="-5" dirty="0">
                <a:latin typeface="Times New Roman"/>
                <a:cs typeface="Times New Roman"/>
              </a:rPr>
              <a:t>As a condition </a:t>
            </a:r>
            <a:r>
              <a:rPr sz="1300" dirty="0">
                <a:latin typeface="Times New Roman"/>
                <a:cs typeface="Times New Roman"/>
              </a:rPr>
              <a:t>for </a:t>
            </a:r>
            <a:r>
              <a:rPr sz="1300" spc="-5" dirty="0">
                <a:latin typeface="Times New Roman"/>
                <a:cs typeface="Times New Roman"/>
              </a:rPr>
              <a:t>receiving a TEACH Grant, the student MUST sign a  TEACH Grant Agreement to Serve </a:t>
            </a:r>
            <a:r>
              <a:rPr sz="1300" spc="-35" dirty="0">
                <a:latin typeface="Times New Roman"/>
                <a:cs typeface="Times New Roman"/>
              </a:rPr>
              <a:t>(ATS) </a:t>
            </a:r>
            <a:r>
              <a:rPr sz="1300" spc="-5" dirty="0">
                <a:latin typeface="Times New Roman"/>
                <a:cs typeface="Times New Roman"/>
              </a:rPr>
              <a:t>in which the student agrees to  </a:t>
            </a:r>
            <a:r>
              <a:rPr sz="1300" spc="-10" dirty="0">
                <a:latin typeface="Times New Roman"/>
                <a:cs typeface="Times New Roman"/>
              </a:rPr>
              <a:t>teach:</a:t>
            </a:r>
            <a:endParaRPr sz="13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635"/>
              </a:spcBef>
              <a:buFont typeface="Wingdings"/>
              <a:buChar char=""/>
              <a:tabLst>
                <a:tab pos="185420" algn="l"/>
              </a:tabLst>
            </a:pPr>
            <a:r>
              <a:rPr sz="1300" spc="-5" dirty="0">
                <a:latin typeface="Times New Roman"/>
                <a:cs typeface="Times New Roman"/>
              </a:rPr>
              <a:t>In a high-need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field</a:t>
            </a:r>
            <a:endParaRPr sz="1300">
              <a:latin typeface="Times New Roman"/>
              <a:cs typeface="Times New Roman"/>
            </a:endParaRPr>
          </a:p>
          <a:p>
            <a:pPr marL="184785" indent="-172720">
              <a:lnSpc>
                <a:spcPts val="1485"/>
              </a:lnSpc>
              <a:spcBef>
                <a:spcPts val="650"/>
              </a:spcBef>
              <a:buFont typeface="Wingdings"/>
              <a:buChar char=""/>
              <a:tabLst>
                <a:tab pos="185420" algn="l"/>
              </a:tabLst>
            </a:pPr>
            <a:r>
              <a:rPr sz="1300" spc="-5" dirty="0">
                <a:latin typeface="Times New Roman"/>
                <a:cs typeface="Times New Roman"/>
              </a:rPr>
              <a:t>At an elementary school, secondary school, </a:t>
            </a:r>
            <a:r>
              <a:rPr sz="1300" spc="-10" dirty="0">
                <a:latin typeface="Times New Roman"/>
                <a:cs typeface="Times New Roman"/>
              </a:rPr>
              <a:t>or </a:t>
            </a:r>
            <a:r>
              <a:rPr sz="1300" spc="-5" dirty="0">
                <a:latin typeface="Times New Roman"/>
                <a:cs typeface="Times New Roman"/>
              </a:rPr>
              <a:t>educational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service</a:t>
            </a:r>
            <a:endParaRPr sz="1300">
              <a:latin typeface="Times New Roman"/>
              <a:cs typeface="Times New Roman"/>
            </a:endParaRPr>
          </a:p>
          <a:p>
            <a:pPr marL="184785">
              <a:lnSpc>
                <a:spcPts val="1485"/>
              </a:lnSpc>
            </a:pPr>
            <a:r>
              <a:rPr sz="1300" spc="-5" dirty="0">
                <a:latin typeface="Times New Roman"/>
                <a:cs typeface="Times New Roman"/>
              </a:rPr>
              <a:t>agency that serves students </a:t>
            </a:r>
            <a:r>
              <a:rPr sz="1300" dirty="0">
                <a:latin typeface="Times New Roman"/>
                <a:cs typeface="Times New Roman"/>
              </a:rPr>
              <a:t>from </a:t>
            </a:r>
            <a:r>
              <a:rPr sz="1300" spc="-5" dirty="0">
                <a:latin typeface="Times New Roman"/>
                <a:cs typeface="Times New Roman"/>
              </a:rPr>
              <a:t>low-income families;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and</a:t>
            </a:r>
            <a:endParaRPr sz="1300">
              <a:latin typeface="Times New Roman"/>
              <a:cs typeface="Times New Roman"/>
            </a:endParaRPr>
          </a:p>
          <a:p>
            <a:pPr marL="184785" marR="5080" indent="-172720">
              <a:lnSpc>
                <a:spcPts val="1400"/>
              </a:lnSpc>
              <a:spcBef>
                <a:spcPts val="815"/>
              </a:spcBef>
              <a:buFont typeface="Wingdings"/>
              <a:buChar char=""/>
              <a:tabLst>
                <a:tab pos="185420" algn="l"/>
              </a:tabLst>
            </a:pPr>
            <a:r>
              <a:rPr sz="1300" spc="-5" dirty="0">
                <a:latin typeface="Times New Roman"/>
                <a:cs typeface="Times New Roman"/>
              </a:rPr>
              <a:t>For at least </a:t>
            </a:r>
            <a:r>
              <a:rPr sz="1300" dirty="0">
                <a:latin typeface="Times New Roman"/>
                <a:cs typeface="Times New Roman"/>
              </a:rPr>
              <a:t>four </a:t>
            </a:r>
            <a:r>
              <a:rPr sz="1300" spc="-5" dirty="0">
                <a:latin typeface="Times New Roman"/>
                <a:cs typeface="Times New Roman"/>
              </a:rPr>
              <a:t>complete academic </a:t>
            </a:r>
            <a:r>
              <a:rPr sz="1300" spc="-10" dirty="0">
                <a:latin typeface="Times New Roman"/>
                <a:cs typeface="Times New Roman"/>
              </a:rPr>
              <a:t>years </a:t>
            </a:r>
            <a:r>
              <a:rPr sz="1300" spc="-5" dirty="0">
                <a:latin typeface="Times New Roman"/>
                <a:cs typeface="Times New Roman"/>
              </a:rPr>
              <a:t>within eight </a:t>
            </a:r>
            <a:r>
              <a:rPr sz="1300" spc="-10" dirty="0">
                <a:latin typeface="Times New Roman"/>
                <a:cs typeface="Times New Roman"/>
              </a:rPr>
              <a:t>years </a:t>
            </a:r>
            <a:r>
              <a:rPr sz="1300" dirty="0">
                <a:latin typeface="Times New Roman"/>
                <a:cs typeface="Times New Roman"/>
              </a:rPr>
              <a:t>after  </a:t>
            </a:r>
            <a:r>
              <a:rPr sz="1300" spc="-5" dirty="0">
                <a:latin typeface="Times New Roman"/>
                <a:cs typeface="Times New Roman"/>
              </a:rPr>
              <a:t>completing (or ceasing enrollment in) the course of study </a:t>
            </a:r>
            <a:r>
              <a:rPr sz="1300" dirty="0">
                <a:latin typeface="Times New Roman"/>
                <a:cs typeface="Times New Roman"/>
              </a:rPr>
              <a:t>for </a:t>
            </a:r>
            <a:r>
              <a:rPr sz="1300" spc="-5" dirty="0">
                <a:latin typeface="Times New Roman"/>
                <a:cs typeface="Times New Roman"/>
              </a:rPr>
              <a:t>which the  </a:t>
            </a:r>
            <a:r>
              <a:rPr sz="1300" spc="-10" dirty="0">
                <a:latin typeface="Times New Roman"/>
                <a:cs typeface="Times New Roman"/>
              </a:rPr>
              <a:t>student received </a:t>
            </a:r>
            <a:r>
              <a:rPr sz="1300" spc="-5" dirty="0">
                <a:latin typeface="Times New Roman"/>
                <a:cs typeface="Times New Roman"/>
              </a:rPr>
              <a:t>the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grant</a:t>
            </a:r>
            <a:endParaRPr sz="1300">
              <a:latin typeface="Times New Roman"/>
              <a:cs typeface="Times New Roman"/>
            </a:endParaRPr>
          </a:p>
          <a:p>
            <a:pPr marL="12700" marR="94615">
              <a:lnSpc>
                <a:spcPct val="90100"/>
              </a:lnSpc>
              <a:spcBef>
                <a:spcPts val="790"/>
              </a:spcBef>
            </a:pPr>
            <a:r>
              <a:rPr sz="1300" spc="-5" dirty="0">
                <a:latin typeface="Times New Roman"/>
                <a:cs typeface="Times New Roman"/>
              </a:rPr>
              <a:t>If the student does not meet these requirements of the service obligation,  all TEACH Grant received will be converted to Unsubsidized loans. The  loans </a:t>
            </a:r>
            <a:r>
              <a:rPr sz="1300" spc="-10" dirty="0">
                <a:latin typeface="Times New Roman"/>
                <a:cs typeface="Times New Roman"/>
              </a:rPr>
              <a:t>must </a:t>
            </a:r>
            <a:r>
              <a:rPr sz="1300" spc="-5" dirty="0">
                <a:latin typeface="Times New Roman"/>
                <a:cs typeface="Times New Roman"/>
              </a:rPr>
              <a:t>be repaid in </a:t>
            </a:r>
            <a:r>
              <a:rPr sz="1300" dirty="0">
                <a:latin typeface="Times New Roman"/>
                <a:cs typeface="Times New Roman"/>
              </a:rPr>
              <a:t>full, </a:t>
            </a:r>
            <a:r>
              <a:rPr sz="1300" spc="-5" dirty="0">
                <a:latin typeface="Times New Roman"/>
                <a:cs typeface="Times New Roman"/>
              </a:rPr>
              <a:t>with interest </a:t>
            </a:r>
            <a:r>
              <a:rPr sz="1300" spc="-10" dirty="0">
                <a:latin typeface="Times New Roman"/>
                <a:cs typeface="Times New Roman"/>
              </a:rPr>
              <a:t>charged </a:t>
            </a:r>
            <a:r>
              <a:rPr sz="1300" dirty="0">
                <a:latin typeface="Times New Roman"/>
                <a:cs typeface="Times New Roman"/>
              </a:rPr>
              <a:t>from </a:t>
            </a:r>
            <a:r>
              <a:rPr sz="1300" spc="-5" dirty="0">
                <a:latin typeface="Times New Roman"/>
                <a:cs typeface="Times New Roman"/>
              </a:rPr>
              <a:t>the date of each  disbursement.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300" spc="-5" dirty="0">
                <a:latin typeface="Times New Roman"/>
                <a:cs typeface="Times New Roman"/>
              </a:rPr>
              <a:t>For </a:t>
            </a:r>
            <a:r>
              <a:rPr sz="1300" spc="-10" dirty="0">
                <a:latin typeface="Times New Roman"/>
                <a:cs typeface="Times New Roman"/>
              </a:rPr>
              <a:t>more </a:t>
            </a:r>
            <a:r>
              <a:rPr sz="1300" spc="-5" dirty="0">
                <a:latin typeface="Times New Roman"/>
                <a:cs typeface="Times New Roman"/>
              </a:rPr>
              <a:t>information, click here: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TEACH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Grant</a:t>
            </a:r>
            <a:r>
              <a:rPr sz="1400" u="sng" spc="10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Info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851" y="1783207"/>
            <a:ext cx="1891030" cy="143383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95"/>
              </a:spcBef>
            </a:pP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What are  Hig</a:t>
            </a:r>
            <a:r>
              <a:rPr sz="3300" spc="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-Need  </a:t>
            </a:r>
            <a:r>
              <a:rPr sz="3300" spc="-5" dirty="0">
                <a:solidFill>
                  <a:srgbClr val="FFFFFF"/>
                </a:solidFill>
                <a:latin typeface="Times New Roman"/>
                <a:cs typeface="Times New Roman"/>
              </a:rPr>
              <a:t>Fields?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3373373"/>
            <a:ext cx="1530985" cy="1531620"/>
          </a:xfrm>
          <a:custGeom>
            <a:avLst/>
            <a:gdLst/>
            <a:ahLst/>
            <a:cxnLst/>
            <a:rect l="l" t="t" r="r" b="b"/>
            <a:pathLst>
              <a:path w="1530984" h="1531620">
                <a:moveTo>
                  <a:pt x="0" y="1531620"/>
                </a:moveTo>
                <a:lnTo>
                  <a:pt x="48594" y="1530862"/>
                </a:lnTo>
                <a:lnTo>
                  <a:pt x="96810" y="1528606"/>
                </a:lnTo>
                <a:lnTo>
                  <a:pt x="144627" y="1524873"/>
                </a:lnTo>
                <a:lnTo>
                  <a:pt x="192021" y="1519686"/>
                </a:lnTo>
                <a:lnTo>
                  <a:pt x="238971" y="1513067"/>
                </a:lnTo>
                <a:lnTo>
                  <a:pt x="285453" y="1505038"/>
                </a:lnTo>
                <a:lnTo>
                  <a:pt x="331446" y="1495623"/>
                </a:lnTo>
                <a:lnTo>
                  <a:pt x="376927" y="1484843"/>
                </a:lnTo>
                <a:lnTo>
                  <a:pt x="421873" y="1472720"/>
                </a:lnTo>
                <a:lnTo>
                  <a:pt x="466262" y="1459278"/>
                </a:lnTo>
                <a:lnTo>
                  <a:pt x="510073" y="1444539"/>
                </a:lnTo>
                <a:lnTo>
                  <a:pt x="553281" y="1428525"/>
                </a:lnTo>
                <a:lnTo>
                  <a:pt x="595866" y="1411258"/>
                </a:lnTo>
                <a:lnTo>
                  <a:pt x="637804" y="1392761"/>
                </a:lnTo>
                <a:lnTo>
                  <a:pt x="679072" y="1373057"/>
                </a:lnTo>
                <a:lnTo>
                  <a:pt x="719650" y="1352167"/>
                </a:lnTo>
                <a:lnTo>
                  <a:pt x="759514" y="1330115"/>
                </a:lnTo>
                <a:lnTo>
                  <a:pt x="798641" y="1306922"/>
                </a:lnTo>
                <a:lnTo>
                  <a:pt x="837010" y="1282612"/>
                </a:lnTo>
                <a:lnTo>
                  <a:pt x="874598" y="1257206"/>
                </a:lnTo>
                <a:lnTo>
                  <a:pt x="911383" y="1230727"/>
                </a:lnTo>
                <a:lnTo>
                  <a:pt x="947341" y="1203197"/>
                </a:lnTo>
                <a:lnTo>
                  <a:pt x="982451" y="1174639"/>
                </a:lnTo>
                <a:lnTo>
                  <a:pt x="1016691" y="1145076"/>
                </a:lnTo>
                <a:lnTo>
                  <a:pt x="1050037" y="1114529"/>
                </a:lnTo>
                <a:lnTo>
                  <a:pt x="1082468" y="1083021"/>
                </a:lnTo>
                <a:lnTo>
                  <a:pt x="1113961" y="1050574"/>
                </a:lnTo>
                <a:lnTo>
                  <a:pt x="1144493" y="1017212"/>
                </a:lnTo>
                <a:lnTo>
                  <a:pt x="1174043" y="982956"/>
                </a:lnTo>
                <a:lnTo>
                  <a:pt x="1202587" y="947828"/>
                </a:lnTo>
                <a:lnTo>
                  <a:pt x="1230104" y="911852"/>
                </a:lnTo>
                <a:lnTo>
                  <a:pt x="1256570" y="875050"/>
                </a:lnTo>
                <a:lnTo>
                  <a:pt x="1281965" y="837443"/>
                </a:lnTo>
                <a:lnTo>
                  <a:pt x="1306264" y="799055"/>
                </a:lnTo>
                <a:lnTo>
                  <a:pt x="1329445" y="759908"/>
                </a:lnTo>
                <a:lnTo>
                  <a:pt x="1351487" y="720024"/>
                </a:lnTo>
                <a:lnTo>
                  <a:pt x="1372367" y="679426"/>
                </a:lnTo>
                <a:lnTo>
                  <a:pt x="1392063" y="638137"/>
                </a:lnTo>
                <a:lnTo>
                  <a:pt x="1410551" y="596178"/>
                </a:lnTo>
                <a:lnTo>
                  <a:pt x="1427810" y="553572"/>
                </a:lnTo>
                <a:lnTo>
                  <a:pt x="1443816" y="510341"/>
                </a:lnTo>
                <a:lnTo>
                  <a:pt x="1458549" y="466508"/>
                </a:lnTo>
                <a:lnTo>
                  <a:pt x="1471985" y="422096"/>
                </a:lnTo>
                <a:lnTo>
                  <a:pt x="1484102" y="377126"/>
                </a:lnTo>
                <a:lnTo>
                  <a:pt x="1494877" y="331622"/>
                </a:lnTo>
                <a:lnTo>
                  <a:pt x="1504288" y="285605"/>
                </a:lnTo>
                <a:lnTo>
                  <a:pt x="1512313" y="239098"/>
                </a:lnTo>
                <a:lnTo>
                  <a:pt x="1518929" y="192124"/>
                </a:lnTo>
                <a:lnTo>
                  <a:pt x="1524114" y="144704"/>
                </a:lnTo>
                <a:lnTo>
                  <a:pt x="1527846" y="96862"/>
                </a:lnTo>
                <a:lnTo>
                  <a:pt x="1530101" y="48620"/>
                </a:lnTo>
                <a:lnTo>
                  <a:pt x="1530857" y="0"/>
                </a:lnTo>
              </a:path>
            </a:pathLst>
          </a:custGeom>
          <a:ln w="126492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4776" y="731901"/>
            <a:ext cx="46583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825" indent="-238760">
              <a:lnSpc>
                <a:spcPct val="100000"/>
              </a:lnSpc>
              <a:spcBef>
                <a:spcPts val="100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z="2100" spc="-5" dirty="0">
                <a:latin typeface="Calibri"/>
                <a:cs typeface="Calibri"/>
              </a:rPr>
              <a:t>Bilingual education </a:t>
            </a:r>
            <a:r>
              <a:rPr sz="2100" dirty="0">
                <a:latin typeface="Calibri"/>
                <a:cs typeface="Calibri"/>
              </a:rPr>
              <a:t>and </a:t>
            </a:r>
            <a:r>
              <a:rPr sz="2100" spc="-5" dirty="0">
                <a:latin typeface="Calibri"/>
                <a:cs typeface="Calibri"/>
              </a:rPr>
              <a:t>English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language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86988" y="1019632"/>
            <a:ext cx="258521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a</a:t>
            </a:r>
            <a:r>
              <a:rPr spc="-5" dirty="0"/>
              <a:t>cquisition</a:t>
            </a:r>
            <a:r>
              <a:rPr lang="en-US" spc="-5" dirty="0"/>
              <a:t> (TESOL)  </a:t>
            </a: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250825" indent="-238760">
              <a:lnSpc>
                <a:spcPct val="100000"/>
              </a:lnSpc>
              <a:spcBef>
                <a:spcPts val="650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pc="-15" dirty="0"/>
              <a:t>Foreign</a:t>
            </a:r>
            <a:r>
              <a:rPr spc="10" dirty="0"/>
              <a:t> </a:t>
            </a:r>
            <a:r>
              <a:rPr spc="-5" dirty="0"/>
              <a:t>Language</a:t>
            </a:r>
          </a:p>
          <a:p>
            <a:pPr marL="250825" indent="-238760">
              <a:lnSpc>
                <a:spcPct val="100000"/>
              </a:lnSpc>
              <a:spcBef>
                <a:spcPts val="555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pc="-5" dirty="0"/>
              <a:t>Mathematics</a:t>
            </a:r>
          </a:p>
          <a:p>
            <a:pPr marL="250825" indent="-238760">
              <a:lnSpc>
                <a:spcPct val="100000"/>
              </a:lnSpc>
              <a:spcBef>
                <a:spcPts val="550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pc="-5" dirty="0"/>
              <a:t>Reading</a:t>
            </a:r>
            <a:r>
              <a:rPr spc="-25" dirty="0"/>
              <a:t> </a:t>
            </a:r>
            <a:r>
              <a:rPr spc="-10" dirty="0"/>
              <a:t>Specialist</a:t>
            </a:r>
          </a:p>
          <a:p>
            <a:pPr marL="250825" indent="-238760">
              <a:lnSpc>
                <a:spcPct val="100000"/>
              </a:lnSpc>
              <a:spcBef>
                <a:spcPts val="540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pc="-5" dirty="0"/>
              <a:t>Science,</a:t>
            </a:r>
            <a:r>
              <a:rPr spc="10" dirty="0"/>
              <a:t> </a:t>
            </a:r>
            <a:r>
              <a:rPr dirty="0"/>
              <a:t>and</a:t>
            </a:r>
          </a:p>
          <a:p>
            <a:pPr marL="250825" indent="-238760">
              <a:lnSpc>
                <a:spcPct val="100000"/>
              </a:lnSpc>
              <a:spcBef>
                <a:spcPts val="555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pc="-5" dirty="0"/>
              <a:t>Special </a:t>
            </a:r>
            <a:r>
              <a:rPr spc="-10" dirty="0"/>
              <a:t>Education, </a:t>
            </a:r>
            <a:r>
              <a:rPr dirty="0"/>
              <a:t>as </a:t>
            </a:r>
            <a:r>
              <a:rPr spc="-10" dirty="0"/>
              <a:t>well</a:t>
            </a:r>
            <a:r>
              <a:rPr spc="5" dirty="0"/>
              <a:t> </a:t>
            </a:r>
            <a:r>
              <a:rPr dirty="0"/>
              <a:t>as</a:t>
            </a:r>
          </a:p>
          <a:p>
            <a:pPr marL="184785" marR="5080" indent="-172720">
              <a:lnSpc>
                <a:spcPts val="2270"/>
              </a:lnSpc>
              <a:spcBef>
                <a:spcPts val="835"/>
              </a:spcBef>
              <a:buSzPct val="95238"/>
              <a:buFont typeface="Wingdings"/>
              <a:buChar char=""/>
              <a:tabLst>
                <a:tab pos="251460" algn="l"/>
              </a:tabLst>
            </a:pPr>
            <a:r>
              <a:rPr spc="-15" dirty="0"/>
              <a:t>Any </a:t>
            </a:r>
            <a:r>
              <a:rPr spc="-5" dirty="0"/>
              <a:t>other field that has been identified </a:t>
            </a:r>
            <a:r>
              <a:rPr dirty="0"/>
              <a:t>as  </a:t>
            </a:r>
            <a:r>
              <a:rPr spc="-5" dirty="0"/>
              <a:t>high-need </a:t>
            </a:r>
            <a:r>
              <a:rPr spc="-10" dirty="0"/>
              <a:t>by </a:t>
            </a:r>
            <a:r>
              <a:rPr spc="-5" dirty="0"/>
              <a:t>the </a:t>
            </a:r>
            <a:r>
              <a:rPr spc="-15" dirty="0"/>
              <a:t>Federal </a:t>
            </a:r>
            <a:r>
              <a:rPr spc="-10" dirty="0"/>
              <a:t>government, </a:t>
            </a:r>
            <a:r>
              <a:rPr spc="-20" dirty="0"/>
              <a:t>state  </a:t>
            </a:r>
            <a:r>
              <a:rPr spc="-10" dirty="0"/>
              <a:t>government, </a:t>
            </a:r>
            <a:r>
              <a:rPr spc="-5" dirty="0"/>
              <a:t>or local education</a:t>
            </a:r>
            <a:r>
              <a:rPr spc="25" dirty="0"/>
              <a:t> </a:t>
            </a:r>
            <a:r>
              <a:rPr spc="-5" dirty="0"/>
              <a:t>agency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851" y="2039569"/>
            <a:ext cx="2212975" cy="92329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3350"/>
              </a:lnSpc>
              <a:spcBef>
                <a:spcPts val="515"/>
              </a:spcBef>
            </a:pP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Eligibility 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Req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ir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nts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3373373"/>
            <a:ext cx="1530985" cy="1531620"/>
          </a:xfrm>
          <a:custGeom>
            <a:avLst/>
            <a:gdLst/>
            <a:ahLst/>
            <a:cxnLst/>
            <a:rect l="l" t="t" r="r" b="b"/>
            <a:pathLst>
              <a:path w="1530984" h="1531620">
                <a:moveTo>
                  <a:pt x="0" y="1531620"/>
                </a:moveTo>
                <a:lnTo>
                  <a:pt x="48594" y="1530862"/>
                </a:lnTo>
                <a:lnTo>
                  <a:pt x="96810" y="1528606"/>
                </a:lnTo>
                <a:lnTo>
                  <a:pt x="144627" y="1524873"/>
                </a:lnTo>
                <a:lnTo>
                  <a:pt x="192021" y="1519686"/>
                </a:lnTo>
                <a:lnTo>
                  <a:pt x="238971" y="1513067"/>
                </a:lnTo>
                <a:lnTo>
                  <a:pt x="285453" y="1505038"/>
                </a:lnTo>
                <a:lnTo>
                  <a:pt x="331446" y="1495623"/>
                </a:lnTo>
                <a:lnTo>
                  <a:pt x="376927" y="1484843"/>
                </a:lnTo>
                <a:lnTo>
                  <a:pt x="421873" y="1472720"/>
                </a:lnTo>
                <a:lnTo>
                  <a:pt x="466262" y="1459278"/>
                </a:lnTo>
                <a:lnTo>
                  <a:pt x="510073" y="1444539"/>
                </a:lnTo>
                <a:lnTo>
                  <a:pt x="553281" y="1428525"/>
                </a:lnTo>
                <a:lnTo>
                  <a:pt x="595866" y="1411258"/>
                </a:lnTo>
                <a:lnTo>
                  <a:pt x="637804" y="1392761"/>
                </a:lnTo>
                <a:lnTo>
                  <a:pt x="679072" y="1373057"/>
                </a:lnTo>
                <a:lnTo>
                  <a:pt x="719650" y="1352167"/>
                </a:lnTo>
                <a:lnTo>
                  <a:pt x="759514" y="1330115"/>
                </a:lnTo>
                <a:lnTo>
                  <a:pt x="798641" y="1306922"/>
                </a:lnTo>
                <a:lnTo>
                  <a:pt x="837010" y="1282612"/>
                </a:lnTo>
                <a:lnTo>
                  <a:pt x="874598" y="1257206"/>
                </a:lnTo>
                <a:lnTo>
                  <a:pt x="911383" y="1230727"/>
                </a:lnTo>
                <a:lnTo>
                  <a:pt x="947341" y="1203197"/>
                </a:lnTo>
                <a:lnTo>
                  <a:pt x="982451" y="1174639"/>
                </a:lnTo>
                <a:lnTo>
                  <a:pt x="1016691" y="1145076"/>
                </a:lnTo>
                <a:lnTo>
                  <a:pt x="1050037" y="1114529"/>
                </a:lnTo>
                <a:lnTo>
                  <a:pt x="1082468" y="1083021"/>
                </a:lnTo>
                <a:lnTo>
                  <a:pt x="1113961" y="1050574"/>
                </a:lnTo>
                <a:lnTo>
                  <a:pt x="1144493" y="1017212"/>
                </a:lnTo>
                <a:lnTo>
                  <a:pt x="1174043" y="982956"/>
                </a:lnTo>
                <a:lnTo>
                  <a:pt x="1202587" y="947828"/>
                </a:lnTo>
                <a:lnTo>
                  <a:pt x="1230104" y="911852"/>
                </a:lnTo>
                <a:lnTo>
                  <a:pt x="1256570" y="875050"/>
                </a:lnTo>
                <a:lnTo>
                  <a:pt x="1281965" y="837443"/>
                </a:lnTo>
                <a:lnTo>
                  <a:pt x="1306264" y="799055"/>
                </a:lnTo>
                <a:lnTo>
                  <a:pt x="1329445" y="759908"/>
                </a:lnTo>
                <a:lnTo>
                  <a:pt x="1351487" y="720024"/>
                </a:lnTo>
                <a:lnTo>
                  <a:pt x="1372367" y="679426"/>
                </a:lnTo>
                <a:lnTo>
                  <a:pt x="1392063" y="638137"/>
                </a:lnTo>
                <a:lnTo>
                  <a:pt x="1410551" y="596178"/>
                </a:lnTo>
                <a:lnTo>
                  <a:pt x="1427810" y="553572"/>
                </a:lnTo>
                <a:lnTo>
                  <a:pt x="1443816" y="510341"/>
                </a:lnTo>
                <a:lnTo>
                  <a:pt x="1458549" y="466508"/>
                </a:lnTo>
                <a:lnTo>
                  <a:pt x="1471985" y="422096"/>
                </a:lnTo>
                <a:lnTo>
                  <a:pt x="1484102" y="377126"/>
                </a:lnTo>
                <a:lnTo>
                  <a:pt x="1494877" y="331622"/>
                </a:lnTo>
                <a:lnTo>
                  <a:pt x="1504288" y="285605"/>
                </a:lnTo>
                <a:lnTo>
                  <a:pt x="1512313" y="239098"/>
                </a:lnTo>
                <a:lnTo>
                  <a:pt x="1518929" y="192124"/>
                </a:lnTo>
                <a:lnTo>
                  <a:pt x="1524114" y="144704"/>
                </a:lnTo>
                <a:lnTo>
                  <a:pt x="1527846" y="96862"/>
                </a:lnTo>
                <a:lnTo>
                  <a:pt x="1530101" y="48620"/>
                </a:lnTo>
                <a:lnTo>
                  <a:pt x="1530857" y="0"/>
                </a:lnTo>
              </a:path>
            </a:pathLst>
          </a:custGeom>
          <a:ln w="126492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07485" y="637489"/>
            <a:ext cx="4260215" cy="1186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720">
              <a:lnSpc>
                <a:spcPts val="1125"/>
              </a:lnSpc>
              <a:spcBef>
                <a:spcPts val="105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 </a:t>
            </a:r>
            <a:r>
              <a:rPr sz="1100" spc="-5" dirty="0">
                <a:latin typeface="Times New Roman"/>
                <a:cs typeface="Times New Roman"/>
              </a:rPr>
              <a:t>complete </a:t>
            </a:r>
            <a:r>
              <a:rPr sz="1100" dirty="0">
                <a:latin typeface="Times New Roman"/>
                <a:cs typeface="Times New Roman"/>
              </a:rPr>
              <a:t>the Free Application for Federal Student </a:t>
            </a:r>
            <a:r>
              <a:rPr sz="1100" spc="-5" dirty="0">
                <a:latin typeface="Times New Roman"/>
                <a:cs typeface="Times New Roman"/>
              </a:rPr>
              <a:t>Aid (FAFSA)</a:t>
            </a:r>
            <a:r>
              <a:rPr sz="1100" spc="-1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at</a:t>
            </a:r>
            <a:endParaRPr sz="1100">
              <a:latin typeface="Times New Roman"/>
              <a:cs typeface="Times New Roman"/>
            </a:endParaRPr>
          </a:p>
          <a:p>
            <a:pPr marL="184785">
              <a:lnSpc>
                <a:spcPts val="1125"/>
              </a:lnSpc>
            </a:pP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www.studentaid.gov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 be a </a:t>
            </a:r>
            <a:r>
              <a:rPr sz="1100" spc="-5" dirty="0">
                <a:latin typeface="Times New Roman"/>
                <a:cs typeface="Times New Roman"/>
              </a:rPr>
              <a:t>U.S. Citizen </a:t>
            </a:r>
            <a:r>
              <a:rPr sz="1100" dirty="0">
                <a:latin typeface="Times New Roman"/>
                <a:cs typeface="Times New Roman"/>
              </a:rPr>
              <a:t>or Eligible</a:t>
            </a:r>
            <a:r>
              <a:rPr sz="1100" spc="-1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Non-Citizen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maintain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Satisfactory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Academic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Progress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(SAP)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Financial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Aid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7485" y="2069338"/>
            <a:ext cx="4989195" cy="31115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84785" marR="5080" indent="-172720">
              <a:lnSpc>
                <a:spcPct val="70000"/>
              </a:lnSpc>
              <a:spcBef>
                <a:spcPts val="500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maintain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cumulative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3.25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GPA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all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courses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ever </a:t>
            </a:r>
            <a:r>
              <a:rPr sz="1100" dirty="0">
                <a:latin typeface="Times New Roman"/>
                <a:cs typeface="Times New Roman"/>
              </a:rPr>
              <a:t>attempted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at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all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institutions  ever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attended.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07485" y="2624074"/>
            <a:ext cx="32893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-5" dirty="0">
                <a:latin typeface="Times New Roman"/>
                <a:cs typeface="Times New Roman"/>
              </a:rPr>
              <a:t>Must </a:t>
            </a:r>
            <a:r>
              <a:rPr sz="1100" dirty="0">
                <a:latin typeface="Times New Roman"/>
                <a:cs typeface="Times New Roman"/>
              </a:rPr>
              <a:t>not </a:t>
            </a:r>
            <a:r>
              <a:rPr sz="1100" spc="-5" dirty="0">
                <a:latin typeface="Times New Roman"/>
                <a:cs typeface="Times New Roman"/>
              </a:rPr>
              <a:t>have </a:t>
            </a:r>
            <a:r>
              <a:rPr sz="1100" dirty="0">
                <a:latin typeface="Times New Roman"/>
                <a:cs typeface="Times New Roman"/>
              </a:rPr>
              <a:t>a prior undergraduate or </a:t>
            </a:r>
            <a:r>
              <a:rPr sz="1100" spc="-5" dirty="0">
                <a:latin typeface="Times New Roman"/>
                <a:cs typeface="Times New Roman"/>
              </a:rPr>
              <a:t>master’s</a:t>
            </a:r>
            <a:r>
              <a:rPr sz="1100" spc="-1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degree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07485" y="3061843"/>
            <a:ext cx="3495040" cy="10823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 </a:t>
            </a:r>
            <a:r>
              <a:rPr sz="1100" spc="-5" dirty="0">
                <a:latin typeface="Times New Roman"/>
                <a:cs typeface="Times New Roman"/>
              </a:rPr>
              <a:t>submit</a:t>
            </a:r>
            <a:r>
              <a:rPr sz="1100" spc="-5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KSU TEACH 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Agreement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Form</a:t>
            </a:r>
            <a:r>
              <a:rPr sz="1100" dirty="0">
                <a:solidFill>
                  <a:srgbClr val="0462C1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(first</a:t>
            </a:r>
            <a:r>
              <a:rPr sz="1100" spc="-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step)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 complete</a:t>
            </a:r>
            <a:r>
              <a:rPr sz="110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TEACH 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Grant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Counseling</a:t>
            </a:r>
            <a:r>
              <a:rPr sz="1100" dirty="0">
                <a:solidFill>
                  <a:srgbClr val="0462C1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(second</a:t>
            </a:r>
            <a:r>
              <a:rPr sz="1100" spc="-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step)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185420" algn="l"/>
              </a:tabLst>
            </a:pPr>
            <a:r>
              <a:rPr sz="1100" dirty="0">
                <a:latin typeface="Times New Roman"/>
                <a:cs typeface="Times New Roman"/>
              </a:rPr>
              <a:t>Must </a:t>
            </a:r>
            <a:r>
              <a:rPr sz="1100" spc="-5" dirty="0">
                <a:latin typeface="Times New Roman"/>
                <a:cs typeface="Times New Roman"/>
              </a:rPr>
              <a:t>sign 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TEACH 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Grant Agreement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to 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Serve</a:t>
            </a:r>
            <a:r>
              <a:rPr sz="1100" spc="-5" dirty="0">
                <a:solidFill>
                  <a:srgbClr val="0462C1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(final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step)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7051"/>
            <a:ext cx="146685" cy="504825"/>
          </a:xfrm>
          <a:custGeom>
            <a:avLst/>
            <a:gdLst/>
            <a:ahLst/>
            <a:cxnLst/>
            <a:rect l="l" t="t" r="r" b="b"/>
            <a:pathLst>
              <a:path w="146685" h="504825">
                <a:moveTo>
                  <a:pt x="146304" y="0"/>
                </a:moveTo>
                <a:lnTo>
                  <a:pt x="0" y="0"/>
                </a:lnTo>
                <a:lnTo>
                  <a:pt x="0" y="504444"/>
                </a:lnTo>
                <a:lnTo>
                  <a:pt x="146304" y="504444"/>
                </a:lnTo>
                <a:lnTo>
                  <a:pt x="14630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1168" y="797051"/>
            <a:ext cx="146685" cy="504825"/>
          </a:xfrm>
          <a:custGeom>
            <a:avLst/>
            <a:gdLst/>
            <a:ahLst/>
            <a:cxnLst/>
            <a:rect l="l" t="t" r="r" b="b"/>
            <a:pathLst>
              <a:path w="146685" h="504825">
                <a:moveTo>
                  <a:pt x="146304" y="0"/>
                </a:moveTo>
                <a:lnTo>
                  <a:pt x="0" y="0"/>
                </a:lnTo>
                <a:lnTo>
                  <a:pt x="0" y="504444"/>
                </a:lnTo>
                <a:lnTo>
                  <a:pt x="146304" y="504444"/>
                </a:lnTo>
                <a:lnTo>
                  <a:pt x="14630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38327" y="477012"/>
            <a:ext cx="4529455" cy="1347470"/>
            <a:chOff x="338327" y="477012"/>
            <a:chExt cx="4529455" cy="1347470"/>
          </a:xfrm>
        </p:grpSpPr>
        <p:sp>
          <p:nvSpPr>
            <p:cNvPr id="5" name="object 5"/>
            <p:cNvSpPr/>
            <p:nvPr/>
          </p:nvSpPr>
          <p:spPr>
            <a:xfrm>
              <a:off x="402335" y="797052"/>
              <a:ext cx="78105" cy="504825"/>
            </a:xfrm>
            <a:custGeom>
              <a:avLst/>
              <a:gdLst/>
              <a:ahLst/>
              <a:cxnLst/>
              <a:rect l="l" t="t" r="r" b="b"/>
              <a:pathLst>
                <a:path w="78104" h="504825">
                  <a:moveTo>
                    <a:pt x="0" y="504444"/>
                  </a:moveTo>
                  <a:lnTo>
                    <a:pt x="77723" y="504444"/>
                  </a:lnTo>
                  <a:lnTo>
                    <a:pt x="77723" y="0"/>
                  </a:lnTo>
                  <a:lnTo>
                    <a:pt x="0" y="0"/>
                  </a:lnTo>
                  <a:lnTo>
                    <a:pt x="0" y="50444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8327" y="477012"/>
              <a:ext cx="4529328" cy="13472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80059" y="492252"/>
              <a:ext cx="4255135" cy="1073150"/>
            </a:xfrm>
            <a:custGeom>
              <a:avLst/>
              <a:gdLst/>
              <a:ahLst/>
              <a:cxnLst/>
              <a:rect l="l" t="t" r="r" b="b"/>
              <a:pathLst>
                <a:path w="4255135" h="1073150">
                  <a:moveTo>
                    <a:pt x="4255008" y="0"/>
                  </a:moveTo>
                  <a:lnTo>
                    <a:pt x="0" y="0"/>
                  </a:lnTo>
                  <a:lnTo>
                    <a:pt x="0" y="1072896"/>
                  </a:lnTo>
                  <a:lnTo>
                    <a:pt x="4255008" y="1072896"/>
                  </a:lnTo>
                  <a:lnTo>
                    <a:pt x="4255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61466" y="670306"/>
            <a:ext cx="3563620" cy="69215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2480"/>
              </a:lnSpc>
              <a:spcBef>
                <a:spcPts val="420"/>
              </a:spcBef>
            </a:pPr>
            <a:r>
              <a:rPr sz="2300" dirty="0">
                <a:latin typeface="Times New Roman"/>
                <a:cs typeface="Times New Roman"/>
              </a:rPr>
              <a:t>Eligibility Requirements –  Bagwell College of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Education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0059" y="1900554"/>
            <a:ext cx="4312984" cy="224766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83515" marR="14604" indent="-171450">
              <a:lnSpc>
                <a:spcPct val="80000"/>
              </a:lnSpc>
              <a:spcBef>
                <a:spcPts val="315"/>
              </a:spcBef>
              <a:buFont typeface="Wingdings" panose="05000000000000000000" pitchFamily="2" charset="2"/>
              <a:buChar char="ü"/>
              <a:tabLst>
                <a:tab pos="184785" algn="l"/>
                <a:tab pos="185420" algn="l"/>
              </a:tabLst>
            </a:pPr>
            <a:r>
              <a:rPr sz="900" dirty="0">
                <a:latin typeface="Times New Roman"/>
                <a:cs typeface="Times New Roman"/>
              </a:rPr>
              <a:t>Must be </a:t>
            </a:r>
            <a:r>
              <a:rPr sz="900" spc="-5" dirty="0">
                <a:latin typeface="Times New Roman"/>
                <a:cs typeface="Times New Roman"/>
              </a:rPr>
              <a:t>admitted as </a:t>
            </a:r>
            <a:r>
              <a:rPr sz="900" dirty="0">
                <a:latin typeface="Times New Roman"/>
                <a:cs typeface="Times New Roman"/>
              </a:rPr>
              <a:t>a </a:t>
            </a:r>
            <a:r>
              <a:rPr sz="900" spc="-5" dirty="0">
                <a:latin typeface="Times New Roman"/>
                <a:cs typeface="Times New Roman"/>
              </a:rPr>
              <a:t>degree-seeking </a:t>
            </a:r>
            <a:r>
              <a:rPr sz="900" dirty="0">
                <a:latin typeface="Times New Roman"/>
                <a:cs typeface="Times New Roman"/>
              </a:rPr>
              <a:t>student in </a:t>
            </a:r>
            <a:r>
              <a:rPr sz="900" spc="-5" dirty="0">
                <a:latin typeface="Times New Roman"/>
                <a:cs typeface="Times New Roman"/>
              </a:rPr>
              <a:t>KSU Bagwell College </a:t>
            </a:r>
            <a:r>
              <a:rPr sz="900" dirty="0">
                <a:latin typeface="Times New Roman"/>
                <a:cs typeface="Times New Roman"/>
              </a:rPr>
              <a:t>of  Education</a:t>
            </a:r>
          </a:p>
          <a:p>
            <a:pPr marL="183515" marR="5080" indent="-171450">
              <a:lnSpc>
                <a:spcPct val="80000"/>
              </a:lnSpc>
              <a:spcBef>
                <a:spcPts val="805"/>
              </a:spcBef>
              <a:buFont typeface="Wingdings" panose="05000000000000000000" pitchFamily="2" charset="2"/>
              <a:buChar char="ü"/>
              <a:tabLst>
                <a:tab pos="184785" algn="l"/>
                <a:tab pos="185420" algn="l"/>
              </a:tabLst>
            </a:pPr>
            <a:r>
              <a:rPr sz="900" dirty="0">
                <a:latin typeface="Times New Roman"/>
                <a:cs typeface="Times New Roman"/>
              </a:rPr>
              <a:t>Must be </a:t>
            </a:r>
            <a:r>
              <a:rPr sz="900" spc="-5" dirty="0">
                <a:latin typeface="Times New Roman"/>
                <a:cs typeface="Times New Roman"/>
              </a:rPr>
              <a:t>classified as </a:t>
            </a:r>
            <a:r>
              <a:rPr sz="900" dirty="0">
                <a:latin typeface="Times New Roman"/>
                <a:cs typeface="Times New Roman"/>
              </a:rPr>
              <a:t>a junior/senior </a:t>
            </a:r>
            <a:r>
              <a:rPr sz="900" spc="-5" dirty="0">
                <a:latin typeface="Times New Roman"/>
                <a:cs typeface="Times New Roman"/>
              </a:rPr>
              <a:t>(minimum </a:t>
            </a:r>
            <a:r>
              <a:rPr sz="900" dirty="0">
                <a:latin typeface="Times New Roman"/>
                <a:cs typeface="Times New Roman"/>
              </a:rPr>
              <a:t>60 </a:t>
            </a:r>
            <a:r>
              <a:rPr sz="900" spc="-5" dirty="0">
                <a:latin typeface="Times New Roman"/>
                <a:cs typeface="Times New Roman"/>
              </a:rPr>
              <a:t>earned semester </a:t>
            </a:r>
            <a:r>
              <a:rPr sz="900" dirty="0">
                <a:latin typeface="Times New Roman"/>
                <a:cs typeface="Times New Roman"/>
              </a:rPr>
              <a:t>hours)  or enrolled in </a:t>
            </a:r>
            <a:r>
              <a:rPr sz="900" spc="-5" dirty="0">
                <a:latin typeface="Times New Roman"/>
                <a:cs typeface="Times New Roman"/>
              </a:rPr>
              <a:t>an approved master’s degree program at KSU Bagwell  College </a:t>
            </a:r>
            <a:r>
              <a:rPr sz="900" dirty="0">
                <a:latin typeface="Times New Roman"/>
                <a:cs typeface="Times New Roman"/>
              </a:rPr>
              <a:t>of</a:t>
            </a:r>
            <a:r>
              <a:rPr sz="900" spc="-1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Education</a:t>
            </a:r>
          </a:p>
          <a:p>
            <a:pPr marL="183515" indent="-171450">
              <a:lnSpc>
                <a:spcPts val="969"/>
              </a:lnSpc>
              <a:spcBef>
                <a:spcPts val="585"/>
              </a:spcBef>
              <a:buFont typeface="Wingdings" panose="05000000000000000000" pitchFamily="2" charset="2"/>
              <a:buChar char="ü"/>
              <a:tabLst>
                <a:tab pos="184785" algn="l"/>
                <a:tab pos="185420" algn="l"/>
              </a:tabLst>
            </a:pPr>
            <a:r>
              <a:rPr sz="900" dirty="0">
                <a:latin typeface="Times New Roman"/>
                <a:cs typeface="Times New Roman"/>
              </a:rPr>
              <a:t>Must be </a:t>
            </a:r>
            <a:r>
              <a:rPr sz="900" spc="-5" dirty="0">
                <a:latin typeface="Times New Roman"/>
                <a:cs typeface="Times New Roman"/>
              </a:rPr>
              <a:t>seeking </a:t>
            </a:r>
            <a:r>
              <a:rPr sz="900" dirty="0">
                <a:latin typeface="Times New Roman"/>
                <a:cs typeface="Times New Roman"/>
              </a:rPr>
              <a:t>a </a:t>
            </a:r>
            <a:r>
              <a:rPr sz="900" spc="-5" dirty="0">
                <a:latin typeface="Times New Roman"/>
                <a:cs typeface="Times New Roman"/>
              </a:rPr>
              <a:t>degree, at KSU, </a:t>
            </a:r>
            <a:r>
              <a:rPr sz="900" dirty="0">
                <a:latin typeface="Times New Roman"/>
                <a:cs typeface="Times New Roman"/>
              </a:rPr>
              <a:t>in one of the </a:t>
            </a:r>
            <a:r>
              <a:rPr sz="900" spc="-5" dirty="0">
                <a:latin typeface="Times New Roman"/>
                <a:cs typeface="Times New Roman"/>
              </a:rPr>
              <a:t>following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majors</a:t>
            </a:r>
            <a:endParaRPr sz="900" dirty="0">
              <a:latin typeface="Times New Roman"/>
              <a:cs typeface="Times New Roman"/>
            </a:endParaRPr>
          </a:p>
          <a:p>
            <a:pPr marL="184785">
              <a:lnSpc>
                <a:spcPts val="969"/>
              </a:lnSpc>
            </a:pPr>
            <a:r>
              <a:rPr sz="900" spc="-5" dirty="0">
                <a:latin typeface="Times New Roman"/>
                <a:cs typeface="Times New Roman"/>
              </a:rPr>
              <a:t>determined </a:t>
            </a:r>
            <a:r>
              <a:rPr sz="900" dirty="0">
                <a:latin typeface="Times New Roman"/>
                <a:cs typeface="Times New Roman"/>
              </a:rPr>
              <a:t>to be </a:t>
            </a:r>
            <a:r>
              <a:rPr sz="900" spc="-5" dirty="0">
                <a:latin typeface="Times New Roman"/>
                <a:cs typeface="Times New Roman"/>
              </a:rPr>
              <a:t>TEACH </a:t>
            </a:r>
            <a:r>
              <a:rPr sz="900" dirty="0">
                <a:latin typeface="Times New Roman"/>
                <a:cs typeface="Times New Roman"/>
              </a:rPr>
              <a:t>eligible by the</a:t>
            </a:r>
            <a:r>
              <a:rPr sz="900" spc="-1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institution</a:t>
            </a:r>
            <a:r>
              <a:rPr sz="600" dirty="0">
                <a:latin typeface="Times New Roman"/>
                <a:cs typeface="Times New Roman"/>
              </a:rPr>
              <a:t>: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 Language Education 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Mathematics (Middle Grades or Secondary)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 (Middl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Grades or secondary Biology, Chemistry or Physics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 Education (Individual General Curriculum)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Teachers of English to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Speakers of Other Languages (TESOL)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Reading (M.Ed. in Reading)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English (Secondary)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 of Arts (all programs)</a:t>
            </a:r>
            <a:endParaRPr lang="en-US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29412" y="455676"/>
            <a:ext cx="7983220" cy="4442460"/>
            <a:chOff x="629412" y="455676"/>
            <a:chExt cx="7983220" cy="4442460"/>
          </a:xfrm>
        </p:grpSpPr>
        <p:sp>
          <p:nvSpPr>
            <p:cNvPr id="11" name="object 11"/>
            <p:cNvSpPr/>
            <p:nvPr/>
          </p:nvSpPr>
          <p:spPr>
            <a:xfrm>
              <a:off x="4931530" y="495169"/>
              <a:ext cx="3680726" cy="437866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36820" y="455676"/>
              <a:ext cx="3479800" cy="4196080"/>
            </a:xfrm>
            <a:custGeom>
              <a:avLst/>
              <a:gdLst/>
              <a:ahLst/>
              <a:cxnLst/>
              <a:rect l="l" t="t" r="r" b="b"/>
              <a:pathLst>
                <a:path w="3479800" h="4196080">
                  <a:moveTo>
                    <a:pt x="3479291" y="0"/>
                  </a:moveTo>
                  <a:lnTo>
                    <a:pt x="0" y="0"/>
                  </a:lnTo>
                  <a:lnTo>
                    <a:pt x="0" y="4195572"/>
                  </a:lnTo>
                  <a:lnTo>
                    <a:pt x="3479291" y="4195572"/>
                  </a:lnTo>
                  <a:lnTo>
                    <a:pt x="34792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95963" y="1785467"/>
              <a:ext cx="2976880" cy="1619885"/>
            </a:xfrm>
            <a:custGeom>
              <a:avLst/>
              <a:gdLst/>
              <a:ahLst/>
              <a:cxnLst/>
              <a:rect l="l" t="t" r="r" b="b"/>
              <a:pathLst>
                <a:path w="2976879" h="1619885">
                  <a:moveTo>
                    <a:pt x="2428011" y="830122"/>
                  </a:moveTo>
                  <a:lnTo>
                    <a:pt x="1487081" y="1164170"/>
                  </a:lnTo>
                  <a:lnTo>
                    <a:pt x="612038" y="853516"/>
                  </a:lnTo>
                  <a:lnTo>
                    <a:pt x="546150" y="830122"/>
                  </a:lnTo>
                  <a:lnTo>
                    <a:pt x="546150" y="1241742"/>
                  </a:lnTo>
                  <a:lnTo>
                    <a:pt x="566229" y="1315351"/>
                  </a:lnTo>
                  <a:lnTo>
                    <a:pt x="623506" y="1385862"/>
                  </a:lnTo>
                  <a:lnTo>
                    <a:pt x="711022" y="1447787"/>
                  </a:lnTo>
                  <a:lnTo>
                    <a:pt x="826604" y="1504543"/>
                  </a:lnTo>
                  <a:lnTo>
                    <a:pt x="964628" y="1552676"/>
                  </a:lnTo>
                  <a:lnTo>
                    <a:pt x="1123124" y="1588122"/>
                  </a:lnTo>
                  <a:lnTo>
                    <a:pt x="1299946" y="1611020"/>
                  </a:lnTo>
                  <a:lnTo>
                    <a:pt x="1487081" y="1619338"/>
                  </a:lnTo>
                  <a:lnTo>
                    <a:pt x="1674215" y="1611020"/>
                  </a:lnTo>
                  <a:lnTo>
                    <a:pt x="1851037" y="1588122"/>
                  </a:lnTo>
                  <a:lnTo>
                    <a:pt x="1859280" y="1586280"/>
                  </a:lnTo>
                  <a:lnTo>
                    <a:pt x="1895589" y="1578165"/>
                  </a:lnTo>
                  <a:lnTo>
                    <a:pt x="1896198" y="1578025"/>
                  </a:lnTo>
                  <a:lnTo>
                    <a:pt x="1995995" y="1555699"/>
                  </a:lnTo>
                  <a:lnTo>
                    <a:pt x="1997100" y="1555457"/>
                  </a:lnTo>
                  <a:lnTo>
                    <a:pt x="2009533" y="1552676"/>
                  </a:lnTo>
                  <a:lnTo>
                    <a:pt x="2099970" y="1521142"/>
                  </a:lnTo>
                  <a:lnTo>
                    <a:pt x="2101469" y="1520609"/>
                  </a:lnTo>
                  <a:lnTo>
                    <a:pt x="2147557" y="1504543"/>
                  </a:lnTo>
                  <a:lnTo>
                    <a:pt x="2208885" y="1474431"/>
                  </a:lnTo>
                  <a:lnTo>
                    <a:pt x="2210447" y="1473657"/>
                  </a:lnTo>
                  <a:lnTo>
                    <a:pt x="2263140" y="1447787"/>
                  </a:lnTo>
                  <a:lnTo>
                    <a:pt x="2302345" y="1420050"/>
                  </a:lnTo>
                  <a:lnTo>
                    <a:pt x="2304250" y="1418704"/>
                  </a:lnTo>
                  <a:lnTo>
                    <a:pt x="2350655" y="1385862"/>
                  </a:lnTo>
                  <a:lnTo>
                    <a:pt x="2369007" y="1363268"/>
                  </a:lnTo>
                  <a:lnTo>
                    <a:pt x="2371509" y="1360195"/>
                  </a:lnTo>
                  <a:lnTo>
                    <a:pt x="2407932" y="1315364"/>
                  </a:lnTo>
                  <a:lnTo>
                    <a:pt x="2411234" y="1303274"/>
                  </a:lnTo>
                  <a:lnTo>
                    <a:pt x="2412885" y="1297216"/>
                  </a:lnTo>
                  <a:lnTo>
                    <a:pt x="2428011" y="1241742"/>
                  </a:lnTo>
                  <a:lnTo>
                    <a:pt x="2428011" y="1239507"/>
                  </a:lnTo>
                  <a:lnTo>
                    <a:pt x="2428011" y="1235163"/>
                  </a:lnTo>
                  <a:lnTo>
                    <a:pt x="2428011" y="853516"/>
                  </a:lnTo>
                  <a:lnTo>
                    <a:pt x="2428011" y="830122"/>
                  </a:lnTo>
                  <a:close/>
                </a:path>
                <a:path w="2976879" h="1619885">
                  <a:moveTo>
                    <a:pt x="2976854" y="533742"/>
                  </a:moveTo>
                  <a:lnTo>
                    <a:pt x="2932912" y="518007"/>
                  </a:lnTo>
                  <a:lnTo>
                    <a:pt x="1579562" y="33134"/>
                  </a:lnTo>
                  <a:lnTo>
                    <a:pt x="1487081" y="0"/>
                  </a:lnTo>
                  <a:lnTo>
                    <a:pt x="0" y="533577"/>
                  </a:lnTo>
                  <a:lnTo>
                    <a:pt x="216001" y="611251"/>
                  </a:lnTo>
                  <a:lnTo>
                    <a:pt x="216001" y="1209929"/>
                  </a:lnTo>
                  <a:lnTo>
                    <a:pt x="240703" y="1266723"/>
                  </a:lnTo>
                  <a:lnTo>
                    <a:pt x="298424" y="1290345"/>
                  </a:lnTo>
                  <a:lnTo>
                    <a:pt x="358787" y="1266723"/>
                  </a:lnTo>
                  <a:lnTo>
                    <a:pt x="362508" y="1257236"/>
                  </a:lnTo>
                  <a:lnTo>
                    <a:pt x="366141" y="1247927"/>
                  </a:lnTo>
                  <a:lnTo>
                    <a:pt x="369798" y="1238567"/>
                  </a:lnTo>
                  <a:lnTo>
                    <a:pt x="381012" y="1209929"/>
                  </a:lnTo>
                  <a:lnTo>
                    <a:pt x="381127" y="1206487"/>
                  </a:lnTo>
                  <a:lnTo>
                    <a:pt x="381127" y="1200454"/>
                  </a:lnTo>
                  <a:lnTo>
                    <a:pt x="381127" y="668375"/>
                  </a:lnTo>
                  <a:lnTo>
                    <a:pt x="1487081" y="1056817"/>
                  </a:lnTo>
                  <a:lnTo>
                    <a:pt x="1581378" y="1023708"/>
                  </a:lnTo>
                  <a:lnTo>
                    <a:pt x="2932963" y="549160"/>
                  </a:lnTo>
                  <a:lnTo>
                    <a:pt x="2976854" y="533742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9412" y="4869179"/>
              <a:ext cx="7886700" cy="0"/>
            </a:xfrm>
            <a:custGeom>
              <a:avLst/>
              <a:gdLst/>
              <a:ahLst/>
              <a:cxnLst/>
              <a:rect l="l" t="t" r="r" b="b"/>
              <a:pathLst>
                <a:path w="7886700">
                  <a:moveTo>
                    <a:pt x="7886700" y="0"/>
                  </a:moveTo>
                  <a:lnTo>
                    <a:pt x="0" y="0"/>
                  </a:lnTo>
                </a:path>
              </a:pathLst>
            </a:custGeom>
            <a:ln w="5791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1543" y="406730"/>
            <a:ext cx="405765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spc="-10" dirty="0">
                <a:latin typeface="Calibri Light"/>
                <a:cs typeface="Calibri Light"/>
              </a:rPr>
              <a:t>TEACH </a:t>
            </a:r>
            <a:r>
              <a:rPr sz="2700" b="0" spc="-20" dirty="0">
                <a:latin typeface="Calibri Light"/>
                <a:cs typeface="Calibri Light"/>
              </a:rPr>
              <a:t>Grant Award</a:t>
            </a:r>
            <a:r>
              <a:rPr sz="2700" b="0" spc="-45" dirty="0">
                <a:latin typeface="Calibri Light"/>
                <a:cs typeface="Calibri Light"/>
              </a:rPr>
              <a:t> </a:t>
            </a:r>
            <a:r>
              <a:rPr sz="2700" b="0" dirty="0">
                <a:latin typeface="Calibri Light"/>
                <a:cs typeface="Calibri Light"/>
              </a:rPr>
              <a:t>Eligibility</a:t>
            </a:r>
            <a:endParaRPr sz="27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1543" y="1354074"/>
            <a:ext cx="4963160" cy="301371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19685" algn="just">
              <a:lnSpc>
                <a:spcPts val="860"/>
              </a:lnSpc>
              <a:spcBef>
                <a:spcPts val="215"/>
              </a:spcBef>
            </a:pPr>
            <a:r>
              <a:rPr sz="800" dirty="0">
                <a:latin typeface="Times New Roman"/>
                <a:cs typeface="Times New Roman"/>
              </a:rPr>
              <a:t>A </a:t>
            </a:r>
            <a:r>
              <a:rPr sz="800" spc="-5" dirty="0">
                <a:latin typeface="Times New Roman"/>
                <a:cs typeface="Times New Roman"/>
              </a:rPr>
              <a:t>full-time TEACH Grant recipient </a:t>
            </a:r>
            <a:r>
              <a:rPr sz="800" dirty="0">
                <a:latin typeface="Times New Roman"/>
                <a:cs typeface="Times New Roman"/>
              </a:rPr>
              <a:t>may </a:t>
            </a:r>
            <a:r>
              <a:rPr sz="800" spc="-5" dirty="0">
                <a:latin typeface="Times New Roman"/>
                <a:cs typeface="Times New Roman"/>
              </a:rPr>
              <a:t>receive </a:t>
            </a:r>
            <a:r>
              <a:rPr sz="800" dirty="0">
                <a:latin typeface="Times New Roman"/>
                <a:cs typeface="Times New Roman"/>
              </a:rPr>
              <a:t>an annual </a:t>
            </a:r>
            <a:r>
              <a:rPr sz="800" spc="-5" dirty="0">
                <a:latin typeface="Times New Roman"/>
                <a:cs typeface="Times New Roman"/>
              </a:rPr>
              <a:t>award of </a:t>
            </a:r>
            <a:r>
              <a:rPr sz="800" dirty="0">
                <a:latin typeface="Times New Roman"/>
                <a:cs typeface="Times New Roman"/>
              </a:rPr>
              <a:t>$4,000, </a:t>
            </a:r>
            <a:r>
              <a:rPr sz="800" spc="-5" dirty="0">
                <a:latin typeface="Times New Roman"/>
                <a:cs typeface="Times New Roman"/>
              </a:rPr>
              <a:t>for </a:t>
            </a:r>
            <a:r>
              <a:rPr sz="800" dirty="0">
                <a:latin typeface="Times New Roman"/>
                <a:cs typeface="Times New Roman"/>
              </a:rPr>
              <a:t>a maximum </a:t>
            </a:r>
            <a:r>
              <a:rPr sz="800" spc="-5" dirty="0">
                <a:latin typeface="Times New Roman"/>
                <a:cs typeface="Times New Roman"/>
              </a:rPr>
              <a:t>of </a:t>
            </a:r>
            <a:r>
              <a:rPr sz="800" dirty="0">
                <a:latin typeface="Times New Roman"/>
                <a:cs typeface="Times New Roman"/>
              </a:rPr>
              <a:t>$16,000, </a:t>
            </a:r>
            <a:r>
              <a:rPr sz="800" spc="-5" dirty="0">
                <a:latin typeface="Times New Roman"/>
                <a:cs typeface="Times New Roman"/>
              </a:rPr>
              <a:t>for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student’s  first baccalaureate </a:t>
            </a:r>
            <a:r>
              <a:rPr sz="800" dirty="0">
                <a:latin typeface="Times New Roman"/>
                <a:cs typeface="Times New Roman"/>
              </a:rPr>
              <a:t>and </a:t>
            </a:r>
            <a:r>
              <a:rPr sz="800" spc="-5" dirty="0">
                <a:latin typeface="Times New Roman"/>
                <a:cs typeface="Times New Roman"/>
              </a:rPr>
              <a:t>first post-baccalaureate programs combined. Programs after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first baccalaureate </a:t>
            </a:r>
            <a:r>
              <a:rPr sz="800" dirty="0">
                <a:latin typeface="Times New Roman"/>
                <a:cs typeface="Times New Roman"/>
              </a:rPr>
              <a:t>are </a:t>
            </a:r>
            <a:r>
              <a:rPr sz="800" spc="-5" dirty="0">
                <a:latin typeface="Times New Roman"/>
                <a:cs typeface="Times New Roman"/>
              </a:rPr>
              <a:t>not eligible.  </a:t>
            </a:r>
            <a:r>
              <a:rPr sz="800" dirty="0">
                <a:latin typeface="Times New Roman"/>
                <a:cs typeface="Times New Roman"/>
              </a:rPr>
              <a:t>A </a:t>
            </a:r>
            <a:r>
              <a:rPr sz="800" spc="-5" dirty="0">
                <a:latin typeface="Times New Roman"/>
                <a:cs typeface="Times New Roman"/>
              </a:rPr>
              <a:t>graduate student </a:t>
            </a:r>
            <a:r>
              <a:rPr sz="800" dirty="0">
                <a:latin typeface="Times New Roman"/>
                <a:cs typeface="Times New Roman"/>
              </a:rPr>
              <a:t>may </a:t>
            </a:r>
            <a:r>
              <a:rPr sz="800" spc="-5" dirty="0">
                <a:latin typeface="Times New Roman"/>
                <a:cs typeface="Times New Roman"/>
              </a:rPr>
              <a:t>receive </a:t>
            </a:r>
            <a:r>
              <a:rPr sz="800" dirty="0">
                <a:latin typeface="Times New Roman"/>
                <a:cs typeface="Times New Roman"/>
              </a:rPr>
              <a:t>$4000, </a:t>
            </a:r>
            <a:r>
              <a:rPr sz="800" spc="-5" dirty="0">
                <a:latin typeface="Times New Roman"/>
                <a:cs typeface="Times New Roman"/>
              </a:rPr>
              <a:t>for </a:t>
            </a:r>
            <a:r>
              <a:rPr sz="800" dirty="0">
                <a:latin typeface="Times New Roman"/>
                <a:cs typeface="Times New Roman"/>
              </a:rPr>
              <a:t>a maximum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$8,000, </a:t>
            </a:r>
            <a:r>
              <a:rPr sz="800" spc="-5" dirty="0">
                <a:latin typeface="Times New Roman"/>
                <a:cs typeface="Times New Roman"/>
              </a:rPr>
              <a:t>for </a:t>
            </a:r>
            <a:r>
              <a:rPr sz="800" dirty="0">
                <a:latin typeface="Times New Roman"/>
                <a:cs typeface="Times New Roman"/>
              </a:rPr>
              <a:t>a </a:t>
            </a:r>
            <a:r>
              <a:rPr sz="800" spc="-5" dirty="0">
                <a:latin typeface="Times New Roman"/>
                <a:cs typeface="Times New Roman"/>
              </a:rPr>
              <a:t>master’s degree program.</a:t>
            </a:r>
            <a:endParaRPr sz="8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705"/>
              </a:spcBef>
            </a:pPr>
            <a:r>
              <a:rPr sz="800" b="1" spc="-5" dirty="0">
                <a:latin typeface="Times New Roman"/>
                <a:cs typeface="Times New Roman"/>
              </a:rPr>
              <a:t>Undergraduate </a:t>
            </a:r>
            <a:r>
              <a:rPr sz="800" b="1" dirty="0">
                <a:latin typeface="Times New Roman"/>
                <a:cs typeface="Times New Roman"/>
              </a:rPr>
              <a:t>Awards (credit</a:t>
            </a:r>
            <a:r>
              <a:rPr sz="800" b="1" spc="-150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hours </a:t>
            </a:r>
            <a:r>
              <a:rPr sz="800" b="1" dirty="0">
                <a:latin typeface="Times New Roman"/>
                <a:cs typeface="Times New Roman"/>
              </a:rPr>
              <a:t>MUST </a:t>
            </a:r>
            <a:r>
              <a:rPr sz="800" b="1" spc="-5" dirty="0">
                <a:latin typeface="Times New Roman"/>
                <a:cs typeface="Times New Roman"/>
              </a:rPr>
              <a:t>be </a:t>
            </a:r>
            <a:r>
              <a:rPr sz="800" b="1" dirty="0">
                <a:latin typeface="Times New Roman"/>
                <a:cs typeface="Times New Roman"/>
              </a:rPr>
              <a:t>degree applicable):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Full-time enrollment </a:t>
            </a:r>
            <a:r>
              <a:rPr sz="800" dirty="0">
                <a:latin typeface="Times New Roman"/>
                <a:cs typeface="Times New Roman"/>
              </a:rPr>
              <a:t>(12+ </a:t>
            </a:r>
            <a:r>
              <a:rPr sz="800" spc="-5" dirty="0">
                <a:latin typeface="Times New Roman"/>
                <a:cs typeface="Times New Roman"/>
              </a:rPr>
              <a:t>credit hours):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$4,000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Three-quarter-time enrollment </a:t>
            </a:r>
            <a:r>
              <a:rPr sz="800" dirty="0">
                <a:latin typeface="Times New Roman"/>
                <a:cs typeface="Times New Roman"/>
              </a:rPr>
              <a:t>(9-11 </a:t>
            </a:r>
            <a:r>
              <a:rPr sz="800" spc="-5" dirty="0">
                <a:latin typeface="Times New Roman"/>
                <a:cs typeface="Times New Roman"/>
              </a:rPr>
              <a:t>credit hours):</a:t>
            </a:r>
            <a:r>
              <a:rPr sz="800" spc="10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$3,000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Half-time enrollment </a:t>
            </a:r>
            <a:r>
              <a:rPr sz="800" dirty="0">
                <a:latin typeface="Times New Roman"/>
                <a:cs typeface="Times New Roman"/>
              </a:rPr>
              <a:t>(6-8 </a:t>
            </a:r>
            <a:r>
              <a:rPr sz="800" spc="-5" dirty="0">
                <a:latin typeface="Times New Roman"/>
                <a:cs typeface="Times New Roman"/>
              </a:rPr>
              <a:t>credit hours):</a:t>
            </a:r>
            <a:r>
              <a:rPr sz="800" spc="-5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$2,000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Less-than-half-time enrollment </a:t>
            </a:r>
            <a:r>
              <a:rPr sz="800" dirty="0">
                <a:latin typeface="Times New Roman"/>
                <a:cs typeface="Times New Roman"/>
              </a:rPr>
              <a:t>(1-5 </a:t>
            </a:r>
            <a:r>
              <a:rPr sz="800" spc="-5" dirty="0">
                <a:latin typeface="Times New Roman"/>
                <a:cs typeface="Times New Roman"/>
              </a:rPr>
              <a:t>credit hours):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$1,000</a:t>
            </a:r>
            <a:endParaRPr sz="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800" b="1" dirty="0">
                <a:latin typeface="Times New Roman"/>
                <a:cs typeface="Times New Roman"/>
              </a:rPr>
              <a:t>Graduate</a:t>
            </a:r>
            <a:r>
              <a:rPr sz="800" b="1" spc="-30" dirty="0">
                <a:latin typeface="Times New Roman"/>
                <a:cs typeface="Times New Roman"/>
              </a:rPr>
              <a:t> </a:t>
            </a:r>
            <a:r>
              <a:rPr sz="800" b="1" dirty="0">
                <a:latin typeface="Times New Roman"/>
                <a:cs typeface="Times New Roman"/>
              </a:rPr>
              <a:t>Awards</a:t>
            </a:r>
            <a:r>
              <a:rPr sz="800" b="1" spc="-40" dirty="0">
                <a:latin typeface="Times New Roman"/>
                <a:cs typeface="Times New Roman"/>
              </a:rPr>
              <a:t> </a:t>
            </a:r>
            <a:r>
              <a:rPr sz="800" b="1" dirty="0">
                <a:latin typeface="Times New Roman"/>
                <a:cs typeface="Times New Roman"/>
              </a:rPr>
              <a:t>(credit</a:t>
            </a:r>
            <a:r>
              <a:rPr sz="800" b="1" spc="-4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hours </a:t>
            </a:r>
            <a:r>
              <a:rPr sz="800" b="1" dirty="0">
                <a:latin typeface="Times New Roman"/>
                <a:cs typeface="Times New Roman"/>
              </a:rPr>
              <a:t>MUST</a:t>
            </a:r>
            <a:r>
              <a:rPr sz="800" b="1" spc="-1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be</a:t>
            </a:r>
            <a:r>
              <a:rPr sz="800" b="1" spc="-15" dirty="0">
                <a:latin typeface="Times New Roman"/>
                <a:cs typeface="Times New Roman"/>
              </a:rPr>
              <a:t> </a:t>
            </a:r>
            <a:r>
              <a:rPr sz="800" b="1" dirty="0">
                <a:latin typeface="Times New Roman"/>
                <a:cs typeface="Times New Roman"/>
              </a:rPr>
              <a:t>degree</a:t>
            </a:r>
            <a:r>
              <a:rPr sz="800" b="1" spc="-50" dirty="0">
                <a:latin typeface="Times New Roman"/>
                <a:cs typeface="Times New Roman"/>
              </a:rPr>
              <a:t> </a:t>
            </a:r>
            <a:r>
              <a:rPr sz="800" b="1" dirty="0">
                <a:latin typeface="Times New Roman"/>
                <a:cs typeface="Times New Roman"/>
              </a:rPr>
              <a:t>applicable):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Full-time enrollment </a:t>
            </a:r>
            <a:r>
              <a:rPr sz="800" dirty="0">
                <a:latin typeface="Times New Roman"/>
                <a:cs typeface="Times New Roman"/>
              </a:rPr>
              <a:t>(9+ </a:t>
            </a:r>
            <a:r>
              <a:rPr sz="800" spc="-5" dirty="0">
                <a:latin typeface="Times New Roman"/>
                <a:cs typeface="Times New Roman"/>
              </a:rPr>
              <a:t>hours):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$4000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Three-quarter-time enrollment </a:t>
            </a:r>
            <a:r>
              <a:rPr sz="800" dirty="0">
                <a:latin typeface="Times New Roman"/>
                <a:cs typeface="Times New Roman"/>
              </a:rPr>
              <a:t>(7-8 </a:t>
            </a:r>
            <a:r>
              <a:rPr sz="800" spc="-5" dirty="0">
                <a:latin typeface="Times New Roman"/>
                <a:cs typeface="Times New Roman"/>
              </a:rPr>
              <a:t>hours):</a:t>
            </a:r>
            <a:r>
              <a:rPr sz="800" spc="-7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$3000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Half-time enrollment </a:t>
            </a:r>
            <a:r>
              <a:rPr sz="800" dirty="0">
                <a:latin typeface="Times New Roman"/>
                <a:cs typeface="Times New Roman"/>
              </a:rPr>
              <a:t>(5-6 </a:t>
            </a:r>
            <a:r>
              <a:rPr sz="800" spc="-5" dirty="0">
                <a:latin typeface="Times New Roman"/>
                <a:cs typeface="Times New Roman"/>
              </a:rPr>
              <a:t>hours):</a:t>
            </a:r>
            <a:r>
              <a:rPr sz="800" spc="-4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$2000</a:t>
            </a:r>
            <a:endParaRPr sz="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184785" algn="l"/>
                <a:tab pos="185420" algn="l"/>
              </a:tabLst>
            </a:pPr>
            <a:r>
              <a:rPr sz="800" spc="-5" dirty="0">
                <a:latin typeface="Times New Roman"/>
                <a:cs typeface="Times New Roman"/>
              </a:rPr>
              <a:t>Less-than-half-time enrollment </a:t>
            </a:r>
            <a:r>
              <a:rPr sz="800" dirty="0">
                <a:latin typeface="Times New Roman"/>
                <a:cs typeface="Times New Roman"/>
              </a:rPr>
              <a:t>(1-4 </a:t>
            </a:r>
            <a:r>
              <a:rPr sz="800" spc="-5" dirty="0">
                <a:latin typeface="Times New Roman"/>
                <a:cs typeface="Times New Roman"/>
              </a:rPr>
              <a:t>hours):</a:t>
            </a:r>
            <a:r>
              <a:rPr sz="800" spc="-5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$1000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ts val="860"/>
              </a:lnSpc>
              <a:spcBef>
                <a:spcPts val="5"/>
              </a:spcBef>
            </a:pPr>
            <a:r>
              <a:rPr sz="800" b="1" i="1" dirty="0">
                <a:latin typeface="Times New Roman"/>
                <a:cs typeface="Times New Roman"/>
              </a:rPr>
              <a:t>*Award amounts are decreased based on enrollment hours.</a:t>
            </a:r>
            <a:r>
              <a:rPr sz="800" b="1" i="1" spc="-55" dirty="0">
                <a:latin typeface="Times New Roman"/>
                <a:cs typeface="Times New Roman"/>
              </a:rPr>
              <a:t> </a:t>
            </a:r>
            <a:r>
              <a:rPr sz="800" b="1" i="1" dirty="0">
                <a:latin typeface="Times New Roman"/>
                <a:cs typeface="Times New Roman"/>
              </a:rPr>
              <a:t>The </a:t>
            </a:r>
            <a:r>
              <a:rPr sz="800" b="1" i="1" spc="-5" dirty="0">
                <a:latin typeface="Times New Roman"/>
                <a:cs typeface="Times New Roman"/>
              </a:rPr>
              <a:t>annual </a:t>
            </a:r>
            <a:r>
              <a:rPr sz="800" b="1" i="1" dirty="0">
                <a:latin typeface="Times New Roman"/>
                <a:cs typeface="Times New Roman"/>
              </a:rPr>
              <a:t>amount is subject to change based on federal  sequestration.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451859"/>
            <a:ext cx="760730" cy="1511935"/>
          </a:xfrm>
          <a:custGeom>
            <a:avLst/>
            <a:gdLst/>
            <a:ahLst/>
            <a:cxnLst/>
            <a:rect l="l" t="t" r="r" b="b"/>
            <a:pathLst>
              <a:path w="760730" h="1511935">
                <a:moveTo>
                  <a:pt x="760552" y="1026756"/>
                </a:moveTo>
                <a:lnTo>
                  <a:pt x="624674" y="890892"/>
                </a:lnTo>
                <a:lnTo>
                  <a:pt x="760476" y="755904"/>
                </a:lnTo>
                <a:lnTo>
                  <a:pt x="0" y="0"/>
                </a:lnTo>
                <a:lnTo>
                  <a:pt x="0" y="1511808"/>
                </a:lnTo>
                <a:lnTo>
                  <a:pt x="366382" y="1147635"/>
                </a:lnTo>
                <a:lnTo>
                  <a:pt x="503034" y="1284274"/>
                </a:lnTo>
                <a:lnTo>
                  <a:pt x="760552" y="1026756"/>
                </a:lnTo>
                <a:close/>
              </a:path>
            </a:pathLst>
          </a:custGeom>
          <a:solidFill>
            <a:srgbClr val="4471C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097523" y="23"/>
            <a:ext cx="3046730" cy="5143500"/>
            <a:chOff x="6097523" y="23"/>
            <a:chExt cx="3046730" cy="5143500"/>
          </a:xfrm>
        </p:grpSpPr>
        <p:sp>
          <p:nvSpPr>
            <p:cNvPr id="6" name="object 6"/>
            <p:cNvSpPr/>
            <p:nvPr/>
          </p:nvSpPr>
          <p:spPr>
            <a:xfrm>
              <a:off x="6097523" y="23"/>
              <a:ext cx="3046475" cy="514337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42376" y="534923"/>
              <a:ext cx="802005" cy="1595755"/>
            </a:xfrm>
            <a:custGeom>
              <a:avLst/>
              <a:gdLst/>
              <a:ahLst/>
              <a:cxnLst/>
              <a:rect l="l" t="t" r="r" b="b"/>
              <a:pathLst>
                <a:path w="802004" h="1595755">
                  <a:moveTo>
                    <a:pt x="801624" y="0"/>
                  </a:moveTo>
                  <a:lnTo>
                    <a:pt x="0" y="797814"/>
                  </a:lnTo>
                  <a:lnTo>
                    <a:pt x="145948" y="943076"/>
                  </a:lnTo>
                  <a:lnTo>
                    <a:pt x="0" y="1089025"/>
                  </a:lnTo>
                  <a:lnTo>
                    <a:pt x="287274" y="1376426"/>
                  </a:lnTo>
                  <a:lnTo>
                    <a:pt x="433971" y="1229728"/>
                  </a:lnTo>
                  <a:lnTo>
                    <a:pt x="801624" y="1595628"/>
                  </a:lnTo>
                  <a:lnTo>
                    <a:pt x="801624" y="0"/>
                  </a:lnTo>
                  <a:close/>
                </a:path>
              </a:pathLst>
            </a:custGeom>
            <a:solidFill>
              <a:srgbClr val="FFC000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851" y="2009089"/>
            <a:ext cx="2228215" cy="98171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>
              <a:lnSpc>
                <a:spcPts val="3570"/>
              </a:lnSpc>
              <a:spcBef>
                <a:spcPts val="545"/>
              </a:spcBef>
            </a:pPr>
            <a:r>
              <a:rPr sz="3300" spc="-5" dirty="0">
                <a:solidFill>
                  <a:srgbClr val="FFFFFF"/>
                </a:solidFill>
                <a:latin typeface="Times New Roman"/>
                <a:cs typeface="Times New Roman"/>
              </a:rPr>
              <a:t>Certification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300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Times New Roman"/>
                <a:cs typeface="Times New Roman"/>
              </a:rPr>
              <a:t>Tracking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3373373"/>
            <a:ext cx="1530985" cy="1531620"/>
          </a:xfrm>
          <a:custGeom>
            <a:avLst/>
            <a:gdLst/>
            <a:ahLst/>
            <a:cxnLst/>
            <a:rect l="l" t="t" r="r" b="b"/>
            <a:pathLst>
              <a:path w="1530984" h="1531620">
                <a:moveTo>
                  <a:pt x="0" y="1531620"/>
                </a:moveTo>
                <a:lnTo>
                  <a:pt x="48594" y="1530862"/>
                </a:lnTo>
                <a:lnTo>
                  <a:pt x="96810" y="1528606"/>
                </a:lnTo>
                <a:lnTo>
                  <a:pt x="144627" y="1524873"/>
                </a:lnTo>
                <a:lnTo>
                  <a:pt x="192021" y="1519686"/>
                </a:lnTo>
                <a:lnTo>
                  <a:pt x="238971" y="1513067"/>
                </a:lnTo>
                <a:lnTo>
                  <a:pt x="285453" y="1505038"/>
                </a:lnTo>
                <a:lnTo>
                  <a:pt x="331446" y="1495623"/>
                </a:lnTo>
                <a:lnTo>
                  <a:pt x="376927" y="1484843"/>
                </a:lnTo>
                <a:lnTo>
                  <a:pt x="421873" y="1472720"/>
                </a:lnTo>
                <a:lnTo>
                  <a:pt x="466262" y="1459278"/>
                </a:lnTo>
                <a:lnTo>
                  <a:pt x="510073" y="1444539"/>
                </a:lnTo>
                <a:lnTo>
                  <a:pt x="553281" y="1428525"/>
                </a:lnTo>
                <a:lnTo>
                  <a:pt x="595866" y="1411258"/>
                </a:lnTo>
                <a:lnTo>
                  <a:pt x="637804" y="1392761"/>
                </a:lnTo>
                <a:lnTo>
                  <a:pt x="679072" y="1373057"/>
                </a:lnTo>
                <a:lnTo>
                  <a:pt x="719650" y="1352167"/>
                </a:lnTo>
                <a:lnTo>
                  <a:pt x="759514" y="1330115"/>
                </a:lnTo>
                <a:lnTo>
                  <a:pt x="798641" y="1306922"/>
                </a:lnTo>
                <a:lnTo>
                  <a:pt x="837010" y="1282612"/>
                </a:lnTo>
                <a:lnTo>
                  <a:pt x="874598" y="1257206"/>
                </a:lnTo>
                <a:lnTo>
                  <a:pt x="911383" y="1230727"/>
                </a:lnTo>
                <a:lnTo>
                  <a:pt x="947341" y="1203197"/>
                </a:lnTo>
                <a:lnTo>
                  <a:pt x="982451" y="1174639"/>
                </a:lnTo>
                <a:lnTo>
                  <a:pt x="1016691" y="1145076"/>
                </a:lnTo>
                <a:lnTo>
                  <a:pt x="1050037" y="1114529"/>
                </a:lnTo>
                <a:lnTo>
                  <a:pt x="1082468" y="1083021"/>
                </a:lnTo>
                <a:lnTo>
                  <a:pt x="1113961" y="1050574"/>
                </a:lnTo>
                <a:lnTo>
                  <a:pt x="1144493" y="1017212"/>
                </a:lnTo>
                <a:lnTo>
                  <a:pt x="1174043" y="982956"/>
                </a:lnTo>
                <a:lnTo>
                  <a:pt x="1202587" y="947828"/>
                </a:lnTo>
                <a:lnTo>
                  <a:pt x="1230104" y="911852"/>
                </a:lnTo>
                <a:lnTo>
                  <a:pt x="1256570" y="875050"/>
                </a:lnTo>
                <a:lnTo>
                  <a:pt x="1281965" y="837443"/>
                </a:lnTo>
                <a:lnTo>
                  <a:pt x="1306264" y="799055"/>
                </a:lnTo>
                <a:lnTo>
                  <a:pt x="1329445" y="759908"/>
                </a:lnTo>
                <a:lnTo>
                  <a:pt x="1351487" y="720024"/>
                </a:lnTo>
                <a:lnTo>
                  <a:pt x="1372367" y="679426"/>
                </a:lnTo>
                <a:lnTo>
                  <a:pt x="1392063" y="638137"/>
                </a:lnTo>
                <a:lnTo>
                  <a:pt x="1410551" y="596178"/>
                </a:lnTo>
                <a:lnTo>
                  <a:pt x="1427810" y="553572"/>
                </a:lnTo>
                <a:lnTo>
                  <a:pt x="1443816" y="510341"/>
                </a:lnTo>
                <a:lnTo>
                  <a:pt x="1458549" y="466508"/>
                </a:lnTo>
                <a:lnTo>
                  <a:pt x="1471985" y="422096"/>
                </a:lnTo>
                <a:lnTo>
                  <a:pt x="1484102" y="377126"/>
                </a:lnTo>
                <a:lnTo>
                  <a:pt x="1494877" y="331622"/>
                </a:lnTo>
                <a:lnTo>
                  <a:pt x="1504288" y="285605"/>
                </a:lnTo>
                <a:lnTo>
                  <a:pt x="1512313" y="239098"/>
                </a:lnTo>
                <a:lnTo>
                  <a:pt x="1518929" y="192124"/>
                </a:lnTo>
                <a:lnTo>
                  <a:pt x="1524114" y="144704"/>
                </a:lnTo>
                <a:lnTo>
                  <a:pt x="1527846" y="96862"/>
                </a:lnTo>
                <a:lnTo>
                  <a:pt x="1530101" y="48620"/>
                </a:lnTo>
                <a:lnTo>
                  <a:pt x="1530857" y="0"/>
                </a:lnTo>
              </a:path>
            </a:pathLst>
          </a:custGeom>
          <a:ln w="126492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414776" y="431038"/>
            <a:ext cx="4941570" cy="373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sz="1200" spc="-10" dirty="0">
                <a:latin typeface="Times New Roman"/>
                <a:cs typeface="Times New Roman"/>
              </a:rPr>
              <a:t>Within </a:t>
            </a:r>
            <a:r>
              <a:rPr sz="1200" dirty="0">
                <a:latin typeface="Times New Roman"/>
                <a:cs typeface="Times New Roman"/>
              </a:rPr>
              <a:t>120 </a:t>
            </a:r>
            <a:r>
              <a:rPr sz="1200" spc="-10" dirty="0">
                <a:latin typeface="Times New Roman"/>
                <a:cs typeface="Times New Roman"/>
              </a:rPr>
              <a:t>days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completing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</a:rPr>
              <a:t>otherwise ceasing enrollment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10" dirty="0">
                <a:latin typeface="Times New Roman"/>
                <a:cs typeface="Times New Roman"/>
              </a:rPr>
              <a:t>your </a:t>
            </a:r>
            <a:r>
              <a:rPr sz="1200" spc="-5" dirty="0">
                <a:latin typeface="Times New Roman"/>
                <a:cs typeface="Times New Roman"/>
              </a:rPr>
              <a:t>program 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20" dirty="0">
                <a:latin typeface="Times New Roman"/>
                <a:cs typeface="Times New Roman"/>
              </a:rPr>
              <a:t>study,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dirty="0">
                <a:latin typeface="Times New Roman"/>
                <a:cs typeface="Times New Roman"/>
              </a:rPr>
              <a:t>must </a:t>
            </a:r>
            <a:r>
              <a:rPr sz="12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certify</a:t>
            </a:r>
            <a:r>
              <a:rPr sz="1200" spc="-5" dirty="0">
                <a:solidFill>
                  <a:srgbClr val="0462C1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the </a:t>
            </a:r>
            <a:r>
              <a:rPr sz="1200" spc="-5" dirty="0">
                <a:latin typeface="Times New Roman"/>
                <a:cs typeface="Times New Roman"/>
              </a:rPr>
              <a:t>U.S. Department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Education: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4776" y="1127886"/>
            <a:ext cx="4913630" cy="80454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4785" marR="226060" indent="-172720">
              <a:lnSpc>
                <a:spcPts val="1300"/>
              </a:lnSpc>
              <a:spcBef>
                <a:spcPts val="260"/>
              </a:spcBef>
              <a:buFont typeface="Arial"/>
              <a:buChar char="•"/>
              <a:tabLst>
                <a:tab pos="185420" algn="l"/>
              </a:tabLst>
            </a:pPr>
            <a:r>
              <a:rPr sz="1200" spc="-45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spc="-10" dirty="0">
                <a:latin typeface="Times New Roman"/>
                <a:cs typeface="Times New Roman"/>
              </a:rPr>
              <a:t>employed </a:t>
            </a:r>
            <a:r>
              <a:rPr sz="1200" dirty="0">
                <a:latin typeface="Times New Roman"/>
                <a:cs typeface="Times New Roman"/>
              </a:rPr>
              <a:t>full-time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teacher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accordance </a:t>
            </a:r>
            <a:r>
              <a:rPr sz="1200" dirty="0">
                <a:latin typeface="Times New Roman"/>
                <a:cs typeface="Times New Roman"/>
              </a:rPr>
              <a:t>with the </a:t>
            </a:r>
            <a:r>
              <a:rPr sz="1200" spc="-5" dirty="0">
                <a:latin typeface="Times New Roman"/>
                <a:cs typeface="Times New Roman"/>
              </a:rPr>
              <a:t>terms and  conditions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service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agreement,</a:t>
            </a:r>
            <a:endParaRPr sz="1200">
              <a:latin typeface="Times New Roman"/>
              <a:cs typeface="Times New Roman"/>
            </a:endParaRPr>
          </a:p>
          <a:p>
            <a:pPr marL="184785" marR="5080" indent="-172720">
              <a:lnSpc>
                <a:spcPts val="1300"/>
              </a:lnSpc>
              <a:spcBef>
                <a:spcPts val="795"/>
              </a:spcBef>
              <a:buFont typeface="Arial"/>
              <a:buChar char="•"/>
              <a:tabLst>
                <a:tab pos="185420" algn="l"/>
              </a:tabLst>
            </a:pP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15" dirty="0">
                <a:latin typeface="Times New Roman"/>
                <a:cs typeface="Times New Roman"/>
              </a:rPr>
              <a:t>yet </a:t>
            </a:r>
            <a:r>
              <a:rPr sz="1200" spc="-10" dirty="0">
                <a:latin typeface="Times New Roman"/>
                <a:cs typeface="Times New Roman"/>
              </a:rPr>
              <a:t>employed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a full-time </a:t>
            </a:r>
            <a:r>
              <a:rPr sz="1200" spc="-10" dirty="0">
                <a:latin typeface="Times New Roman"/>
                <a:cs typeface="Times New Roman"/>
              </a:rPr>
              <a:t>teacher, </a:t>
            </a:r>
            <a:r>
              <a:rPr sz="1200" dirty="0">
                <a:latin typeface="Times New Roman"/>
                <a:cs typeface="Times New Roman"/>
              </a:rPr>
              <a:t>but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intend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meet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terms and conditions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service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agreement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4776" y="2255901"/>
            <a:ext cx="4769485" cy="53784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59"/>
              </a:spcBef>
            </a:pP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end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spc="-25" dirty="0">
                <a:latin typeface="Times New Roman"/>
                <a:cs typeface="Times New Roman"/>
              </a:rPr>
              <a:t>year, </a:t>
            </a:r>
            <a:r>
              <a:rPr sz="1200" dirty="0">
                <a:latin typeface="Times New Roman"/>
                <a:cs typeface="Times New Roman"/>
              </a:rPr>
              <a:t>if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spc="-10" dirty="0">
                <a:latin typeface="Times New Roman"/>
                <a:cs typeface="Times New Roman"/>
              </a:rPr>
              <a:t>employed </a:t>
            </a:r>
            <a:r>
              <a:rPr sz="1200" dirty="0">
                <a:latin typeface="Times New Roman"/>
                <a:cs typeface="Times New Roman"/>
              </a:rPr>
              <a:t>in a full-time </a:t>
            </a:r>
            <a:r>
              <a:rPr sz="1200" spc="-5" dirty="0">
                <a:latin typeface="Times New Roman"/>
                <a:cs typeface="Times New Roman"/>
              </a:rPr>
              <a:t>teaching service </a:t>
            </a:r>
            <a:r>
              <a:rPr sz="1200" dirty="0">
                <a:latin typeface="Times New Roman"/>
                <a:cs typeface="Times New Roman"/>
              </a:rPr>
              <a:t>in  </a:t>
            </a:r>
            <a:r>
              <a:rPr sz="1200" spc="-5" dirty="0">
                <a:latin typeface="Times New Roman"/>
                <a:cs typeface="Times New Roman"/>
              </a:rPr>
              <a:t>accordance </a:t>
            </a:r>
            <a:r>
              <a:rPr sz="1200" dirty="0">
                <a:latin typeface="Times New Roman"/>
                <a:cs typeface="Times New Roman"/>
              </a:rPr>
              <a:t>with the </a:t>
            </a:r>
            <a:r>
              <a:rPr sz="1200" spc="-5" dirty="0">
                <a:latin typeface="Times New Roman"/>
                <a:cs typeface="Times New Roman"/>
              </a:rPr>
              <a:t>service agreement,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dirty="0">
                <a:latin typeface="Times New Roman"/>
                <a:cs typeface="Times New Roman"/>
              </a:rPr>
              <a:t>must </a:t>
            </a:r>
            <a:r>
              <a:rPr sz="1200" spc="-5" dirty="0">
                <a:latin typeface="Times New Roman"/>
                <a:cs typeface="Times New Roman"/>
              </a:rPr>
              <a:t>provide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DOE with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14776" y="3117342"/>
            <a:ext cx="4799330" cy="96901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84785" marR="93345" indent="-172720">
              <a:lnSpc>
                <a:spcPts val="1300"/>
              </a:lnSpc>
              <a:spcBef>
                <a:spcPts val="259"/>
              </a:spcBef>
              <a:buFont typeface="Arial"/>
              <a:buChar char="•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documentation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10" dirty="0">
                <a:latin typeface="Times New Roman"/>
                <a:cs typeface="Times New Roman"/>
              </a:rPr>
              <a:t>your </a:t>
            </a:r>
            <a:r>
              <a:rPr sz="1200" spc="-5" dirty="0">
                <a:latin typeface="Times New Roman"/>
                <a:cs typeface="Times New Roman"/>
              </a:rPr>
              <a:t>teaching service </a:t>
            </a:r>
            <a:r>
              <a:rPr sz="1200" dirty="0">
                <a:latin typeface="Times New Roman"/>
                <a:cs typeface="Times New Roman"/>
              </a:rPr>
              <a:t>on a</a:t>
            </a:r>
            <a:r>
              <a:rPr sz="120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DOE-approved</a:t>
            </a:r>
            <a:r>
              <a:rPr sz="1200" spc="-5" dirty="0">
                <a:solidFill>
                  <a:srgbClr val="0462C1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is  certified </a:t>
            </a:r>
            <a:r>
              <a:rPr sz="1200" dirty="0">
                <a:latin typeface="Times New Roman"/>
                <a:cs typeface="Times New Roman"/>
              </a:rPr>
              <a:t>by the </a:t>
            </a:r>
            <a:r>
              <a:rPr sz="1200" spc="-5" dirty="0">
                <a:latin typeface="Times New Roman"/>
                <a:cs typeface="Times New Roman"/>
              </a:rPr>
              <a:t>chief administrative </a:t>
            </a:r>
            <a:r>
              <a:rPr sz="1200" spc="-10" dirty="0">
                <a:latin typeface="Times New Roman"/>
                <a:cs typeface="Times New Roman"/>
              </a:rPr>
              <a:t>officer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school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which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are  teaching</a:t>
            </a:r>
            <a:endParaRPr sz="1200" dirty="0">
              <a:latin typeface="Times New Roman"/>
              <a:cs typeface="Times New Roman"/>
            </a:endParaRPr>
          </a:p>
          <a:p>
            <a:pPr marL="184785" marR="5080" indent="-172720">
              <a:lnSpc>
                <a:spcPts val="1300"/>
              </a:lnSpc>
              <a:spcBef>
                <a:spcPts val="790"/>
              </a:spcBef>
              <a:buFont typeface="Arial"/>
              <a:buChar char="•"/>
              <a:tabLst>
                <a:tab pos="185420" algn="l"/>
              </a:tabLst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must </a:t>
            </a:r>
            <a:r>
              <a:rPr sz="1200" spc="-5" dirty="0">
                <a:latin typeface="Times New Roman"/>
                <a:cs typeface="Times New Roman"/>
              </a:rPr>
              <a:t>document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15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highly qualified </a:t>
            </a:r>
            <a:r>
              <a:rPr sz="1200" spc="-10" dirty="0">
                <a:latin typeface="Times New Roman"/>
                <a:cs typeface="Times New Roman"/>
              </a:rPr>
              <a:t>teacher, </a:t>
            </a:r>
            <a:r>
              <a:rPr sz="1200" spc="-5" dirty="0">
                <a:latin typeface="Times New Roman"/>
                <a:cs typeface="Times New Roman"/>
              </a:rPr>
              <a:t>teaching </a:t>
            </a:r>
            <a:r>
              <a:rPr sz="1200" dirty="0">
                <a:latin typeface="Times New Roman"/>
                <a:cs typeface="Times New Roman"/>
              </a:rPr>
              <a:t>in  </a:t>
            </a:r>
            <a:r>
              <a:rPr sz="1200" spc="-5" dirty="0">
                <a:latin typeface="Times New Roman"/>
                <a:cs typeface="Times New Roman"/>
              </a:rPr>
              <a:t>any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designated high-need fields, </a:t>
            </a:r>
            <a:r>
              <a:rPr sz="1200" dirty="0">
                <a:latin typeface="Times New Roman"/>
                <a:cs typeface="Times New Roman"/>
              </a:rPr>
              <a:t>in a </a:t>
            </a:r>
            <a:r>
              <a:rPr sz="1200" spc="-5" dirty="0">
                <a:latin typeface="Times New Roman"/>
                <a:cs typeface="Times New Roman"/>
              </a:rPr>
              <a:t>designated </a:t>
            </a:r>
            <a:r>
              <a:rPr sz="1200" dirty="0">
                <a:latin typeface="Times New Roman"/>
                <a:cs typeface="Times New Roman"/>
              </a:rPr>
              <a:t>low-income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school</a:t>
            </a:r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6810" y="468248"/>
            <a:ext cx="430911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Times New Roman"/>
                <a:cs typeface="Times New Roman"/>
              </a:rPr>
              <a:t>TEACH </a:t>
            </a:r>
            <a:r>
              <a:rPr sz="3300" dirty="0">
                <a:latin typeface="Times New Roman"/>
                <a:cs typeface="Times New Roman"/>
              </a:rPr>
              <a:t>Grant</a:t>
            </a:r>
            <a:r>
              <a:rPr sz="3300" spc="-7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Resources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508" y="1624583"/>
            <a:ext cx="2560320" cy="77597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250" dirty="0">
              <a:latin typeface="Times New Roman"/>
              <a:cs typeface="Times New Roman"/>
            </a:endParaRPr>
          </a:p>
          <a:p>
            <a:pPr marL="1059815" marR="323215" indent="-732155">
              <a:lnSpc>
                <a:spcPts val="1540"/>
              </a:lnSpc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KSU </a:t>
            </a:r>
            <a:r>
              <a:rPr lang="en-US" sz="1400" b="1" spc="-5" dirty="0">
                <a:solidFill>
                  <a:srgbClr val="FFFFFF"/>
                </a:solidFill>
                <a:latin typeface="Calibri"/>
                <a:cs typeface="Calibri"/>
              </a:rPr>
              <a:t>Student </a:t>
            </a:r>
            <a:r>
              <a:rPr lang="en-US" sz="1400" b="1" dirty="0">
                <a:solidFill>
                  <a:srgbClr val="FFFFFF"/>
                </a:solidFill>
                <a:latin typeface="Calibri"/>
                <a:cs typeface="Calibri"/>
              </a:rPr>
              <a:t>Financial</a:t>
            </a:r>
            <a:r>
              <a:rPr lang="en-US" sz="14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Calibri"/>
                <a:cs typeface="Calibri"/>
              </a:rPr>
              <a:t>Aid  </a:t>
            </a:r>
            <a:r>
              <a:rPr lang="en-US" sz="1400" b="1" spc="-5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508" y="2400300"/>
            <a:ext cx="2560320" cy="2318263"/>
          </a:xfrm>
          <a:prstGeom prst="rect">
            <a:avLst/>
          </a:prstGeom>
          <a:solidFill>
            <a:srgbClr val="D2DEEE">
              <a:alpha val="90194"/>
            </a:srgbClr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257810">
              <a:lnSpc>
                <a:spcPct val="100000"/>
              </a:lnSpc>
            </a:pP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kfa_teach@Kennesaw.edu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0" marR="302260">
              <a:lnSpc>
                <a:spcPct val="127299"/>
              </a:lnSpc>
            </a:pP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KSU 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TEACH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Grant Agreement</a:t>
            </a:r>
            <a:r>
              <a:rPr sz="1100" u="sng" spc="-9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Form </a:t>
            </a:r>
            <a:r>
              <a:rPr sz="1100" dirty="0">
                <a:solidFill>
                  <a:srgbClr val="0462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dirty="0">
              <a:solidFill>
                <a:srgbClr val="0462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0" marR="302260">
              <a:lnSpc>
                <a:spcPct val="127299"/>
              </a:lnSpc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Demetria Sisk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sociate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Director  (470)</a:t>
            </a:r>
            <a:r>
              <a:rPr sz="11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578-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6467</a:t>
            </a:r>
          </a:p>
          <a:p>
            <a:pPr marL="257810" marR="302260">
              <a:lnSpc>
                <a:spcPct val="127299"/>
              </a:lnSpc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0" marR="302260">
              <a:lnSpc>
                <a:spcPct val="127299"/>
              </a:lnSpc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0" marR="302260">
              <a:lnSpc>
                <a:spcPct val="127299"/>
              </a:lnSpc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0" marR="302260">
              <a:lnSpc>
                <a:spcPct val="127299"/>
              </a:lnSpc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0" marR="302260">
              <a:lnSpc>
                <a:spcPct val="127299"/>
              </a:lnSpc>
            </a:pP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1840" y="1624583"/>
            <a:ext cx="2560320" cy="775970"/>
          </a:xfrm>
          <a:prstGeom prst="rect">
            <a:avLst/>
          </a:prstGeom>
          <a:solidFill>
            <a:srgbClr val="4DC58D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913130" marR="429259" indent="-477520">
              <a:lnSpc>
                <a:spcPts val="1540"/>
              </a:lnSpc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KSU Bagwell College</a:t>
            </a:r>
            <a:r>
              <a:rPr sz="14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1840" y="2400300"/>
            <a:ext cx="2560320" cy="2141355"/>
          </a:xfrm>
          <a:prstGeom prst="rect">
            <a:avLst/>
          </a:prstGeom>
          <a:solidFill>
            <a:srgbClr val="D0EADF">
              <a:alpha val="90194"/>
            </a:srgbClr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258445" marR="554990">
              <a:lnSpc>
                <a:spcPts val="1210"/>
              </a:lnSpc>
            </a:pP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Ms. </a:t>
            </a:r>
            <a:r>
              <a:rPr sz="1100" u="sng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Kellie </a:t>
            </a:r>
            <a:r>
              <a:rPr lang="en-US" sz="1100" u="sng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Johnson (</a:t>
            </a:r>
            <a:r>
              <a:rPr sz="1100" u="sng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Oxford</a:t>
            </a:r>
            <a:r>
              <a:rPr lang="en-US" sz="1100" u="sng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1100" spc="-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  Officer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897255">
              <a:lnSpc>
                <a:spcPts val="1680"/>
              </a:lnSpc>
              <a:spcBef>
                <a:spcPts val="100"/>
              </a:spcBef>
            </a:pP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</a:t>
            </a:r>
            <a:r>
              <a:rPr sz="1100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xf</a:t>
            </a:r>
            <a:r>
              <a:rPr sz="1100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@Ken</a:t>
            </a:r>
            <a:r>
              <a:rPr sz="11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n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esaw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sz="1100" u="sng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</a:t>
            </a:r>
            <a:r>
              <a:rPr sz="11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u </a:t>
            </a:r>
            <a:r>
              <a:rPr sz="1100" dirty="0">
                <a:solidFill>
                  <a:srgbClr val="0462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(470)</a:t>
            </a:r>
            <a:r>
              <a:rPr sz="11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578-6542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897255">
              <a:lnSpc>
                <a:spcPts val="1680"/>
              </a:lnSpc>
              <a:spcBef>
                <a:spcPts val="10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897255">
              <a:lnSpc>
                <a:spcPts val="1680"/>
              </a:lnSpc>
              <a:spcBef>
                <a:spcPts val="10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897255">
              <a:lnSpc>
                <a:spcPts val="1680"/>
              </a:lnSpc>
              <a:spcBef>
                <a:spcPts val="10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897255">
              <a:lnSpc>
                <a:spcPts val="1680"/>
              </a:lnSpc>
              <a:spcBef>
                <a:spcPts val="10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897255">
              <a:lnSpc>
                <a:spcPts val="1680"/>
              </a:lnSpc>
              <a:spcBef>
                <a:spcPts val="100"/>
              </a:spcBef>
            </a:pP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48171" y="1624583"/>
            <a:ext cx="2560320" cy="775970"/>
          </a:xfrm>
          <a:prstGeom prst="rect">
            <a:avLst/>
          </a:prstGeom>
          <a:solidFill>
            <a:srgbClr val="6FAC46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Department of</a:t>
            </a:r>
            <a:r>
              <a:rPr sz="14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8171" y="2400300"/>
            <a:ext cx="2560320" cy="2178160"/>
          </a:xfrm>
          <a:prstGeom prst="rect">
            <a:avLst/>
          </a:prstGeom>
          <a:solidFill>
            <a:srgbClr val="D4E2CF">
              <a:alpha val="90194"/>
            </a:srgbClr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300990">
              <a:lnSpc>
                <a:spcPts val="1210"/>
              </a:lnSpc>
            </a:pPr>
            <a:r>
              <a:rPr lang="en-US" sz="1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https://studentaid.gov/understand-aid/types/grants/teach</a:t>
            </a:r>
            <a:endParaRPr lang="en-US" sz="1000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 marR="300990">
              <a:lnSpc>
                <a:spcPts val="1210"/>
              </a:lnSpc>
            </a:pPr>
            <a:r>
              <a:rPr lang="en-US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Grant Counseling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58419">
              <a:lnSpc>
                <a:spcPct val="100000"/>
              </a:lnSpc>
              <a:spcBef>
                <a:spcPts val="75"/>
              </a:spcBef>
              <a:buSzPct val="88888"/>
              <a:buChar char="•"/>
              <a:tabLst>
                <a:tab pos="316865" algn="l"/>
              </a:tabLst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Agreement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sz="1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(ATS)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445">
              <a:lnSpc>
                <a:spcPct val="100000"/>
              </a:lnSpc>
              <a:spcBef>
                <a:spcPts val="40"/>
              </a:spcBef>
            </a:pPr>
            <a:r>
              <a:rPr sz="10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http://www.MyFedLoan.org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58419">
              <a:lnSpc>
                <a:spcPct val="100000"/>
              </a:lnSpc>
              <a:spcBef>
                <a:spcPts val="390"/>
              </a:spcBef>
              <a:buSzPct val="88888"/>
              <a:buChar char="•"/>
              <a:tabLst>
                <a:tab pos="316865" algn="l"/>
              </a:tabLst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Grant Servicer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58419">
              <a:lnSpc>
                <a:spcPct val="100000"/>
              </a:lnSpc>
              <a:spcBef>
                <a:spcPts val="70"/>
              </a:spcBef>
              <a:buSzPct val="88888"/>
              <a:buChar char="•"/>
              <a:tabLst>
                <a:tab pos="316865" algn="l"/>
              </a:tabLst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Grant Certification</a:t>
            </a:r>
            <a:r>
              <a:rPr sz="1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58419">
              <a:lnSpc>
                <a:spcPct val="100000"/>
              </a:lnSpc>
              <a:spcBef>
                <a:spcPts val="75"/>
              </a:spcBef>
              <a:buSzPct val="88888"/>
              <a:buChar char="•"/>
              <a:tabLst>
                <a:tab pos="316865" algn="l"/>
              </a:tabLst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Grant Temporary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Suspension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58419">
              <a:lnSpc>
                <a:spcPct val="100000"/>
              </a:lnSpc>
              <a:spcBef>
                <a:spcPts val="70"/>
              </a:spcBef>
              <a:buSzPct val="88888"/>
              <a:buChar char="•"/>
              <a:tabLst>
                <a:tab pos="316865" algn="l"/>
              </a:tabLst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Grant Conversion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</a:t>
            </a:r>
            <a:r>
              <a:rPr sz="1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1">
              <a:lnSpc>
                <a:spcPct val="100000"/>
              </a:lnSpc>
              <a:spcBef>
                <a:spcPts val="70"/>
              </a:spcBef>
              <a:buSzPct val="88888"/>
              <a:tabLst>
                <a:tab pos="316865" algn="l"/>
              </a:tabLst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6230" indent="-58419">
              <a:lnSpc>
                <a:spcPct val="100000"/>
              </a:lnSpc>
              <a:spcBef>
                <a:spcPts val="70"/>
              </a:spcBef>
              <a:buSzPct val="88888"/>
              <a:buChar char="•"/>
              <a:tabLst>
                <a:tab pos="316865" algn="l"/>
              </a:tabLst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811">
              <a:lnSpc>
                <a:spcPct val="100000"/>
              </a:lnSpc>
              <a:spcBef>
                <a:spcPts val="70"/>
              </a:spcBef>
              <a:buSzPct val="88888"/>
              <a:tabLst>
                <a:tab pos="316865" algn="l"/>
              </a:tabLst>
            </a:pP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919</Words>
  <Application>Microsoft Office PowerPoint</Application>
  <PresentationFormat>On-screen Show (16:9)</PresentationFormat>
  <Paragraphs>101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acquisition (TESOL)  </vt:lpstr>
      <vt:lpstr>PowerPoint Presentation</vt:lpstr>
      <vt:lpstr>Eligibility Requirements –  Bagwell College of Education</vt:lpstr>
      <vt:lpstr>TEACH Grant Award Eligibility</vt:lpstr>
      <vt:lpstr>Within 120 days of completing or otherwise ceasing enrollment in your program  of study, you must certify to the U.S. Department of Education:</vt:lpstr>
      <vt:lpstr>TEACH Grant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 Grant</dc:title>
  <dc:creator>Domoni Jordan</dc:creator>
  <cp:lastModifiedBy>Camille Reaves</cp:lastModifiedBy>
  <cp:revision>9</cp:revision>
  <dcterms:created xsi:type="dcterms:W3CDTF">2020-09-29T16:13:44Z</dcterms:created>
  <dcterms:modified xsi:type="dcterms:W3CDTF">2023-02-21T20:52:31Z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2020-09-03T00:00:00Z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2020-09-29T00:00:00Z</vt:filetime>
  </property>
</Properties>
</file>