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0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Montserrat" pitchFamily="2" charset="0"/>
      <p:regular r:id="rId15"/>
      <p:bold r:id="rId16"/>
      <p:italic r:id="rId17"/>
      <p:boldItalic r:id="rId18"/>
    </p:embeddedFont>
    <p:embeddedFont>
      <p:font typeface="Montserrat Black" pitchFamily="2" charset="0"/>
      <p:regular r:id="rId19"/>
      <p:bold r:id="rId20"/>
      <p:italic r:id="rId21"/>
      <p:boldItalic r:id="rId22"/>
    </p:embeddedFont>
    <p:embeddedFont>
      <p:font typeface="Montserrat ExtraBold" pitchFamily="2" charset="0"/>
      <p:regular r:id="rId23"/>
      <p:bold r:id="rId24"/>
      <p:italic r:id="rId25"/>
      <p:boldItalic r:id="rId26"/>
    </p:embeddedFont>
    <p:embeddedFont>
      <p:font typeface="Montserrat SemiBold" pitchFamily="2" charset="0"/>
      <p:regular r:id="rId27"/>
      <p:bold r:id="rId28"/>
      <p:italic r:id="rId29"/>
      <p:boldItalic r:id="rId30"/>
    </p:embeddedFont>
    <p:embeddedFont>
      <p:font typeface="Source Serif 4 14pt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38" d="100"/>
          <a:sy n="38" d="100"/>
        </p:scale>
        <p:origin x="169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62F74-9E44-9D46-9A1B-9C371A89AAD3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536E1-5D30-0F42-826E-F6B65CE4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3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38C0DF-0FA8-96F7-240B-560E91348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9589"/>
          </a:xfrm>
        </p:spPr>
        <p:txBody>
          <a:bodyPr anchor="b">
            <a:noAutofit/>
          </a:bodyPr>
          <a:lstStyle>
            <a:lvl1pPr algn="ctr">
              <a:defRPr sz="9600" b="1" i="0">
                <a:solidFill>
                  <a:srgbClr val="FFC629"/>
                </a:solidFill>
                <a:latin typeface="Montserrat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EAF721-657E-6049-487E-479CA355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8113"/>
            <a:ext cx="9144000" cy="949686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8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A2C0CCA-3EC7-C092-DBAA-F8AA62A7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>
            <a:lvl1pPr>
              <a:defRPr sz="3500" b="1" i="0">
                <a:solidFill>
                  <a:srgbClr val="2D2926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EC7CB65-C4EC-69AD-7F0C-1B77E1A6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3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F8CAE4E-F17D-D064-AA40-07DAED3B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5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89AB-76D1-B98B-22B8-F2A55F90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457199"/>
            <a:ext cx="5371300" cy="3424205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D0B07-9293-45E6-DBB4-5BF306042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632" y="633046"/>
            <a:ext cx="5166680" cy="55937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5475F-2711-62F3-6D32-047E46949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764" y="4853354"/>
            <a:ext cx="5371300" cy="1015634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FFC629"/>
                </a:solidFill>
                <a:latin typeface="Montserrat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68CB6-1785-A04F-AEAF-ED3212D7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8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Altern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8DB65-7CA0-12FF-8086-8EE856BE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09CBB4-E315-D39C-7E88-94E269FD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76" y="457199"/>
            <a:ext cx="5371300" cy="3424205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823ECF2-A509-7463-CA11-D9FAC6ACF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1476" y="4853354"/>
            <a:ext cx="5371300" cy="1015634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D8CD96-09AA-A80C-6985-2B9DE48B7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633046"/>
            <a:ext cx="5166680" cy="55937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0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151C5A-F10B-C43B-D9CE-0465A0DDD1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1476" y="633046"/>
            <a:ext cx="5064370" cy="54800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D56C9F-72EA-2D1B-16BB-B7B4CD7E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457199"/>
            <a:ext cx="5371300" cy="3424205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952100D-4D31-4E66-D25F-D376CF2ED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764" y="4853354"/>
            <a:ext cx="5371300" cy="1015634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FFC629"/>
                </a:solidFill>
                <a:latin typeface="Montserrat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B40CE1-9E9A-4388-97D1-D698F6B31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86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Altern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151C5A-F10B-C43B-D9CE-0465A0DDD1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1539" y="633046"/>
            <a:ext cx="5064370" cy="548000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D56C9F-72EA-2D1B-16BB-B7B4CD7E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76" y="457199"/>
            <a:ext cx="5371300" cy="3424205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952100D-4D31-4E66-D25F-D376CF2ED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1476" y="4853354"/>
            <a:ext cx="5371300" cy="1015634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E8491AE-73CA-F83A-8E63-719AE6AE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2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KSU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38C0DF-0FA8-96F7-240B-560E91348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9589"/>
          </a:xfrm>
        </p:spPr>
        <p:txBody>
          <a:bodyPr anchor="b">
            <a:noAutofit/>
          </a:bodyPr>
          <a:lstStyle>
            <a:lvl1pPr algn="ctr">
              <a:defRPr sz="9600" b="1" i="0">
                <a:solidFill>
                  <a:srgbClr val="FFC629"/>
                </a:solidFill>
                <a:latin typeface="Montserrat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EAF721-657E-6049-487E-479CA355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8113"/>
            <a:ext cx="9144000" cy="949686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2738DC-D8E1-010F-D296-924A17255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940" y="631732"/>
            <a:ext cx="2026119" cy="49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5769-275E-5806-474F-77B7266B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>
            <a:lvl1pPr>
              <a:defRPr sz="3500" b="1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49208-269D-6062-10DA-14153C376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1979"/>
            <a:ext cx="10515600" cy="438498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1pPr>
            <a:lvl2pPr>
              <a:defRPr sz="2800"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2pPr>
            <a:lvl3pPr>
              <a:defRPr sz="2400"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3pPr>
            <a:lvl4pPr>
              <a:defRPr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4pPr>
            <a:lvl5pPr>
              <a:defRPr>
                <a:solidFill>
                  <a:schemeClr val="bg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054AF-E239-F762-A362-25AD9F3D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0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Altern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5769-275E-5806-474F-77B7266B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>
            <a:lvl1pPr>
              <a:defRPr sz="35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A5E08-1872-3CF5-4CA4-A2DBE5A8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rgbClr val="2D2926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A5BC33-5178-6AE2-9EB1-9ED0F194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1979"/>
            <a:ext cx="10515600" cy="438498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1pPr>
            <a:lvl2pPr>
              <a:defRPr sz="2800">
                <a:solidFill>
                  <a:schemeClr val="tx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2pPr>
            <a:lvl3pPr>
              <a:defRPr sz="2400">
                <a:solidFill>
                  <a:schemeClr val="tx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3pPr>
            <a:lvl4pPr>
              <a:defRPr>
                <a:solidFill>
                  <a:schemeClr val="tx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4pPr>
            <a:lvl5pPr>
              <a:defRPr>
                <a:solidFill>
                  <a:schemeClr val="tx1"/>
                </a:solidFill>
                <a:latin typeface="Source Serif 4 14pt" panose="02040603050405020204" pitchFamily="18" charset="0"/>
                <a:ea typeface="Source Serif 4 14pt" panose="02040603050405020204" pitchFamily="18" charset="0"/>
                <a:cs typeface="Bradford LL" panose="020105040101010101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38C0DF-0FA8-96F7-240B-560E91348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4205"/>
            <a:ext cx="9144000" cy="2909589"/>
          </a:xfrm>
        </p:spPr>
        <p:txBody>
          <a:bodyPr anchor="b">
            <a:noAutofit/>
          </a:bodyPr>
          <a:lstStyle>
            <a:lvl1pPr algn="ctr">
              <a:defRPr sz="9600" b="1" i="0">
                <a:solidFill>
                  <a:schemeClr val="bg1"/>
                </a:solidFill>
                <a:latin typeface="Proxima Nova ExW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2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31F3-05BB-AB92-5DC5-8DD4A908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36" y="1709738"/>
            <a:ext cx="5467216" cy="281110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90F69-73D9-006F-9989-7FFC8C9DA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736" y="5148262"/>
            <a:ext cx="5467216" cy="941388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FFC629"/>
                </a:solidFill>
                <a:latin typeface="Montserrat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CA2F0E8-3DB7-8149-87A7-17F29B6D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3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Altern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31F3-05BB-AB92-5DC5-8DD4A908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579" y="1709738"/>
            <a:ext cx="5467216" cy="281110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90F69-73D9-006F-9989-7FFC8C9DA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579" y="5148262"/>
            <a:ext cx="5467216" cy="941388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FFC629"/>
                </a:solidFill>
                <a:latin typeface="Montserrat Semi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CA2F0E8-3DB7-8149-87A7-17F29B6D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15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ABEBF-61E0-9670-8445-02705388F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39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E2C7B-5848-81D2-02B1-D3AD5328A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39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0FEFDA-2707-FBDB-2662-6899A2C9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>
            <a:lvl1pPr>
              <a:defRPr sz="3500" b="1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1700394-7D9B-446F-C59B-7E47BAF9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1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17DEE-7088-1134-0CE3-CF1F5729B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FFC629"/>
                </a:solidFill>
                <a:latin typeface="Montserra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BB345-378C-5634-F930-C352A9AC6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E3B42-2265-18E8-2DCE-8347E7EB7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FFC629"/>
                </a:solidFill>
                <a:latin typeface="Montserra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69904D-DB3D-F43B-E5C3-ECE8D3AA1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DC22C8-6D84-479D-6116-B6ED0711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>
            <a:lvl1pPr>
              <a:defRPr sz="3500" b="1" i="0">
                <a:solidFill>
                  <a:srgbClr val="2D2926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E066DDD-5B66-F6F5-E36C-19DA5D08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850" y="6275294"/>
            <a:ext cx="3462528" cy="217581"/>
          </a:xfrm>
          <a:prstGeom prst="rect">
            <a:avLst/>
          </a:prstGeo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5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9A73E0-E23B-6098-C1D4-27FF24D8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240CB-B88D-310A-988D-205F2DD10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F793B-50A8-538C-23A3-CCA8531B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3846" y="6226782"/>
            <a:ext cx="599444" cy="37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7C504917-75A9-5841-A985-3A623EB777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18" r:id="rId2"/>
    <p:sldLayoutId id="2147483692" r:id="rId3"/>
    <p:sldLayoutId id="2147483693" r:id="rId4"/>
    <p:sldLayoutId id="2147483719" r:id="rId5"/>
    <p:sldLayoutId id="2147483694" r:id="rId6"/>
    <p:sldLayoutId id="214748371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11" r:id="rId13"/>
    <p:sldLayoutId id="2147483700" r:id="rId14"/>
    <p:sldLayoutId id="2147483712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erif 4 14pt" panose="02040603050405020204" pitchFamily="18" charset="0"/>
          <a:ea typeface="Source Serif 4 14pt" panose="02040603050405020204" pitchFamily="18" charset="0"/>
          <a:cs typeface="Bradford LL Book" panose="02010504010101010104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4 14pt" panose="02040603050405020204" pitchFamily="18" charset="0"/>
          <a:ea typeface="Source Serif 4 14pt" panose="02040603050405020204" pitchFamily="18" charset="0"/>
          <a:cs typeface="Bradford LL Book" panose="02010504010101010104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4 14pt" panose="02040603050405020204" pitchFamily="18" charset="0"/>
          <a:ea typeface="Source Serif 4 14pt" panose="02040603050405020204" pitchFamily="18" charset="0"/>
          <a:cs typeface="Bradford LL Book" panose="02010504010101010104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4 14pt" panose="02040603050405020204" pitchFamily="18" charset="0"/>
          <a:ea typeface="Source Serif 4 14pt" panose="02040603050405020204" pitchFamily="18" charset="0"/>
          <a:cs typeface="Bradford LL Book" panose="02010504010101010104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4 14pt" panose="02040603050405020204" pitchFamily="18" charset="0"/>
          <a:ea typeface="Source Serif 4 14pt" panose="02040603050405020204" pitchFamily="18" charset="0"/>
          <a:cs typeface="Bradford LL Book" panose="02010504010101010104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2F9FD-33A9-107A-B9D0-782FCFEBD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1"/>
            <a:ext cx="9144000" cy="1068858"/>
          </a:xfrm>
        </p:spPr>
        <p:txBody>
          <a:bodyPr/>
          <a:lstStyle/>
          <a:p>
            <a:r>
              <a:rPr lang="en-US" sz="6000" dirty="0"/>
              <a:t>[Your Solution Name]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06E4E-6DF1-5FD4-D28E-CD241E764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73489"/>
            <a:ext cx="9144000" cy="5110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Securing Mobile Payments in [Country]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B52E9-9DAE-EB22-6EE3-B3914D36E4B3}"/>
              </a:ext>
            </a:extLst>
          </p:cNvPr>
          <p:cNvSpPr txBox="1"/>
          <p:nvPr/>
        </p:nvSpPr>
        <p:spPr>
          <a:xfrm>
            <a:off x="2971319" y="4426802"/>
            <a:ext cx="6249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Team Name • KSU FinTech Hackathon 2026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62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C173E-3570-5A05-1D09-93A81CCF3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ABD2-1753-9380-6F13-1BAB46B19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1366203"/>
            <a:ext cx="10546080" cy="949686"/>
          </a:xfrm>
        </p:spPr>
        <p:txBody>
          <a:bodyPr/>
          <a:lstStyle/>
          <a:p>
            <a:r>
              <a:rPr lang="en-US" sz="6000" dirty="0"/>
              <a:t>Path to Scale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61DB32D-630F-7E17-7389-0B07BF95B0EC}"/>
              </a:ext>
            </a:extLst>
          </p:cNvPr>
          <p:cNvSpPr/>
          <p:nvPr/>
        </p:nvSpPr>
        <p:spPr>
          <a:xfrm>
            <a:off x="1117600" y="2670112"/>
            <a:ext cx="7620000" cy="18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will you expand geographically?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will you reach more users?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makes this sustainable long-term?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Business model or funding approach</a:t>
            </a:r>
          </a:p>
        </p:txBody>
      </p:sp>
    </p:spTree>
    <p:extLst>
      <p:ext uri="{BB962C8B-B14F-4D97-AF65-F5344CB8AC3E}">
        <p14:creationId xmlns:p14="http://schemas.microsoft.com/office/powerpoint/2010/main" val="3229267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74BCD-73FB-3B40-F177-ABAF615E4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CD22-6112-2E21-315A-BFDD0850E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7550"/>
            <a:ext cx="9144000" cy="949686"/>
          </a:xfrm>
        </p:spPr>
        <p:txBody>
          <a:bodyPr/>
          <a:lstStyle/>
          <a:p>
            <a:r>
              <a:rPr lang="en-US" sz="6000" dirty="0"/>
              <a:t>Expected Impact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BE198AED-59EF-9B52-51FD-E8543FCD3B4B}"/>
              </a:ext>
            </a:extLst>
          </p:cNvPr>
          <p:cNvSpPr/>
          <p:nvPr/>
        </p:nvSpPr>
        <p:spPr>
          <a:xfrm>
            <a:off x="1259840" y="2379419"/>
            <a:ext cx="7461504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20"/>
              </a:lnSpc>
              <a:buNone/>
            </a:pPr>
            <a:r>
              <a:rPr lang="en-US" sz="3600" b="1" dirty="0">
                <a:solidFill>
                  <a:srgbClr val="38BDF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Users Protected</a:t>
            </a:r>
            <a:endParaRPr lang="en-US" sz="36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FC2A9D4B-B908-DB69-E267-DEB24ACB75C7}"/>
              </a:ext>
            </a:extLst>
          </p:cNvPr>
          <p:cNvSpPr/>
          <p:nvPr/>
        </p:nvSpPr>
        <p:spPr>
          <a:xfrm>
            <a:off x="1259840" y="2851799"/>
            <a:ext cx="7461504" cy="21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8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XX,XXX in first year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2D143020-2CDB-DE93-0E99-62A83C8F7DDA}"/>
              </a:ext>
            </a:extLst>
          </p:cNvPr>
          <p:cNvSpPr/>
          <p:nvPr/>
        </p:nvSpPr>
        <p:spPr>
          <a:xfrm>
            <a:off x="1259840" y="3514730"/>
            <a:ext cx="7461504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20"/>
              </a:lnSpc>
              <a:buNone/>
            </a:pPr>
            <a:r>
              <a:rPr lang="en-US" sz="3600" b="1" dirty="0">
                <a:solidFill>
                  <a:srgbClr val="38BDF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Fraud Prevented</a:t>
            </a:r>
            <a:endParaRPr lang="en-US" sz="360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DF9FDD5C-EF56-3CE8-B17A-A04E35DA2AD2}"/>
              </a:ext>
            </a:extLst>
          </p:cNvPr>
          <p:cNvSpPr/>
          <p:nvPr/>
        </p:nvSpPr>
        <p:spPr>
          <a:xfrm>
            <a:off x="1259840" y="3987110"/>
            <a:ext cx="7461504" cy="21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8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$XX,XXX Estimated Savings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B559B769-9135-35D2-8521-0FBB5939902C}"/>
              </a:ext>
            </a:extLst>
          </p:cNvPr>
          <p:cNvSpPr/>
          <p:nvPr/>
        </p:nvSpPr>
        <p:spPr>
          <a:xfrm>
            <a:off x="1259840" y="4644901"/>
            <a:ext cx="7461504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20"/>
              </a:lnSpc>
              <a:buNone/>
            </a:pPr>
            <a:r>
              <a:rPr lang="en-US" sz="3600" b="1" dirty="0">
                <a:solidFill>
                  <a:srgbClr val="38BDF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Trust Increased</a:t>
            </a:r>
            <a:endParaRPr lang="en-US" sz="3600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D775016C-2FF2-1249-9CE3-91315552DEE0}"/>
              </a:ext>
            </a:extLst>
          </p:cNvPr>
          <p:cNvSpPr/>
          <p:nvPr/>
        </p:nvSpPr>
        <p:spPr>
          <a:xfrm>
            <a:off x="1259840" y="5117282"/>
            <a:ext cx="7461504" cy="21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8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XX% User Confidence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7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E6F4C-B858-D1A8-8FFD-7A5CB01CF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1E3E-F30F-69BF-D004-C1D5E6BC6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1"/>
            <a:ext cx="9144000" cy="1068858"/>
          </a:xfrm>
        </p:spPr>
        <p:txBody>
          <a:bodyPr/>
          <a:lstStyle/>
          <a:p>
            <a:r>
              <a:rPr lang="en-US" sz="6000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46F22-8EC9-8BBD-E12B-95BE7C603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73489"/>
            <a:ext cx="9144000" cy="5110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BE064-09AF-9022-B124-C37AEECFBBB3}"/>
              </a:ext>
            </a:extLst>
          </p:cNvPr>
          <p:cNvSpPr txBox="1"/>
          <p:nvPr/>
        </p:nvSpPr>
        <p:spPr>
          <a:xfrm>
            <a:off x="3001799" y="4519135"/>
            <a:ext cx="6188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Team Name • KSU FinTech Hackathon 2026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9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B3DF-CDF2-677D-7B75-CCD7FA358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6203"/>
            <a:ext cx="9144000" cy="949686"/>
          </a:xfrm>
        </p:spPr>
        <p:txBody>
          <a:bodyPr/>
          <a:lstStyle/>
          <a:p>
            <a:r>
              <a:rPr lang="en-US" sz="6000" dirty="0"/>
              <a:t>The Problem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CD55AC4-CD9A-E3B1-6DC4-E5D8B8072070}"/>
              </a:ext>
            </a:extLst>
          </p:cNvPr>
          <p:cNvSpPr/>
          <p:nvPr/>
        </p:nvSpPr>
        <p:spPr>
          <a:xfrm>
            <a:off x="812800" y="2672060"/>
            <a:ext cx="808329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Tell a brief user story or share a compelling statistic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F3292D62-E348-46F1-1806-BFC9CF275AF7}"/>
              </a:ext>
            </a:extLst>
          </p:cNvPr>
          <p:cNvSpPr/>
          <p:nvPr/>
        </p:nvSpPr>
        <p:spPr>
          <a:xfrm>
            <a:off x="1117600" y="3167360"/>
            <a:ext cx="7620000" cy="18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fraud challenge are you solving?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Who is affected and how?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existing solutions fall short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2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616BF-4EF7-8112-2D35-E0F51E4B7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1389-9991-CCE0-8A5D-BF914A00A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6203"/>
            <a:ext cx="9144000" cy="949686"/>
          </a:xfrm>
        </p:spPr>
        <p:txBody>
          <a:bodyPr/>
          <a:lstStyle/>
          <a:p>
            <a:r>
              <a:rPr lang="en-US" sz="6000" dirty="0"/>
              <a:t>Our Target Users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15B51D3-8EEB-7ABD-E68F-62AAC3BC4D0E}"/>
              </a:ext>
            </a:extLst>
          </p:cNvPr>
          <p:cNvSpPr/>
          <p:nvPr/>
        </p:nvSpPr>
        <p:spPr>
          <a:xfrm>
            <a:off x="812800" y="2672060"/>
            <a:ext cx="808329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Tell a brief user story or share a compelling statistic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F5B5F96E-FE55-3133-6542-51A9ABB6999E}"/>
              </a:ext>
            </a:extLst>
          </p:cNvPr>
          <p:cNvSpPr/>
          <p:nvPr/>
        </p:nvSpPr>
        <p:spPr>
          <a:xfrm>
            <a:off x="1117600" y="3167360"/>
            <a:ext cx="7620000" cy="18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Who are they? (e.g., rural shop owners, street vendors)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are their needs and challenges?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do they currently use mobile money?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are they vulnerable to fraud?</a:t>
            </a:r>
          </a:p>
        </p:txBody>
      </p:sp>
    </p:spTree>
    <p:extLst>
      <p:ext uri="{BB962C8B-B14F-4D97-AF65-F5344CB8AC3E}">
        <p14:creationId xmlns:p14="http://schemas.microsoft.com/office/powerpoint/2010/main" val="30067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EDF87-2F6F-F61E-2107-16CEB6229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E9BA-7C3B-2386-D22D-E3AA73B49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6203"/>
            <a:ext cx="9144000" cy="949686"/>
          </a:xfrm>
        </p:spPr>
        <p:txBody>
          <a:bodyPr/>
          <a:lstStyle/>
          <a:p>
            <a:r>
              <a:rPr lang="en-US" sz="6000" dirty="0"/>
              <a:t>Our Solution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F27E0FF-D067-BAE1-8561-5D1B3A235A16}"/>
              </a:ext>
            </a:extLst>
          </p:cNvPr>
          <p:cNvSpPr/>
          <p:nvPr/>
        </p:nvSpPr>
        <p:spPr>
          <a:xfrm>
            <a:off x="812800" y="2672060"/>
            <a:ext cx="808329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Brief description of your solution in one sentence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8EFB0EA-EE66-4D59-28F2-25D17ACC0321}"/>
              </a:ext>
            </a:extLst>
          </p:cNvPr>
          <p:cNvSpPr/>
          <p:nvPr/>
        </p:nvSpPr>
        <p:spPr>
          <a:xfrm>
            <a:off x="1117600" y="3167360"/>
            <a:ext cx="7620000" cy="18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type of solution? (app, SMS, verification system)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innovation or unique approach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it prevents fraud</a:t>
            </a:r>
          </a:p>
        </p:txBody>
      </p:sp>
    </p:spTree>
    <p:extLst>
      <p:ext uri="{BB962C8B-B14F-4D97-AF65-F5344CB8AC3E}">
        <p14:creationId xmlns:p14="http://schemas.microsoft.com/office/powerpoint/2010/main" val="221997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D6310-B0E0-D135-6819-72D91EC88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B667-B4DE-A957-2110-DBCABFCB2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6203"/>
            <a:ext cx="9144000" cy="949686"/>
          </a:xfrm>
        </p:spPr>
        <p:txBody>
          <a:bodyPr/>
          <a:lstStyle/>
          <a:p>
            <a:r>
              <a:rPr lang="en-US" sz="6000" dirty="0"/>
              <a:t>How it Works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C3FC7EF8-57D7-976A-0606-E2E10A859A99}"/>
              </a:ext>
            </a:extLst>
          </p:cNvPr>
          <p:cNvSpPr/>
          <p:nvPr/>
        </p:nvSpPr>
        <p:spPr>
          <a:xfrm>
            <a:off x="1259840" y="2155899"/>
            <a:ext cx="7461504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20"/>
              </a:lnSpc>
              <a:buNone/>
            </a:pPr>
            <a:r>
              <a:rPr lang="en-US" sz="3600" b="1" dirty="0">
                <a:solidFill>
                  <a:srgbClr val="38BDF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Step 1</a:t>
            </a:r>
            <a:endParaRPr lang="en-US" sz="36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A1B377F4-7BBB-C2C4-0A58-D2AB13554912}"/>
              </a:ext>
            </a:extLst>
          </p:cNvPr>
          <p:cNvSpPr/>
          <p:nvPr/>
        </p:nvSpPr>
        <p:spPr>
          <a:xfrm>
            <a:off x="1259840" y="2628279"/>
            <a:ext cx="7461504" cy="21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8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 action or entry point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7056A0D3-470E-581C-1A98-E1FB90437DDC}"/>
              </a:ext>
            </a:extLst>
          </p:cNvPr>
          <p:cNvSpPr/>
          <p:nvPr/>
        </p:nvSpPr>
        <p:spPr>
          <a:xfrm>
            <a:off x="1259840" y="3291210"/>
            <a:ext cx="7461504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20"/>
              </a:lnSpc>
              <a:buNone/>
            </a:pPr>
            <a:r>
              <a:rPr lang="en-US" sz="3600" b="1" dirty="0">
                <a:solidFill>
                  <a:srgbClr val="38BDF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Step 2</a:t>
            </a:r>
            <a:endParaRPr lang="en-US" sz="360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416054FA-51A0-BFED-531A-893186B09D3F}"/>
              </a:ext>
            </a:extLst>
          </p:cNvPr>
          <p:cNvSpPr/>
          <p:nvPr/>
        </p:nvSpPr>
        <p:spPr>
          <a:xfrm>
            <a:off x="1259840" y="3763590"/>
            <a:ext cx="7461504" cy="21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8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Verification or detection process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28DF0B9A-1517-95F7-F73D-CA3F8A7BDAE4}"/>
              </a:ext>
            </a:extLst>
          </p:cNvPr>
          <p:cNvSpPr/>
          <p:nvPr/>
        </p:nvSpPr>
        <p:spPr>
          <a:xfrm>
            <a:off x="1259840" y="4421381"/>
            <a:ext cx="7461504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20"/>
              </a:lnSpc>
              <a:buNone/>
            </a:pPr>
            <a:r>
              <a:rPr lang="en-US" sz="3600" b="1" dirty="0">
                <a:solidFill>
                  <a:srgbClr val="38BDF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Step 3</a:t>
            </a:r>
            <a:endParaRPr lang="en-US" sz="3600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794AF88C-F992-23DA-09C7-911D609AA189}"/>
              </a:ext>
            </a:extLst>
          </p:cNvPr>
          <p:cNvSpPr/>
          <p:nvPr/>
        </p:nvSpPr>
        <p:spPr>
          <a:xfrm>
            <a:off x="1259840" y="4893762"/>
            <a:ext cx="7461504" cy="21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8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Protection or resolution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2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6FFA9-735E-984E-C66A-E13A8C6AB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DA58-7720-6029-22B2-B82263D62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6203"/>
            <a:ext cx="9144000" cy="949686"/>
          </a:xfrm>
        </p:spPr>
        <p:txBody>
          <a:bodyPr/>
          <a:lstStyle/>
          <a:p>
            <a:r>
              <a:rPr lang="en-US" sz="6000" dirty="0"/>
              <a:t>Live Demo</a:t>
            </a: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A05B01FA-B851-314F-5AF0-F8609A0EA0A9}"/>
              </a:ext>
            </a:extLst>
          </p:cNvPr>
          <p:cNvSpPr/>
          <p:nvPr/>
        </p:nvSpPr>
        <p:spPr>
          <a:xfrm>
            <a:off x="1021639" y="2418958"/>
            <a:ext cx="10546080" cy="4022481"/>
          </a:xfrm>
          <a:prstGeom prst="rect">
            <a:avLst/>
          </a:prstGeom>
          <a:solidFill>
            <a:srgbClr val="1E293B"/>
          </a:solidFill>
          <a:ln w="19050">
            <a:solidFill>
              <a:srgbClr val="38BDF8"/>
            </a:solidFill>
          </a:ln>
        </p:spPr>
        <p:txBody>
          <a:bodyPr wrap="non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320CAD2-94F8-6B82-CD57-D1A0AF495F89}"/>
              </a:ext>
            </a:extLst>
          </p:cNvPr>
          <p:cNvSpPr/>
          <p:nvPr/>
        </p:nvSpPr>
        <p:spPr>
          <a:xfrm>
            <a:off x="3673399" y="3863116"/>
            <a:ext cx="5242560" cy="656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[Insert screenshot or conduct live demo]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3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8D8CA-C2D8-E1AC-F118-4DD9F72BE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5A3B-65B8-8970-1489-801463145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1366203"/>
            <a:ext cx="10546080" cy="949686"/>
          </a:xfrm>
        </p:spPr>
        <p:txBody>
          <a:bodyPr/>
          <a:lstStyle/>
          <a:p>
            <a:r>
              <a:rPr lang="en-US" sz="6000" dirty="0"/>
              <a:t>Stopping Fraud in Action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247B0FE-45BD-5AA5-5D6D-00898E489982}"/>
              </a:ext>
            </a:extLst>
          </p:cNvPr>
          <p:cNvSpPr/>
          <p:nvPr/>
        </p:nvSpPr>
        <p:spPr>
          <a:xfrm>
            <a:off x="812800" y="2672060"/>
            <a:ext cx="8083296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800" b="1" dirty="0">
                <a:solidFill>
                  <a:srgbClr val="FFC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Scenario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Walk through a specific fraud attempt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137E4B5-8C74-173E-ACC9-54DB64B36D9C}"/>
              </a:ext>
            </a:extLst>
          </p:cNvPr>
          <p:cNvSpPr/>
          <p:nvPr/>
        </p:nvSpPr>
        <p:spPr>
          <a:xfrm>
            <a:off x="1117600" y="3167360"/>
            <a:ext cx="7620000" cy="18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happens when fraud is attempted?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does your solution detect it?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action is taken?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Outcome for the user</a:t>
            </a:r>
          </a:p>
        </p:txBody>
      </p:sp>
    </p:spTree>
    <p:extLst>
      <p:ext uri="{BB962C8B-B14F-4D97-AF65-F5344CB8AC3E}">
        <p14:creationId xmlns:p14="http://schemas.microsoft.com/office/powerpoint/2010/main" val="162234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545DD-EE96-FCB9-53E6-329DDBE9E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7EC0-34DC-AC52-65A2-B0EE6833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960" y="1130013"/>
            <a:ext cx="10383520" cy="949686"/>
          </a:xfrm>
        </p:spPr>
        <p:txBody>
          <a:bodyPr/>
          <a:lstStyle/>
          <a:p>
            <a:r>
              <a:rPr lang="en-US" sz="5500" dirty="0"/>
              <a:t>Meeting Real-World Needs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4E7361BD-D0DD-761C-5142-0DD0CCAA8762}"/>
              </a:ext>
            </a:extLst>
          </p:cNvPr>
          <p:cNvSpPr/>
          <p:nvPr/>
        </p:nvSpPr>
        <p:spPr>
          <a:xfrm>
            <a:off x="1219200" y="2643579"/>
            <a:ext cx="7461504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20"/>
              </a:lnSpc>
              <a:buNone/>
            </a:pPr>
            <a:r>
              <a:rPr lang="en-US" sz="3600" b="1" dirty="0">
                <a:solidFill>
                  <a:srgbClr val="38BDF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Low Connectivity</a:t>
            </a:r>
            <a:endParaRPr lang="en-US" sz="36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C252FBF5-A98B-08C0-744A-0FB4FE61C4B9}"/>
              </a:ext>
            </a:extLst>
          </p:cNvPr>
          <p:cNvSpPr/>
          <p:nvPr/>
        </p:nvSpPr>
        <p:spPr>
          <a:xfrm>
            <a:off x="1219200" y="3115959"/>
            <a:ext cx="7461504" cy="21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8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solution works offline or with limited internet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165F93D1-FCC8-40D8-378B-5B77101B0BCC}"/>
              </a:ext>
            </a:extLst>
          </p:cNvPr>
          <p:cNvSpPr/>
          <p:nvPr/>
        </p:nvSpPr>
        <p:spPr>
          <a:xfrm>
            <a:off x="1219200" y="3778890"/>
            <a:ext cx="7461504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20"/>
              </a:lnSpc>
              <a:buNone/>
            </a:pPr>
            <a:r>
              <a:rPr lang="en-US" sz="3600" b="1" dirty="0">
                <a:solidFill>
                  <a:srgbClr val="38BDF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Low Literacy	</a:t>
            </a:r>
            <a:endParaRPr lang="en-US" sz="360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58EA62BC-9F4B-6D98-FF5E-86E54BC2DEE7}"/>
              </a:ext>
            </a:extLst>
          </p:cNvPr>
          <p:cNvSpPr/>
          <p:nvPr/>
        </p:nvSpPr>
        <p:spPr>
          <a:xfrm>
            <a:off x="1219200" y="4251270"/>
            <a:ext cx="7461504" cy="21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8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Icons, voice, or simple design features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93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DB96D-A1CF-7DC1-BB7D-B1D495D2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7D057-4D9C-ADAE-6C2B-52F230805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1366203"/>
            <a:ext cx="10546080" cy="949686"/>
          </a:xfrm>
        </p:spPr>
        <p:txBody>
          <a:bodyPr/>
          <a:lstStyle/>
          <a:p>
            <a:r>
              <a:rPr lang="en-US" sz="6000" dirty="0"/>
              <a:t>Pilot Launch Strategy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D4CD5093-6200-B9A8-221F-CD7567160F19}"/>
              </a:ext>
            </a:extLst>
          </p:cNvPr>
          <p:cNvSpPr/>
          <p:nvPr/>
        </p:nvSpPr>
        <p:spPr>
          <a:xfrm>
            <a:off x="1117600" y="2670112"/>
            <a:ext cx="7620000" cy="187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Where would you start? (city, region, user group)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many users in pilot phase?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partnerships needed</a:t>
            </a:r>
          </a:p>
          <a:p>
            <a:pPr marL="342900" indent="-342900">
              <a:buSzPct val="10000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Success metrics to measure</a:t>
            </a:r>
          </a:p>
        </p:txBody>
      </p:sp>
    </p:spTree>
    <p:extLst>
      <p:ext uri="{BB962C8B-B14F-4D97-AF65-F5344CB8AC3E}">
        <p14:creationId xmlns:p14="http://schemas.microsoft.com/office/powerpoint/2010/main" val="2151392867"/>
      </p:ext>
    </p:extLst>
  </p:cSld>
  <p:clrMapOvr>
    <a:masterClrMapping/>
  </p:clrMapOvr>
</p:sld>
</file>

<file path=ppt/theme/theme1.xml><?xml version="1.0" encoding="utf-8"?>
<a:theme xmlns:a="http://schemas.openxmlformats.org/drawingml/2006/main" name="KSU_ActivatedDeck_Black_v3">
  <a:themeElements>
    <a:clrScheme name="KSU Brand Colors">
      <a:dk1>
        <a:srgbClr val="2C2826"/>
      </a:dk1>
      <a:lt1>
        <a:srgbClr val="FFFFFF"/>
      </a:lt1>
      <a:dk2>
        <a:srgbClr val="555251"/>
      </a:dk2>
      <a:lt2>
        <a:srgbClr val="E8E8E8"/>
      </a:lt2>
      <a:accent1>
        <a:srgbClr val="FFC300"/>
      </a:accent1>
      <a:accent2>
        <a:srgbClr val="008633"/>
      </a:accent2>
      <a:accent3>
        <a:srgbClr val="A682EB"/>
      </a:accent3>
      <a:accent4>
        <a:srgbClr val="F5873C"/>
      </a:accent4>
      <a:accent5>
        <a:srgbClr val="66ABFF"/>
      </a:accent5>
      <a:accent6>
        <a:srgbClr val="FFFF00"/>
      </a:accent6>
      <a:hlink>
        <a:srgbClr val="66ABFF"/>
      </a:hlink>
      <a:folHlink>
        <a:srgbClr val="A682E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SU_ActivatedDeck_Black_v3" id="{51EBE52E-D0C0-7A4C-9064-535990A2B35D}" vid="{76C59E50-B36D-8E48-84EC-C0DE42EA78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KSU_ActivatedDeck_Black_v3</Template>
  <TotalTime>1092</TotalTime>
  <Words>314</Words>
  <Application>Microsoft Office PowerPoint</Application>
  <PresentationFormat>Widescreen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Montserrat SemiBold</vt:lpstr>
      <vt:lpstr>Proxima Nova ExWd</vt:lpstr>
      <vt:lpstr>Montserrat ExtraBold</vt:lpstr>
      <vt:lpstr>Montserrat</vt:lpstr>
      <vt:lpstr>Montserrat Black</vt:lpstr>
      <vt:lpstr>Aptos</vt:lpstr>
      <vt:lpstr>Arial</vt:lpstr>
      <vt:lpstr>Source Serif 4 14pt</vt:lpstr>
      <vt:lpstr>KSU_ActivatedDeck_Black_v3</vt:lpstr>
      <vt:lpstr>[Your Solution Name]</vt:lpstr>
      <vt:lpstr>The Problem</vt:lpstr>
      <vt:lpstr>Our Target Users</vt:lpstr>
      <vt:lpstr>Our Solution</vt:lpstr>
      <vt:lpstr>How it Works</vt:lpstr>
      <vt:lpstr>Live Demo</vt:lpstr>
      <vt:lpstr>Stopping Fraud in Action</vt:lpstr>
      <vt:lpstr>Meeting Real-World Needs</vt:lpstr>
      <vt:lpstr>Pilot Launch Strategy</vt:lpstr>
      <vt:lpstr>Path to Scale</vt:lpstr>
      <vt:lpstr>Expected Impact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Nicholas Smith</dc:creator>
  <cp:lastModifiedBy>Patrick Harbin</cp:lastModifiedBy>
  <cp:revision>5</cp:revision>
  <dcterms:created xsi:type="dcterms:W3CDTF">2026-01-28T15:03:04Z</dcterms:created>
  <dcterms:modified xsi:type="dcterms:W3CDTF">2026-03-24T12:31:35Z</dcterms:modified>
</cp:coreProperties>
</file>