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DM Sans" panose="020F0502020204030204" pitchFamily="2" charset="0"/>
      <p:regular r:id="rId21"/>
      <p:bold r:id="rId22"/>
      <p:italic r:id="rId23"/>
      <p:boldItalic r:id="rId24"/>
    </p:embeddedFont>
    <p:embeddedFont>
      <p:font typeface="DM Sans Bold" panose="020B0604020202020204" charset="0"/>
      <p:regular r:id="rId25"/>
    </p:embeddedFont>
    <p:embeddedFont>
      <p:font typeface="DM Sans Italics" panose="020B0604020202020204" charset="0"/>
      <p:regular r:id="rId26"/>
    </p:embeddedFont>
    <p:embeddedFont>
      <p:font typeface="Impact" panose="020B0806030902050204" pitchFamily="34" charset="0"/>
      <p:regular r:id="rId27"/>
    </p:embeddedFont>
    <p:embeddedFont>
      <p:font typeface="Now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357" autoAdjust="0"/>
  </p:normalViewPr>
  <p:slideViewPr>
    <p:cSldViewPr>
      <p:cViewPr varScale="1">
        <p:scale>
          <a:sx n="52" d="100"/>
          <a:sy n="52" d="100"/>
        </p:scale>
        <p:origin x="8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80940" y="649592"/>
            <a:ext cx="7516996" cy="8987817"/>
            <a:chOff x="0" y="0"/>
            <a:chExt cx="8603361" cy="10286746"/>
          </a:xfrm>
        </p:grpSpPr>
        <p:sp>
          <p:nvSpPr>
            <p:cNvPr id="7" name="Freeform 7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39731" r="-397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73748" y="7036704"/>
            <a:ext cx="7913921" cy="92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7"/>
              </a:lnSpc>
            </a:pPr>
            <a:r>
              <a:rPr lang="en-US" sz="3030">
                <a:solidFill>
                  <a:srgbClr val="56AEFF"/>
                </a:solidFill>
                <a:latin typeface="DM Sans Italics"/>
              </a:rPr>
              <a:t>Presented by: </a:t>
            </a:r>
          </a:p>
          <a:p>
            <a:pPr marL="0" lvl="0" indent="0" algn="l">
              <a:lnSpc>
                <a:spcPts val="3727"/>
              </a:lnSpc>
              <a:spcBef>
                <a:spcPct val="0"/>
              </a:spcBef>
            </a:pPr>
            <a:r>
              <a:rPr lang="en-US" sz="3030">
                <a:solidFill>
                  <a:srgbClr val="56AEFF"/>
                </a:solidFill>
                <a:latin typeface="DM Sans Italics"/>
              </a:rPr>
              <a:t>Amanda Bibby and Lisa Little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2872" y="2312266"/>
            <a:ext cx="8978068" cy="332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69"/>
              </a:lnSpc>
            </a:pPr>
            <a:r>
              <a:rPr lang="en-US" sz="7224">
                <a:solidFill>
                  <a:srgbClr val="FFFBFB"/>
                </a:solidFill>
                <a:latin typeface="Now Bold"/>
              </a:rPr>
              <a:t>THE COLOR OF MONEY: USES &amp;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8144" y="5504002"/>
            <a:ext cx="983081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2"/>
              </a:lnSpc>
            </a:pPr>
            <a:r>
              <a:rPr lang="en-US" sz="6252">
                <a:solidFill>
                  <a:srgbClr val="FF3131"/>
                </a:solidFill>
                <a:latin typeface="Impact"/>
              </a:rPr>
              <a:t>ETHICS </a:t>
            </a:r>
            <a:r>
              <a:rPr lang="en-US" sz="6252">
                <a:solidFill>
                  <a:srgbClr val="004AAD"/>
                </a:solidFill>
                <a:latin typeface="Impact"/>
              </a:rPr>
              <a:t>AWARENESS WEEK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8144" y="962025"/>
            <a:ext cx="375805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anva Sans"/>
              </a:rPr>
              <a:t>November 7,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014149" y="8793425"/>
            <a:ext cx="12114015" cy="1141695"/>
            <a:chOff x="0" y="0"/>
            <a:chExt cx="3190523" cy="3006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0523" cy="300693"/>
            </a:xfrm>
            <a:custGeom>
              <a:avLst/>
              <a:gdLst/>
              <a:ahLst/>
              <a:cxnLst/>
              <a:rect l="l" t="t" r="r" b="b"/>
              <a:pathLst>
                <a:path w="3190523" h="300693">
                  <a:moveTo>
                    <a:pt x="0" y="0"/>
                  </a:moveTo>
                  <a:lnTo>
                    <a:pt x="3190523" y="0"/>
                  </a:lnTo>
                  <a:lnTo>
                    <a:pt x="3190523" y="300693"/>
                  </a:lnTo>
                  <a:lnTo>
                    <a:pt x="0" y="300693"/>
                  </a:lnTo>
                  <a:close/>
                </a:path>
              </a:pathLst>
            </a:custGeom>
            <a:solidFill>
              <a:srgbClr val="CFF4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90523" cy="338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784755" y="6504113"/>
            <a:ext cx="1988498" cy="1871674"/>
          </a:xfrm>
          <a:custGeom>
            <a:avLst/>
            <a:gdLst/>
            <a:ahLst/>
            <a:cxnLst/>
            <a:rect l="l" t="t" r="r" b="b"/>
            <a:pathLst>
              <a:path w="1988498" h="1871674">
                <a:moveTo>
                  <a:pt x="0" y="0"/>
                </a:moveTo>
                <a:lnTo>
                  <a:pt x="1988498" y="0"/>
                </a:lnTo>
                <a:lnTo>
                  <a:pt x="1988498" y="1871674"/>
                </a:lnTo>
                <a:lnTo>
                  <a:pt x="0" y="1871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429844" y="764108"/>
            <a:ext cx="12698320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TUITION AND OTHER GENERAL FUND 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33666" y="2631008"/>
            <a:ext cx="35623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105XX –Tuition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3666" y="4547235"/>
            <a:ext cx="64579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10600 - Other General Funds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6623" y="3321953"/>
            <a:ext cx="1237829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DM Sans Bold"/>
              </a:rPr>
              <a:t>“Tuition” is defined as payment required for credit-based instruction related to services and shall be charged to all students (Board Policy 7.3).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96623" y="5238750"/>
            <a:ext cx="1237829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All student fees not reported in another fund:</a:t>
            </a:r>
          </a:p>
          <a:p>
            <a:pPr marL="539749" lvl="1" indent="-269875">
              <a:lnSpc>
                <a:spcPts val="34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Examples: Application fees, lab fees, testing fees, transcript fees.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14250" y="8916598"/>
            <a:ext cx="1191381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51D40"/>
                </a:solidFill>
                <a:latin typeface="DM Sans Bold"/>
              </a:rPr>
              <a:t>The </a:t>
            </a:r>
            <a:r>
              <a:rPr lang="en-US" sz="2499" u="sng" strike="noStrike">
                <a:solidFill>
                  <a:srgbClr val="051D40"/>
                </a:solidFill>
                <a:latin typeface="DM Sans Bold"/>
              </a:rPr>
              <a:t>purpose </a:t>
            </a:r>
            <a:r>
              <a:rPr lang="en-US" sz="2499" u="none" strike="noStrike">
                <a:solidFill>
                  <a:srgbClr val="051D40"/>
                </a:solidFill>
                <a:latin typeface="DM Sans Bold"/>
              </a:rPr>
              <a:t>of tuition and other general is similar to state appropriations and should be used for student instruction and to support student learning.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TUITION AND OTHER GENEARL FUND USES AND LIMITATIONS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30733" y="3030494"/>
            <a:ext cx="1396180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Generally, since the purpose is similar to state appropriations the uses will be the same. Some exceptions may occur depending on the source of the funds by institution. </a:t>
            </a:r>
          </a:p>
          <a:p>
            <a:pPr algn="just">
              <a:lnSpc>
                <a:spcPts val="4799"/>
              </a:lnSpc>
            </a:pPr>
            <a:endParaRPr lang="en-US" sz="350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33717" y="5775434"/>
            <a:ext cx="13961807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 Bold"/>
              </a:rPr>
              <a:t>Education and General (E&amp;G) includes:</a:t>
            </a:r>
          </a:p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  •  State Appropriations</a:t>
            </a:r>
          </a:p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  •  Tuition (including E-core and USG Goes Global)</a:t>
            </a:r>
          </a:p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DM Sans"/>
              </a:rPr>
              <a:t>  •  Other General</a:t>
            </a:r>
          </a:p>
          <a:p>
            <a:pPr algn="just">
              <a:lnSpc>
                <a:spcPts val="4799"/>
              </a:lnSpc>
            </a:pPr>
            <a:endParaRPr lang="en-US" sz="3500">
              <a:solidFill>
                <a:srgbClr val="FFFFFF"/>
              </a:solidFill>
              <a:latin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129353" y="5143500"/>
            <a:ext cx="11688050" cy="2475396"/>
            <a:chOff x="0" y="0"/>
            <a:chExt cx="3078334" cy="6519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78334" cy="651956"/>
            </a:xfrm>
            <a:custGeom>
              <a:avLst/>
              <a:gdLst/>
              <a:ahLst/>
              <a:cxnLst/>
              <a:rect l="l" t="t" r="r" b="b"/>
              <a:pathLst>
                <a:path w="3078334" h="651956">
                  <a:moveTo>
                    <a:pt x="0" y="0"/>
                  </a:moveTo>
                  <a:lnTo>
                    <a:pt x="3078334" y="0"/>
                  </a:lnTo>
                  <a:lnTo>
                    <a:pt x="3078334" y="651956"/>
                  </a:lnTo>
                  <a:lnTo>
                    <a:pt x="0" y="651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78334" cy="690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344783" y="8300494"/>
            <a:ext cx="1047616" cy="1091267"/>
          </a:xfrm>
          <a:custGeom>
            <a:avLst/>
            <a:gdLst/>
            <a:ahLst/>
            <a:cxnLst/>
            <a:rect l="l" t="t" r="r" b="b"/>
            <a:pathLst>
              <a:path w="1047616" h="1091267">
                <a:moveTo>
                  <a:pt x="0" y="0"/>
                </a:moveTo>
                <a:lnTo>
                  <a:pt x="1047615" y="0"/>
                </a:lnTo>
                <a:lnTo>
                  <a:pt x="1047615" y="1091267"/>
                </a:lnTo>
                <a:lnTo>
                  <a:pt x="0" y="1091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78173" y="8351003"/>
            <a:ext cx="944488" cy="1040758"/>
          </a:xfrm>
          <a:custGeom>
            <a:avLst/>
            <a:gdLst/>
            <a:ahLst/>
            <a:cxnLst/>
            <a:rect l="l" t="t" r="r" b="b"/>
            <a:pathLst>
              <a:path w="944488" h="1040758">
                <a:moveTo>
                  <a:pt x="0" y="0"/>
                </a:moveTo>
                <a:lnTo>
                  <a:pt x="944488" y="0"/>
                </a:lnTo>
                <a:lnTo>
                  <a:pt x="944488" y="1040758"/>
                </a:lnTo>
                <a:lnTo>
                  <a:pt x="0" y="1040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08436" y="8351003"/>
            <a:ext cx="706414" cy="1040758"/>
          </a:xfrm>
          <a:custGeom>
            <a:avLst/>
            <a:gdLst/>
            <a:ahLst/>
            <a:cxnLst/>
            <a:rect l="l" t="t" r="r" b="b"/>
            <a:pathLst>
              <a:path w="706414" h="1040758">
                <a:moveTo>
                  <a:pt x="0" y="0"/>
                </a:moveTo>
                <a:lnTo>
                  <a:pt x="706415" y="0"/>
                </a:lnTo>
                <a:lnTo>
                  <a:pt x="706415" y="1040758"/>
                </a:lnTo>
                <a:lnTo>
                  <a:pt x="0" y="10407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500626" y="8411407"/>
            <a:ext cx="980353" cy="980353"/>
          </a:xfrm>
          <a:custGeom>
            <a:avLst/>
            <a:gdLst/>
            <a:ahLst/>
            <a:cxnLst/>
            <a:rect l="l" t="t" r="r" b="b"/>
            <a:pathLst>
              <a:path w="980353" h="980353">
                <a:moveTo>
                  <a:pt x="0" y="0"/>
                </a:moveTo>
                <a:lnTo>
                  <a:pt x="980353" y="0"/>
                </a:lnTo>
                <a:lnTo>
                  <a:pt x="980353" y="980354"/>
                </a:lnTo>
                <a:lnTo>
                  <a:pt x="0" y="980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68973" y="8411407"/>
            <a:ext cx="1229283" cy="980353"/>
          </a:xfrm>
          <a:custGeom>
            <a:avLst/>
            <a:gdLst/>
            <a:ahLst/>
            <a:cxnLst/>
            <a:rect l="l" t="t" r="r" b="b"/>
            <a:pathLst>
              <a:path w="1229283" h="980353">
                <a:moveTo>
                  <a:pt x="0" y="0"/>
                </a:moveTo>
                <a:lnTo>
                  <a:pt x="1229283" y="0"/>
                </a:lnTo>
                <a:lnTo>
                  <a:pt x="1229283" y="980354"/>
                </a:lnTo>
                <a:lnTo>
                  <a:pt x="0" y="980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686249" y="8411407"/>
            <a:ext cx="1019271" cy="980353"/>
          </a:xfrm>
          <a:custGeom>
            <a:avLst/>
            <a:gdLst/>
            <a:ahLst/>
            <a:cxnLst/>
            <a:rect l="l" t="t" r="r" b="b"/>
            <a:pathLst>
              <a:path w="1019271" h="980353">
                <a:moveTo>
                  <a:pt x="0" y="0"/>
                </a:moveTo>
                <a:lnTo>
                  <a:pt x="1019271" y="0"/>
                </a:lnTo>
                <a:lnTo>
                  <a:pt x="1019271" y="980354"/>
                </a:lnTo>
                <a:lnTo>
                  <a:pt x="0" y="980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429844" y="1466926"/>
            <a:ext cx="1269832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AUXILIARY FUNDS PURPOSE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33666" y="2514676"/>
            <a:ext cx="51625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12XXX –Auxiliary Funds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89859" y="3206191"/>
            <a:ext cx="12378290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Auxiliary activities related to the mission of the USG institution.  Auxiliary enterprise operations shall operate on a sell-supported basis with revenues derived from </a:t>
            </a:r>
            <a:r>
              <a:rPr lang="en-US" sz="2499" u="sng">
                <a:solidFill>
                  <a:srgbClr val="FFFFFF"/>
                </a:solidFill>
                <a:latin typeface="DM Sans Bold"/>
              </a:rPr>
              <a:t>non-state sources</a:t>
            </a:r>
            <a:r>
              <a:rPr lang="en-US" sz="2499">
                <a:solidFill>
                  <a:srgbClr val="FFFFFF"/>
                </a:solidFill>
                <a:latin typeface="DM Sans Bold"/>
              </a:rPr>
              <a:t>, except under limited circumstances (approved by the Chancellor).  Board Policy 7.2.2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88679" y="9572736"/>
            <a:ext cx="5823894" cy="4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1"/>
              </a:lnSpc>
              <a:spcBef>
                <a:spcPct val="0"/>
              </a:spcBef>
            </a:pPr>
            <a:r>
              <a:rPr lang="en-US" sz="2544">
                <a:solidFill>
                  <a:srgbClr val="FFFFFF"/>
                </a:solidFill>
                <a:latin typeface="DM Sans Bold"/>
              </a:rPr>
              <a:t>Fee based on auxiliary fund purpose.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41196" y="5331767"/>
            <a:ext cx="11002406" cy="2060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45"/>
              </a:lnSpc>
              <a:spcBef>
                <a:spcPct val="0"/>
              </a:spcBef>
            </a:pPr>
            <a:r>
              <a:rPr lang="en-US" sz="2424" dirty="0">
                <a:solidFill>
                  <a:srgbClr val="051D40"/>
                </a:solidFill>
                <a:latin typeface="DM Sans Bold"/>
              </a:rPr>
              <a:t>In limited situations, an institution may identify a need within an auxiliary fund and request a transfer of institutional funds (E&amp;G) from the Chancellor. Remember, transferring funds does not “r</a:t>
            </a:r>
            <a:r>
              <a:rPr lang="en-US" sz="2424" dirty="0">
                <a:solidFill>
                  <a:srgbClr val="FF3131"/>
                </a:solidFill>
                <a:latin typeface="DM Sans Bold"/>
              </a:rPr>
              <a:t>e</a:t>
            </a:r>
            <a:r>
              <a:rPr lang="en-US" sz="2424" dirty="0">
                <a:solidFill>
                  <a:srgbClr val="0071C9"/>
                </a:solidFill>
                <a:latin typeface="DM Sans Bold"/>
              </a:rPr>
              <a:t>c</a:t>
            </a:r>
            <a:r>
              <a:rPr lang="en-US" sz="2424" dirty="0">
                <a:solidFill>
                  <a:srgbClr val="8C52FF"/>
                </a:solidFill>
                <a:latin typeface="DM Sans Bold"/>
              </a:rPr>
              <a:t>o</a:t>
            </a:r>
            <a:r>
              <a:rPr lang="en-US" sz="2424" dirty="0">
                <a:solidFill>
                  <a:srgbClr val="00BF63"/>
                </a:solidFill>
                <a:latin typeface="DM Sans Bold"/>
              </a:rPr>
              <a:t>l</a:t>
            </a:r>
            <a:r>
              <a:rPr lang="en-US" sz="2424" dirty="0">
                <a:solidFill>
                  <a:srgbClr val="FFBD59"/>
                </a:solidFill>
                <a:latin typeface="DM Sans Bold"/>
              </a:rPr>
              <a:t>o</a:t>
            </a:r>
            <a:r>
              <a:rPr lang="en-US" sz="2424" dirty="0">
                <a:solidFill>
                  <a:srgbClr val="FF914D"/>
                </a:solidFill>
                <a:latin typeface="DM Sans Bold"/>
              </a:rPr>
              <a:t>r</a:t>
            </a:r>
            <a:r>
              <a:rPr lang="en-US" sz="2424" dirty="0">
                <a:solidFill>
                  <a:srgbClr val="051D40"/>
                </a:solidFill>
                <a:latin typeface="DM Sans Bold"/>
              </a:rPr>
              <a:t>” the money to a new purpose. The expense </a:t>
            </a:r>
            <a:r>
              <a:rPr lang="en-US" sz="2424" u="sng" dirty="0">
                <a:solidFill>
                  <a:srgbClr val="051D40"/>
                </a:solidFill>
                <a:latin typeface="DM Sans Bold"/>
              </a:rPr>
              <a:t>must</a:t>
            </a:r>
            <a:r>
              <a:rPr lang="en-US" sz="2424" dirty="0">
                <a:solidFill>
                  <a:srgbClr val="051D40"/>
                </a:solidFill>
                <a:latin typeface="DM Sans Bold"/>
              </a:rPr>
              <a:t> still have an E&amp;G purpose within an auxiliary fund.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38564" y="3769785"/>
          <a:ext cx="14610873" cy="6316931"/>
        </p:xfrm>
        <a:graphic>
          <a:graphicData uri="http://schemas.openxmlformats.org/drawingml/2006/table">
            <a:tbl>
              <a:tblPr/>
              <a:tblGrid>
                <a:gridCol w="7047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Unallowable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78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Advertising (not sponsorship)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Donations to Charitable Organizations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47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Conference Registration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Commencement Stoles for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Equipment for </a:t>
                      </a: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auxiliary purposes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Student Entertainment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59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Subscriptions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Food/meals - holiday, retirement, sympathy, etc.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Plans/shrubbery for auxiliary purposes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Gifts to Employees 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AUXILIARY FUNDS USES AND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53928" y="2963819"/>
            <a:ext cx="7576271" cy="56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3131"/>
                </a:solidFill>
                <a:latin typeface="Impact"/>
              </a:rPr>
              <a:t>EXAMPLES ONLY: NOT A COMPLIETE LIST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81173" y="5143500"/>
            <a:ext cx="3673014" cy="3762371"/>
          </a:xfrm>
          <a:custGeom>
            <a:avLst/>
            <a:gdLst/>
            <a:ahLst/>
            <a:cxnLst/>
            <a:rect l="l" t="t" r="r" b="b"/>
            <a:pathLst>
              <a:path w="3673014" h="3762371">
                <a:moveTo>
                  <a:pt x="0" y="0"/>
                </a:moveTo>
                <a:lnTo>
                  <a:pt x="3673014" y="0"/>
                </a:lnTo>
                <a:lnTo>
                  <a:pt x="3673014" y="3762371"/>
                </a:lnTo>
                <a:lnTo>
                  <a:pt x="0" y="3762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32099" y="6373191"/>
            <a:ext cx="6359004" cy="15579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9844" y="504901"/>
            <a:ext cx="12698320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STUDENT ACTIVITIES FUNDS PURPOSE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29844" y="2514676"/>
            <a:ext cx="6104556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13XXX –Student Activities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6623" y="3396712"/>
            <a:ext cx="12378290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2499" dirty="0">
                <a:solidFill>
                  <a:srgbClr val="FFFFFF"/>
                </a:solidFill>
                <a:latin typeface="DM Sans Bold"/>
              </a:rPr>
              <a:t>Student activity fee revenues may be used to support a broad spectrum of student related services, most commonly in the areas of social and entertainment activities, intermural sports, student publications, and student government associations. </a:t>
            </a:r>
          </a:p>
          <a:p>
            <a:pPr>
              <a:lnSpc>
                <a:spcPts val="3449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DM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83356" y="9210675"/>
            <a:ext cx="12787190" cy="4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1"/>
              </a:lnSpc>
              <a:spcBef>
                <a:spcPct val="0"/>
              </a:spcBef>
            </a:pPr>
            <a:r>
              <a:rPr lang="en-US" sz="2544">
                <a:solidFill>
                  <a:srgbClr val="FFFFFF"/>
                </a:solidFill>
                <a:latin typeface="DM Sans Bold"/>
              </a:rPr>
              <a:t>Fee charged to students to support the institution’s Student Activities programs.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62523" y="6725762"/>
            <a:ext cx="5698157" cy="81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8"/>
              </a:lnSpc>
              <a:spcBef>
                <a:spcPct val="0"/>
              </a:spcBef>
            </a:pPr>
            <a:r>
              <a:rPr lang="en-US" sz="2426">
                <a:solidFill>
                  <a:srgbClr val="FFFFFF"/>
                </a:solidFill>
                <a:latin typeface="DM Sans Bold"/>
              </a:rPr>
              <a:t> </a:t>
            </a:r>
            <a:r>
              <a:rPr lang="en-US" sz="2426">
                <a:solidFill>
                  <a:srgbClr val="FF3131"/>
                </a:solidFill>
                <a:latin typeface="DM Sans Bold"/>
              </a:rPr>
              <a:t>Like Auxiliary Funds, Student Activity Funds should be self-supporting.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38564" y="3510403"/>
          <a:ext cx="14610873" cy="6631258"/>
        </p:xfrm>
        <a:graphic>
          <a:graphicData uri="http://schemas.openxmlformats.org/drawingml/2006/table">
            <a:tbl>
              <a:tblPr/>
              <a:tblGrid>
                <a:gridCol w="740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2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065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Unallowable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52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Entertainment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Donations to Charitable Organizations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19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Prizes/Awards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3131"/>
                          </a:solidFill>
                          <a:latin typeface="DM Sans Bold"/>
                        </a:rPr>
                        <a:t>Scholarships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20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Foods and refreshments for students group events - all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Faculty Salaries and Benefits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06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Performance Based Awards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Athletic Program Costs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120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Supply and Maintenance Costs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Student Employee Recognition luncheon/meals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STUDENT ACTIVITY FUND USES AND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0443" y="2942299"/>
            <a:ext cx="7727113" cy="56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3131"/>
                </a:solidFill>
                <a:latin typeface="Impact"/>
              </a:rPr>
              <a:t>EXAMPLES ONLY: NOT A COMPLIETE LIST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372121" y="171988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67" r="-45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957863" y="3501500"/>
            <a:ext cx="10900162" cy="461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0"/>
              </a:lnSpc>
              <a:spcBef>
                <a:spcPct val="0"/>
              </a:spcBef>
            </a:pPr>
            <a:r>
              <a:rPr lang="en-US" sz="30000">
                <a:solidFill>
                  <a:srgbClr val="FFFFFF"/>
                </a:solidFill>
                <a:latin typeface="Now Bold"/>
              </a:rPr>
              <a:t>Q&amp;A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4261137" y="657391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9331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80932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77185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13163">
            <a:off x="14330817" y="-1655690"/>
            <a:ext cx="9085628" cy="5368780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43742" y="3705652"/>
            <a:ext cx="1482689" cy="1507355"/>
          </a:xfrm>
          <a:custGeom>
            <a:avLst/>
            <a:gdLst/>
            <a:ahLst/>
            <a:cxnLst/>
            <a:rect l="l" t="t" r="r" b="b"/>
            <a:pathLst>
              <a:path w="1482689" h="1507355">
                <a:moveTo>
                  <a:pt x="0" y="0"/>
                </a:moveTo>
                <a:lnTo>
                  <a:pt x="1482690" y="0"/>
                </a:lnTo>
                <a:lnTo>
                  <a:pt x="1482690" y="1507355"/>
                </a:lnTo>
                <a:lnTo>
                  <a:pt x="0" y="150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09331" y="3478955"/>
            <a:ext cx="16869339" cy="3999535"/>
            <a:chOff x="0" y="0"/>
            <a:chExt cx="22492452" cy="533271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448133" cy="5332713"/>
              <a:chOff x="0" y="0"/>
              <a:chExt cx="1131733" cy="110775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5681440" y="0"/>
              <a:ext cx="5448133" cy="5332713"/>
              <a:chOff x="0" y="0"/>
              <a:chExt cx="1131733" cy="110775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1362880" y="0"/>
              <a:ext cx="5448133" cy="5332713"/>
              <a:chOff x="0" y="0"/>
              <a:chExt cx="1131733" cy="110775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7044319" y="0"/>
              <a:ext cx="5448133" cy="5332713"/>
              <a:chOff x="0" y="0"/>
              <a:chExt cx="1131733" cy="110775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31733" cy="1107757"/>
              </a:xfrm>
              <a:custGeom>
                <a:avLst/>
                <a:gdLst/>
                <a:ahLst/>
                <a:cxnLst/>
                <a:rect l="l" t="t" r="r" b="b"/>
                <a:pathLst>
                  <a:path w="1131733" h="1107757">
                    <a:moveTo>
                      <a:pt x="0" y="0"/>
                    </a:moveTo>
                    <a:lnTo>
                      <a:pt x="1131733" y="0"/>
                    </a:lnTo>
                    <a:lnTo>
                      <a:pt x="1131733" y="1107757"/>
                    </a:lnTo>
                    <a:lnTo>
                      <a:pt x="0" y="1107757"/>
                    </a:lnTo>
                    <a:close/>
                  </a:path>
                </a:pathLst>
              </a:custGeom>
              <a:solidFill>
                <a:srgbClr val="CFF4FF"/>
              </a:solidFill>
              <a:ln w="190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131733" cy="11458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3496994" y="7478490"/>
            <a:ext cx="4151513" cy="409962"/>
          </a:xfrm>
          <a:custGeom>
            <a:avLst/>
            <a:gdLst/>
            <a:ahLst/>
            <a:cxnLst/>
            <a:rect l="l" t="t" r="r" b="b"/>
            <a:pathLst>
              <a:path w="4151513" h="409962">
                <a:moveTo>
                  <a:pt x="0" y="0"/>
                </a:moveTo>
                <a:lnTo>
                  <a:pt x="4151513" y="0"/>
                </a:lnTo>
                <a:lnTo>
                  <a:pt x="4151513" y="409962"/>
                </a:lnTo>
                <a:lnTo>
                  <a:pt x="0" y="40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144884" y="3794413"/>
            <a:ext cx="1280406" cy="1349087"/>
          </a:xfrm>
          <a:custGeom>
            <a:avLst/>
            <a:gdLst/>
            <a:ahLst/>
            <a:cxnLst/>
            <a:rect l="l" t="t" r="r" b="b"/>
            <a:pathLst>
              <a:path w="1280406" h="1349087">
                <a:moveTo>
                  <a:pt x="0" y="0"/>
                </a:moveTo>
                <a:lnTo>
                  <a:pt x="1280406" y="0"/>
                </a:lnTo>
                <a:lnTo>
                  <a:pt x="1280406" y="1349087"/>
                </a:lnTo>
                <a:lnTo>
                  <a:pt x="0" y="1349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6424190" y="3794413"/>
            <a:ext cx="1433293" cy="1349087"/>
          </a:xfrm>
          <a:custGeom>
            <a:avLst/>
            <a:gdLst/>
            <a:ahLst/>
            <a:cxnLst/>
            <a:rect l="l" t="t" r="r" b="b"/>
            <a:pathLst>
              <a:path w="1433293" h="1349087">
                <a:moveTo>
                  <a:pt x="0" y="0"/>
                </a:moveTo>
                <a:lnTo>
                  <a:pt x="1433293" y="0"/>
                </a:lnTo>
                <a:lnTo>
                  <a:pt x="1433293" y="1349087"/>
                </a:lnTo>
                <a:lnTo>
                  <a:pt x="0" y="1349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543644" y="3907728"/>
            <a:ext cx="1418594" cy="1418594"/>
          </a:xfrm>
          <a:custGeom>
            <a:avLst/>
            <a:gdLst/>
            <a:ahLst/>
            <a:cxnLst/>
            <a:rect l="l" t="t" r="r" b="b"/>
            <a:pathLst>
              <a:path w="1418594" h="1418594">
                <a:moveTo>
                  <a:pt x="0" y="0"/>
                </a:moveTo>
                <a:lnTo>
                  <a:pt x="1418594" y="0"/>
                </a:lnTo>
                <a:lnTo>
                  <a:pt x="1418594" y="1418594"/>
                </a:lnTo>
                <a:lnTo>
                  <a:pt x="0" y="1418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863454" y="3907728"/>
            <a:ext cx="1418594" cy="1418594"/>
          </a:xfrm>
          <a:custGeom>
            <a:avLst/>
            <a:gdLst/>
            <a:ahLst/>
            <a:cxnLst/>
            <a:rect l="l" t="t" r="r" b="b"/>
            <a:pathLst>
              <a:path w="1418594" h="1418594">
                <a:moveTo>
                  <a:pt x="0" y="0"/>
                </a:moveTo>
                <a:lnTo>
                  <a:pt x="1418594" y="0"/>
                </a:lnTo>
                <a:lnTo>
                  <a:pt x="1418594" y="1418594"/>
                </a:lnTo>
                <a:lnTo>
                  <a:pt x="0" y="1418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045356" y="1718581"/>
            <a:ext cx="8197288" cy="82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51"/>
              </a:lnSpc>
              <a:spcBef>
                <a:spcPct val="0"/>
              </a:spcBef>
            </a:pPr>
            <a:r>
              <a:rPr lang="en-US" sz="5376">
                <a:solidFill>
                  <a:srgbClr val="FFFFFF"/>
                </a:solidFill>
                <a:latin typeface="Now Bold"/>
              </a:rPr>
              <a:t>KEY TAKEAWAYS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24763" y="5440622"/>
            <a:ext cx="3432147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E&amp;G Transfers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52569" y="5954130"/>
            <a:ext cx="3200745" cy="136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 dirty="0">
                <a:solidFill>
                  <a:srgbClr val="004AAD"/>
                </a:solidFill>
                <a:latin typeface="DM Sans"/>
              </a:rPr>
              <a:t>Be mindful of internal transactions that may appear to recolor funds.  This is especially important when these transactions create a reserve.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70000" y="5440622"/>
            <a:ext cx="2494877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Internal </a:t>
            </a:r>
            <a:r>
              <a:rPr lang="en-US" sz="2300">
                <a:solidFill>
                  <a:srgbClr val="F1945B"/>
                </a:solidFill>
                <a:latin typeface="DM Sans Bold"/>
              </a:rPr>
              <a:t>“</a:t>
            </a:r>
            <a:r>
              <a:rPr lang="en-US" sz="2300">
                <a:solidFill>
                  <a:srgbClr val="051D40"/>
                </a:solidFill>
                <a:latin typeface="DM Sans Bold"/>
              </a:rPr>
              <a:t>r</a:t>
            </a:r>
            <a:r>
              <a:rPr lang="en-US" sz="2300">
                <a:solidFill>
                  <a:srgbClr val="FF3131"/>
                </a:solidFill>
                <a:latin typeface="DM Sans Bold"/>
              </a:rPr>
              <a:t>e</a:t>
            </a:r>
            <a:r>
              <a:rPr lang="en-US" sz="2300">
                <a:solidFill>
                  <a:srgbClr val="00BF63"/>
                </a:solidFill>
                <a:latin typeface="DM Sans Bold"/>
              </a:rPr>
              <a:t>c</a:t>
            </a:r>
            <a:r>
              <a:rPr lang="en-US" sz="2300">
                <a:solidFill>
                  <a:srgbClr val="145DA0"/>
                </a:solidFill>
                <a:latin typeface="DM Sans Bold"/>
              </a:rPr>
              <a:t>o</a:t>
            </a:r>
            <a:r>
              <a:rPr lang="en-US" sz="2300">
                <a:solidFill>
                  <a:srgbClr val="FFBD59"/>
                </a:solidFill>
                <a:latin typeface="DM Sans Bold"/>
              </a:rPr>
              <a:t>l</a:t>
            </a:r>
            <a:r>
              <a:rPr lang="en-US" sz="2300">
                <a:solidFill>
                  <a:srgbClr val="8C52FF"/>
                </a:solidFill>
                <a:latin typeface="DM Sans Bold"/>
              </a:rPr>
              <a:t>o</a:t>
            </a:r>
            <a:r>
              <a:rPr lang="en-US" sz="2300">
                <a:solidFill>
                  <a:srgbClr val="F1945B"/>
                </a:solidFill>
                <a:latin typeface="DM Sans Bold"/>
              </a:rPr>
              <a:t>r”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4714" y="5930969"/>
            <a:ext cx="3200745" cy="109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>
                <a:solidFill>
                  <a:srgbClr val="004AAD"/>
                </a:solidFill>
                <a:latin typeface="DM Sans"/>
              </a:rPr>
              <a:t>Allowability is based on laws and regulations, as well as policy.  Foundational Principle = Gratuities are prohibited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87505" y="5440622"/>
            <a:ext cx="2395164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Allowable Uses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40464" y="5797619"/>
            <a:ext cx="3200745" cy="164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>
                <a:solidFill>
                  <a:srgbClr val="004AAD"/>
                </a:solidFill>
                <a:latin typeface="DM Sans"/>
              </a:rPr>
              <a:t>E&amp;G Funds are from sources that were intended to support or promote student learning.  These funds are not allowed to be used on non-E&amp;G activities without Chancellor approval.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991453" y="5440622"/>
            <a:ext cx="3162596" cy="38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74"/>
              </a:lnSpc>
              <a:spcBef>
                <a:spcPct val="0"/>
              </a:spcBef>
            </a:pPr>
            <a:r>
              <a:rPr lang="en-US" sz="2300">
                <a:solidFill>
                  <a:srgbClr val="004AAD"/>
                </a:solidFill>
                <a:latin typeface="DM Sans Bold"/>
              </a:rPr>
              <a:t>Foundation Transfers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58555" y="5793448"/>
            <a:ext cx="3200745" cy="164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9"/>
              </a:lnSpc>
              <a:spcBef>
                <a:spcPct val="0"/>
              </a:spcBef>
            </a:pPr>
            <a:r>
              <a:rPr lang="en-US" sz="1572">
                <a:solidFill>
                  <a:srgbClr val="004AAD"/>
                </a:solidFill>
                <a:latin typeface="DM Sans"/>
              </a:rPr>
              <a:t>Foundations are separate legal entities.  All funds disbursed to a foundation should be supported by valid documentation.  Transfers of funds without documentation of expense are prohibited.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6667" y="3084143"/>
            <a:ext cx="2613061" cy="2273181"/>
            <a:chOff x="0" y="0"/>
            <a:chExt cx="991873" cy="862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3133964" y="4640463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44564" y="3084143"/>
            <a:ext cx="2613061" cy="2273181"/>
            <a:chOff x="0" y="0"/>
            <a:chExt cx="991873" cy="8628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5991861" y="4640463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282067" y="5870734"/>
            <a:ext cx="2613061" cy="2252658"/>
            <a:chOff x="0" y="0"/>
            <a:chExt cx="991873" cy="855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1873" cy="855070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91873" cy="89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4451627" y="7484204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151094" y="5870734"/>
            <a:ext cx="2613061" cy="2252658"/>
            <a:chOff x="0" y="0"/>
            <a:chExt cx="991873" cy="8550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1873" cy="855070"/>
            </a:xfrm>
            <a:custGeom>
              <a:avLst/>
              <a:gdLst/>
              <a:ahLst/>
              <a:cxnLst/>
              <a:rect l="l" t="t" r="r" b="b"/>
              <a:pathLst>
                <a:path w="991873" h="855070">
                  <a:moveTo>
                    <a:pt x="0" y="0"/>
                  </a:moveTo>
                  <a:lnTo>
                    <a:pt x="991873" y="0"/>
                  </a:lnTo>
                  <a:lnTo>
                    <a:pt x="991873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91873" cy="89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7356063" y="7484204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000675" y="1509629"/>
            <a:ext cx="6992751" cy="8074770"/>
            <a:chOff x="0" y="0"/>
            <a:chExt cx="54991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solidFill>
              <a:srgbClr val="56AE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143550" y="1698193"/>
            <a:ext cx="6697476" cy="7733806"/>
            <a:chOff x="0" y="0"/>
            <a:chExt cx="54991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29091" r="-290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705275" y="3084143"/>
            <a:ext cx="2613061" cy="2273181"/>
            <a:chOff x="0" y="0"/>
            <a:chExt cx="991873" cy="8628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1873" cy="862860"/>
            </a:xfrm>
            <a:custGeom>
              <a:avLst/>
              <a:gdLst/>
              <a:ahLst/>
              <a:cxnLst/>
              <a:rect l="l" t="t" r="r" b="b"/>
              <a:pathLst>
                <a:path w="991873" h="862860">
                  <a:moveTo>
                    <a:pt x="0" y="0"/>
                  </a:moveTo>
                  <a:lnTo>
                    <a:pt x="991873" y="0"/>
                  </a:lnTo>
                  <a:lnTo>
                    <a:pt x="991873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145DA0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91873" cy="900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3"/>
                </a:lnSpc>
              </a:pPr>
              <a:endParaRPr/>
            </a:p>
          </p:txBody>
        </p:sp>
      </p:grpSp>
      <p:sp>
        <p:nvSpPr>
          <p:cNvPr id="25" name="AutoShape 25"/>
          <p:cNvSpPr/>
          <p:nvPr/>
        </p:nvSpPr>
        <p:spPr>
          <a:xfrm flipV="1">
            <a:off x="8852572" y="4640463"/>
            <a:ext cx="220312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7331142" y="575927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986667" y="1698193"/>
            <a:ext cx="8437330" cy="121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>
                <a:solidFill>
                  <a:srgbClr val="56AEFF"/>
                </a:solidFill>
                <a:latin typeface="Now Bold"/>
              </a:rPr>
              <a:t>OVERVIEW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133964" y="4795854"/>
            <a:ext cx="2318467" cy="3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Legal Heirarchy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47970" y="3225902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91861" y="4694688"/>
            <a:ext cx="2318467" cy="6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Foundational Principle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05867" y="3225902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51627" y="7598504"/>
            <a:ext cx="2318467" cy="3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Q&amp;A Discussion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65314" y="612882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88668" y="7582446"/>
            <a:ext cx="2318467" cy="31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Key Takeaways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12398" y="6128825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52572" y="4713738"/>
            <a:ext cx="2318467" cy="64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1887">
                <a:solidFill>
                  <a:srgbClr val="FFFFFF"/>
                </a:solidFill>
                <a:latin typeface="DM Sans"/>
              </a:rPr>
              <a:t>Fund Uses and Limitations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66578" y="3225902"/>
            <a:ext cx="1690455" cy="97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735">
                <a:solidFill>
                  <a:srgbClr val="FFFFFF"/>
                </a:solidFill>
                <a:latin typeface="DM Sans Bold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80830" y="5524500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4BD1FB"/>
                </a:solidFill>
                <a:latin typeface="DM Sans Bold"/>
              </a:rPr>
              <a:t>04</a:t>
            </a:r>
          </a:p>
        </p:txBody>
      </p:sp>
      <p:sp>
        <p:nvSpPr>
          <p:cNvPr id="3" name="Freeform 3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19433" y="1922154"/>
            <a:ext cx="8955666" cy="7750721"/>
          </a:xfrm>
          <a:custGeom>
            <a:avLst/>
            <a:gdLst/>
            <a:ahLst/>
            <a:cxnLst/>
            <a:rect l="l" t="t" r="r" b="b"/>
            <a:pathLst>
              <a:path w="8955666" h="7750721">
                <a:moveTo>
                  <a:pt x="0" y="0"/>
                </a:moveTo>
                <a:lnTo>
                  <a:pt x="8955666" y="0"/>
                </a:lnTo>
                <a:lnTo>
                  <a:pt x="8955666" y="7750722"/>
                </a:lnTo>
                <a:lnTo>
                  <a:pt x="0" y="775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33666" y="807533"/>
            <a:ext cx="8294326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>
                <a:solidFill>
                  <a:srgbClr val="FFFFFF"/>
                </a:solidFill>
                <a:latin typeface="Now Bold"/>
              </a:rPr>
              <a:t> LEGAL HEIRARCHY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18439" y="2291736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18439" y="3147924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18439" y="4259463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02765" y="2129811"/>
            <a:ext cx="672539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DM Sans"/>
              </a:rPr>
              <a:t>Federal Constitution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2416" y="4247755"/>
            <a:ext cx="634524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State of Georgia Constitution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45770" y="7618201"/>
            <a:ext cx="410327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USG Board Policy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4574" y="3136216"/>
            <a:ext cx="634524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Federal Laws and Regulations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66619" y="5564152"/>
            <a:ext cx="634524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State of Laws and Regulations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18439" y="5369521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18439" y="6500801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18439" y="7629909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80830" y="8759017"/>
            <a:ext cx="957654" cy="738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3"/>
              </a:lnSpc>
              <a:spcBef>
                <a:spcPct val="0"/>
              </a:spcBef>
            </a:pPr>
            <a:r>
              <a:rPr lang="en-US" sz="4357">
                <a:solidFill>
                  <a:srgbClr val="051D40"/>
                </a:solidFill>
                <a:latin typeface="DM Sans Bold"/>
              </a:rPr>
              <a:t>07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36109" y="6674830"/>
            <a:ext cx="491293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State of Georgia Policies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55037" y="8787592"/>
            <a:ext cx="410327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"/>
              </a:rPr>
              <a:t>USG Guidance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60032"/>
          </a:xfrm>
          <a:custGeom>
            <a:avLst/>
            <a:gdLst/>
            <a:ahLst/>
            <a:cxnLst/>
            <a:rect l="l" t="t" r="r" b="b"/>
            <a:pathLst>
              <a:path w="18288000" h="3860032">
                <a:moveTo>
                  <a:pt x="0" y="0"/>
                </a:moveTo>
                <a:lnTo>
                  <a:pt x="18288000" y="0"/>
                </a:lnTo>
                <a:lnTo>
                  <a:pt x="18288000" y="3860032"/>
                </a:lnTo>
                <a:lnTo>
                  <a:pt x="0" y="3860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827" b="-1078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458366" y="0"/>
            <a:ext cx="9658350" cy="10287000"/>
            <a:chOff x="0" y="0"/>
            <a:chExt cx="254376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21151" y="2382125"/>
            <a:ext cx="824569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7"/>
              </a:lnSpc>
              <a:spcBef>
                <a:spcPct val="0"/>
              </a:spcBef>
            </a:pPr>
            <a:r>
              <a:rPr lang="en-US" sz="4739">
                <a:solidFill>
                  <a:srgbClr val="FFFFFF"/>
                </a:solidFill>
                <a:latin typeface="Now Bold"/>
              </a:rPr>
              <a:t>FOUNDATIONAL PRINCIPLE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0696" y="6771139"/>
            <a:ext cx="4256332" cy="62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>
                <a:solidFill>
                  <a:srgbClr val="4BD1FB"/>
                </a:solidFill>
                <a:latin typeface="DM Sans Bold"/>
              </a:rPr>
              <a:t>Gratuities Clause</a:t>
            </a:r>
          </a:p>
        </p:txBody>
      </p:sp>
      <p:sp>
        <p:nvSpPr>
          <p:cNvPr id="8" name="AutoShape 8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836231" y="5071494"/>
            <a:ext cx="6902620" cy="7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</a:pPr>
            <a:r>
              <a:rPr lang="en-US" sz="2215">
                <a:solidFill>
                  <a:srgbClr val="FFFFFF"/>
                </a:solidFill>
                <a:latin typeface="DM Sans"/>
              </a:rPr>
              <a:t>Section VI. Exercise of Powers</a:t>
            </a:r>
          </a:p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>
                <a:solidFill>
                  <a:srgbClr val="FFFFFF"/>
                </a:solidFill>
                <a:latin typeface="DM Sans"/>
              </a:rPr>
              <a:t>Paragraph VI. Gratuities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03221" y="4147746"/>
            <a:ext cx="8168640" cy="62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85"/>
              </a:lnSpc>
              <a:spcBef>
                <a:spcPct val="0"/>
              </a:spcBef>
            </a:pPr>
            <a:r>
              <a:rPr lang="en-US" sz="3757">
                <a:solidFill>
                  <a:srgbClr val="4BD1FB"/>
                </a:solidFill>
                <a:latin typeface="DM Sans Bold"/>
              </a:rPr>
              <a:t>Constitution of the State Georgia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117257" y="7652009"/>
            <a:ext cx="6902620" cy="115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>
                <a:solidFill>
                  <a:srgbClr val="FFFFFF"/>
                </a:solidFill>
                <a:latin typeface="DM Sans"/>
              </a:rPr>
              <a:t>The General Assembly shall not have the power to grant any donation or gratuity or to forgive any debt or obligation owing to the public.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36231" y="9401908"/>
            <a:ext cx="6902620" cy="37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>
                <a:solidFill>
                  <a:srgbClr val="FFFFFF"/>
                </a:solidFill>
                <a:latin typeface="DM Sans Italics"/>
              </a:rPr>
              <a:t>“Public Funds should be spent on public functions”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286157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33" r="-5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75055" y="4269379"/>
            <a:ext cx="8457192" cy="2007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4"/>
              </a:lnSpc>
              <a:spcBef>
                <a:spcPct val="0"/>
              </a:spcBef>
            </a:pPr>
            <a:r>
              <a:rPr lang="en-US" sz="6570">
                <a:solidFill>
                  <a:srgbClr val="FFFFFF"/>
                </a:solidFill>
                <a:latin typeface="Now Bold"/>
              </a:rPr>
              <a:t>FUND USES AND LIMITATIONS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1476" y="1797102"/>
            <a:ext cx="2002176" cy="2002176"/>
          </a:xfrm>
          <a:custGeom>
            <a:avLst/>
            <a:gdLst/>
            <a:ahLst/>
            <a:cxnLst/>
            <a:rect l="l" t="t" r="r" b="b"/>
            <a:pathLst>
              <a:path w="2002176" h="2002176">
                <a:moveTo>
                  <a:pt x="0" y="0"/>
                </a:moveTo>
                <a:lnTo>
                  <a:pt x="2002176" y="0"/>
                </a:lnTo>
                <a:lnTo>
                  <a:pt x="2002176" y="2002176"/>
                </a:lnTo>
                <a:lnTo>
                  <a:pt x="0" y="2002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919280" y="1636188"/>
            <a:ext cx="1045065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FUNDS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1686" y="2972514"/>
            <a:ext cx="8493442" cy="700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10000 – State Appropriations 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105xx – Tuition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10600 – Other General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11xxx – B-Unit Appropriations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12xxx – Auxiliary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13xxx - Student Activities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14xxx – Departmental Sales and Services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15xxx – Indirect Cost Recoveries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16000 – Technology Fees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20xxx – Sponsored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3xxxx – Loan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4xxxx – Endowment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5xxxx – Unexpended Plant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6xxxx – Custodial Funds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8xxxx – Pension Trust Fund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000000"/>
                </a:solidFill>
                <a:latin typeface="Now Bold"/>
              </a:rPr>
              <a:t>9xxxx – Retiree Health Benefit Fund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519335" y="3747340"/>
            <a:ext cx="4666079" cy="5346549"/>
          </a:xfrm>
          <a:custGeom>
            <a:avLst/>
            <a:gdLst/>
            <a:ahLst/>
            <a:cxnLst/>
            <a:rect l="l" t="t" r="r" b="b"/>
            <a:pathLst>
              <a:path w="4666079" h="5346549">
                <a:moveTo>
                  <a:pt x="0" y="0"/>
                </a:moveTo>
                <a:lnTo>
                  <a:pt x="4666079" y="0"/>
                </a:lnTo>
                <a:lnTo>
                  <a:pt x="4666079" y="5346549"/>
                </a:lnTo>
                <a:lnTo>
                  <a:pt x="0" y="5346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44689" y="6143300"/>
            <a:ext cx="2139863" cy="2377626"/>
          </a:xfrm>
          <a:custGeom>
            <a:avLst/>
            <a:gdLst/>
            <a:ahLst/>
            <a:cxnLst/>
            <a:rect l="l" t="t" r="r" b="b"/>
            <a:pathLst>
              <a:path w="2139863" h="2377626">
                <a:moveTo>
                  <a:pt x="0" y="0"/>
                </a:moveTo>
                <a:lnTo>
                  <a:pt x="2139863" y="0"/>
                </a:lnTo>
                <a:lnTo>
                  <a:pt x="2139863" y="2377625"/>
                </a:lnTo>
                <a:lnTo>
                  <a:pt x="0" y="2377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51686" y="4110257"/>
            <a:ext cx="15598345" cy="1617070"/>
          </a:xfrm>
          <a:custGeom>
            <a:avLst/>
            <a:gdLst/>
            <a:ahLst/>
            <a:cxnLst/>
            <a:rect l="l" t="t" r="r" b="b"/>
            <a:pathLst>
              <a:path w="15598345" h="1617070">
                <a:moveTo>
                  <a:pt x="0" y="0"/>
                </a:moveTo>
                <a:lnTo>
                  <a:pt x="15598345" y="0"/>
                </a:lnTo>
                <a:lnTo>
                  <a:pt x="15598345" y="1617069"/>
                </a:lnTo>
                <a:lnTo>
                  <a:pt x="0" y="1617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685" b="-116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319882" y="5727326"/>
            <a:ext cx="11648236" cy="47625"/>
          </a:xfrm>
          <a:custGeom>
            <a:avLst/>
            <a:gdLst/>
            <a:ahLst/>
            <a:cxnLst/>
            <a:rect l="l" t="t" r="r" b="b"/>
            <a:pathLst>
              <a:path w="11648236" h="47625">
                <a:moveTo>
                  <a:pt x="0" y="0"/>
                </a:moveTo>
                <a:lnTo>
                  <a:pt x="11648236" y="0"/>
                </a:lnTo>
                <a:lnTo>
                  <a:pt x="11648236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78" t="-2320628" r="-52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319882" y="8880189"/>
            <a:ext cx="11648236" cy="1042746"/>
          </a:xfrm>
          <a:custGeom>
            <a:avLst/>
            <a:gdLst/>
            <a:ahLst/>
            <a:cxnLst/>
            <a:rect l="l" t="t" r="r" b="b"/>
            <a:pathLst>
              <a:path w="11648236" h="1042746">
                <a:moveTo>
                  <a:pt x="0" y="0"/>
                </a:moveTo>
                <a:lnTo>
                  <a:pt x="11648236" y="0"/>
                </a:lnTo>
                <a:lnTo>
                  <a:pt x="11648236" y="1042746"/>
                </a:lnTo>
                <a:lnTo>
                  <a:pt x="0" y="104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919280" y="1636188"/>
            <a:ext cx="1045065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STATE APPROPRIATIONS PURPOSE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1686" y="2972514"/>
            <a:ext cx="8493442" cy="866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10000 – State Appropriations </a:t>
            </a:r>
          </a:p>
          <a:p>
            <a:pPr marL="538797" lvl="1" indent="-269399" algn="just">
              <a:lnSpc>
                <a:spcPts val="3443"/>
              </a:lnSpc>
              <a:buFont typeface="Arial"/>
              <a:buChar char="•"/>
            </a:pPr>
            <a:r>
              <a:rPr lang="en-US" sz="2495">
                <a:solidFill>
                  <a:srgbClr val="FFFFFF"/>
                </a:solidFill>
                <a:latin typeface="Now Bold"/>
              </a:rPr>
              <a:t>11xxx – B-Unit Appropriations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31548" y="3351098"/>
            <a:ext cx="12445484" cy="1255598"/>
          </a:xfrm>
          <a:custGeom>
            <a:avLst/>
            <a:gdLst/>
            <a:ahLst/>
            <a:cxnLst/>
            <a:rect l="l" t="t" r="r" b="b"/>
            <a:pathLst>
              <a:path w="12445484" h="1255598">
                <a:moveTo>
                  <a:pt x="0" y="0"/>
                </a:moveTo>
                <a:lnTo>
                  <a:pt x="12445483" y="0"/>
                </a:lnTo>
                <a:lnTo>
                  <a:pt x="12445483" y="1255598"/>
                </a:lnTo>
                <a:lnTo>
                  <a:pt x="0" y="12555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33666" y="4733946"/>
            <a:ext cx="12487158" cy="1233322"/>
          </a:xfrm>
          <a:custGeom>
            <a:avLst/>
            <a:gdLst/>
            <a:ahLst/>
            <a:cxnLst/>
            <a:rect l="l" t="t" r="r" b="b"/>
            <a:pathLst>
              <a:path w="12487158" h="1233322">
                <a:moveTo>
                  <a:pt x="0" y="0"/>
                </a:moveTo>
                <a:lnTo>
                  <a:pt x="12487159" y="0"/>
                </a:lnTo>
                <a:lnTo>
                  <a:pt x="12487159" y="1233322"/>
                </a:lnTo>
                <a:lnTo>
                  <a:pt x="0" y="12333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3" b="-2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31548" y="6811092"/>
            <a:ext cx="12443365" cy="1145835"/>
          </a:xfrm>
          <a:custGeom>
            <a:avLst/>
            <a:gdLst/>
            <a:ahLst/>
            <a:cxnLst/>
            <a:rect l="l" t="t" r="r" b="b"/>
            <a:pathLst>
              <a:path w="12443365" h="1145835">
                <a:moveTo>
                  <a:pt x="0" y="0"/>
                </a:moveTo>
                <a:lnTo>
                  <a:pt x="12443364" y="0"/>
                </a:lnTo>
                <a:lnTo>
                  <a:pt x="12443364" y="1145835"/>
                </a:lnTo>
                <a:lnTo>
                  <a:pt x="0" y="1145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31548" y="8080752"/>
            <a:ext cx="12443365" cy="1326756"/>
          </a:xfrm>
          <a:custGeom>
            <a:avLst/>
            <a:gdLst/>
            <a:ahLst/>
            <a:cxnLst/>
            <a:rect l="l" t="t" r="r" b="b"/>
            <a:pathLst>
              <a:path w="12443365" h="1326756">
                <a:moveTo>
                  <a:pt x="0" y="0"/>
                </a:moveTo>
                <a:lnTo>
                  <a:pt x="12443364" y="0"/>
                </a:lnTo>
                <a:lnTo>
                  <a:pt x="12443364" y="1326756"/>
                </a:lnTo>
                <a:lnTo>
                  <a:pt x="0" y="1326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96623" y="1779083"/>
            <a:ext cx="1075391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22"/>
              </a:lnSpc>
              <a:spcBef>
                <a:spcPct val="0"/>
              </a:spcBef>
            </a:pPr>
            <a:r>
              <a:rPr lang="en-US" sz="6268" dirty="0">
                <a:solidFill>
                  <a:srgbClr val="FFFFFF"/>
                </a:solidFill>
                <a:latin typeface="Now Bold"/>
              </a:rPr>
              <a:t>APPROPRIATION 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33666" y="2754833"/>
            <a:ext cx="6762734" cy="59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10000 – State Appropriations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24794" y="9642041"/>
            <a:ext cx="525899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M Sans Bold"/>
              </a:rPr>
              <a:t>HB19 – FY 2024 Appropriations Bill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59860" y="6091002"/>
            <a:ext cx="673654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4BD1FB"/>
                </a:solidFill>
                <a:latin typeface="DM Sans Bold"/>
              </a:rPr>
              <a:t>11XXX - B-Unit Appropriations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0640" y="-1543050"/>
            <a:ext cx="19210521" cy="4453378"/>
            <a:chOff x="0" y="0"/>
            <a:chExt cx="5059561" cy="1172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9561" cy="1172906"/>
            </a:xfrm>
            <a:custGeom>
              <a:avLst/>
              <a:gdLst/>
              <a:ahLst/>
              <a:cxnLst/>
              <a:rect l="l" t="t" r="r" b="b"/>
              <a:pathLst>
                <a:path w="5059561" h="1172906">
                  <a:moveTo>
                    <a:pt x="0" y="0"/>
                  </a:moveTo>
                  <a:lnTo>
                    <a:pt x="5059561" y="0"/>
                  </a:lnTo>
                  <a:lnTo>
                    <a:pt x="5059561" y="1172906"/>
                  </a:lnTo>
                  <a:lnTo>
                    <a:pt x="0" y="1172906"/>
                  </a:lnTo>
                  <a:close/>
                </a:path>
              </a:pathLst>
            </a:custGeom>
            <a:solidFill>
              <a:srgbClr val="051D40"/>
            </a:solidFill>
            <a:ln w="38100" cap="sq">
              <a:solidFill>
                <a:srgbClr val="56AE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9561" cy="1211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4754" y="9074551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6"/>
                </a:lnTo>
                <a:lnTo>
                  <a:pt x="0" y="171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3441" y="-390286"/>
            <a:ext cx="1715127" cy="1715127"/>
          </a:xfrm>
          <a:custGeom>
            <a:avLst/>
            <a:gdLst/>
            <a:ahLst/>
            <a:cxnLst/>
            <a:rect l="l" t="t" r="r" b="b"/>
            <a:pathLst>
              <a:path w="1715127" h="1715127">
                <a:moveTo>
                  <a:pt x="0" y="0"/>
                </a:moveTo>
                <a:lnTo>
                  <a:pt x="1715127" y="0"/>
                </a:lnTo>
                <a:lnTo>
                  <a:pt x="1715127" y="1715127"/>
                </a:lnTo>
                <a:lnTo>
                  <a:pt x="0" y="171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98071" y="-136788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991" y="9922935"/>
            <a:ext cx="2988937" cy="570615"/>
          </a:xfrm>
          <a:custGeom>
            <a:avLst/>
            <a:gdLst/>
            <a:ahLst/>
            <a:cxnLst/>
            <a:rect l="l" t="t" r="r" b="b"/>
            <a:pathLst>
              <a:path w="2988937" h="570615">
                <a:moveTo>
                  <a:pt x="0" y="0"/>
                </a:moveTo>
                <a:lnTo>
                  <a:pt x="2988938" y="0"/>
                </a:lnTo>
                <a:lnTo>
                  <a:pt x="2988938" y="570616"/>
                </a:lnTo>
                <a:lnTo>
                  <a:pt x="0" y="57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38564" y="3769785"/>
          <a:ext cx="14610873" cy="6316931"/>
        </p:xfrm>
        <a:graphic>
          <a:graphicData uri="http://schemas.openxmlformats.org/drawingml/2006/table">
            <a:tbl>
              <a:tblPr/>
              <a:tblGrid>
                <a:gridCol w="7047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3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51D40"/>
                          </a:solidFill>
                          <a:latin typeface="DM Sans Bold"/>
                        </a:rPr>
                        <a:t>Unallowable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783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Advertising (not sponsorship)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Donations to Charitable Organizations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47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Conference Registration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Commencement Stoles for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Equipment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Student Entertainment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59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Subscriptions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Food/meals - holiday, retirement, sympathy, etc.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359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Supplies and Materials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51D40"/>
                          </a:solidFill>
                          <a:latin typeface="DM Sans Bold"/>
                        </a:rPr>
                        <a:t>Gifts to Employees or Students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689295" y="1204098"/>
            <a:ext cx="10450651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19"/>
              </a:lnSpc>
              <a:spcBef>
                <a:spcPct val="0"/>
              </a:spcBef>
            </a:pPr>
            <a:r>
              <a:rPr lang="en-US" sz="4766">
                <a:solidFill>
                  <a:srgbClr val="FFFFFF"/>
                </a:solidFill>
                <a:latin typeface="Now Bold"/>
              </a:rPr>
              <a:t>APPROPRIATION USES AND LIMITATIONS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53928" y="2963819"/>
            <a:ext cx="7728671" cy="56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3131"/>
                </a:solidFill>
                <a:latin typeface="Impact"/>
              </a:rPr>
              <a:t>EXAMPLES ONLY: NOT A COMPLIETE LIST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868</Words>
  <Application>Microsoft Office PowerPoint</Application>
  <PresentationFormat>Custom</PresentationFormat>
  <Paragraphs>145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Impact</vt:lpstr>
      <vt:lpstr>DM Sans Bold</vt:lpstr>
      <vt:lpstr>DM Sans</vt:lpstr>
      <vt:lpstr>DM Sans Italics</vt:lpstr>
      <vt:lpstr>Canva Sans</vt:lpstr>
      <vt:lpstr>Now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Color of Money: Uses &amp; Limitations</dc:title>
  <dc:creator>Shontay Arrington</dc:creator>
  <cp:lastModifiedBy>Shontay Arrington</cp:lastModifiedBy>
  <cp:revision>2</cp:revision>
  <dcterms:created xsi:type="dcterms:W3CDTF">2006-08-16T00:00:00Z</dcterms:created>
  <dcterms:modified xsi:type="dcterms:W3CDTF">2025-04-16T19:03:50Z</dcterms:modified>
  <dc:identifier>DAFyhC7g7OU</dc:identifier>
</cp:coreProperties>
</file>