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3">
  <p:sldMasterIdLst>
    <p:sldMasterId id="2147483648" r:id="rId1"/>
  </p:sldMasterIdLst>
  <p:notesMasterIdLst>
    <p:notesMasterId r:id="rId28"/>
  </p:notesMasterIdLst>
  <p:sldIdLst>
    <p:sldId id="256" r:id="rId2"/>
    <p:sldId id="260" r:id="rId3"/>
    <p:sldId id="257" r:id="rId4"/>
    <p:sldId id="281" r:id="rId5"/>
    <p:sldId id="283" r:id="rId6"/>
    <p:sldId id="284" r:id="rId7"/>
    <p:sldId id="282" r:id="rId8"/>
    <p:sldId id="280" r:id="rId9"/>
    <p:sldId id="285" r:id="rId10"/>
    <p:sldId id="287" r:id="rId11"/>
    <p:sldId id="258" r:id="rId12"/>
    <p:sldId id="262" r:id="rId13"/>
    <p:sldId id="263" r:id="rId14"/>
    <p:sldId id="264" r:id="rId15"/>
    <p:sldId id="286" r:id="rId16"/>
    <p:sldId id="272" r:id="rId17"/>
    <p:sldId id="273" r:id="rId18"/>
    <p:sldId id="278" r:id="rId19"/>
    <p:sldId id="268" r:id="rId20"/>
    <p:sldId id="269" r:id="rId21"/>
    <p:sldId id="270" r:id="rId22"/>
    <p:sldId id="274" r:id="rId23"/>
    <p:sldId id="277" r:id="rId24"/>
    <p:sldId id="276" r:id="rId25"/>
    <p:sldId id="275" r:id="rId26"/>
    <p:sldId id="27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26" autoAdjust="0"/>
    <p:restoredTop sz="86415"/>
  </p:normalViewPr>
  <p:slideViewPr>
    <p:cSldViewPr snapToGrid="0" snapToObjects="1">
      <p:cViewPr varScale="1">
        <p:scale>
          <a:sx n="98" d="100"/>
          <a:sy n="98" d="100"/>
        </p:scale>
        <p:origin x="123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D78D4-8830-4043-9064-E6BE46C06313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FDDA2-D307-7D41-8A9B-9D02DEE48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8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9352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36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391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34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790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536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28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881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778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855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86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596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5809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204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845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621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326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964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04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2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71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38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2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47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03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FDDA2-D307-7D41-8A9B-9D02DEE488B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53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C5C32C3-0E38-EF40-8753-699E473F02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000"/>
          <a:stretch/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B27BE0D8-E95C-3C4B-A373-FA77AFB95C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13549" y="2703443"/>
            <a:ext cx="4660900" cy="677395"/>
          </a:xfrm>
          <a:prstGeom prst="rect">
            <a:avLst/>
          </a:prstGeom>
        </p:spPr>
        <p:txBody>
          <a:bodyPr/>
          <a:lstStyle>
            <a:lvl1pPr algn="ctr"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C1DA1688-B217-4843-B0D0-29E1D20281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13549" y="3546735"/>
            <a:ext cx="4660900" cy="512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4356227-D7D4-F943-AFB2-F20F8B424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8817" y="1983144"/>
            <a:ext cx="2853911" cy="2891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09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2D5093F-A64D-6A42-8920-D62D4FA40C4E}"/>
              </a:ext>
            </a:extLst>
          </p:cNvPr>
          <p:cNvGrpSpPr/>
          <p:nvPr userDrawn="1"/>
        </p:nvGrpSpPr>
        <p:grpSpPr>
          <a:xfrm>
            <a:off x="-1" y="0"/>
            <a:ext cx="12192002" cy="6858000"/>
            <a:chOff x="-1" y="0"/>
            <a:chExt cx="12192002" cy="6858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A42E0DC-41C4-5D4E-9365-D4101A18F8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20272"/>
            <a:stretch/>
          </p:blipFill>
          <p:spPr>
            <a:xfrm>
              <a:off x="1" y="0"/>
              <a:ext cx="12192000" cy="6858000"/>
            </a:xfrm>
            <a:prstGeom prst="rect">
              <a:avLst/>
            </a:prstGeom>
          </p:spPr>
        </p:pic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FC13913-2F32-2343-B64C-251CB51EA2C7}"/>
                </a:ext>
              </a:extLst>
            </p:cNvPr>
            <p:cNvCxnSpPr>
              <a:cxnSpLocks/>
            </p:cNvCxnSpPr>
            <p:nvPr/>
          </p:nvCxnSpPr>
          <p:spPr>
            <a:xfrm>
              <a:off x="1826811" y="1497477"/>
              <a:ext cx="8538377" cy="0"/>
            </a:xfrm>
            <a:prstGeom prst="line">
              <a:avLst/>
            </a:prstGeom>
            <a:ln w="28575">
              <a:solidFill>
                <a:srgbClr val="FFC62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EDDACB2-B58B-F64A-B55E-70FEB45037B1}"/>
                </a:ext>
              </a:extLst>
            </p:cNvPr>
            <p:cNvSpPr/>
            <p:nvPr/>
          </p:nvSpPr>
          <p:spPr>
            <a:xfrm>
              <a:off x="5589104" y="990581"/>
              <a:ext cx="1013791" cy="101379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62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4A6396A-6CC8-EE41-8B23-9407CDA8FD3F}"/>
                </a:ext>
              </a:extLst>
            </p:cNvPr>
            <p:cNvCxnSpPr>
              <a:cxnSpLocks/>
            </p:cNvCxnSpPr>
            <p:nvPr/>
          </p:nvCxnSpPr>
          <p:spPr>
            <a:xfrm>
              <a:off x="1826811" y="5360525"/>
              <a:ext cx="8538377" cy="0"/>
            </a:xfrm>
            <a:prstGeom prst="line">
              <a:avLst/>
            </a:prstGeom>
            <a:ln w="28575">
              <a:solidFill>
                <a:srgbClr val="FFC62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4DCAAE-06D4-1C42-A8CE-0E38F73143D0}"/>
                </a:ext>
              </a:extLst>
            </p:cNvPr>
            <p:cNvSpPr/>
            <p:nvPr/>
          </p:nvSpPr>
          <p:spPr>
            <a:xfrm>
              <a:off x="5589104" y="4853629"/>
              <a:ext cx="1013791" cy="101379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62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2F89AB1-B31C-E448-B85A-7845F94BB1BB}"/>
                </a:ext>
              </a:extLst>
            </p:cNvPr>
            <p:cNvSpPr/>
            <p:nvPr/>
          </p:nvSpPr>
          <p:spPr>
            <a:xfrm>
              <a:off x="-1" y="2494755"/>
              <a:ext cx="12192001" cy="1866622"/>
            </a:xfrm>
            <a:prstGeom prst="rect">
              <a:avLst/>
            </a:prstGeom>
            <a:solidFill>
              <a:srgbClr val="FFC6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5F5AD75-B71E-D94B-A05C-66D485089C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70916" y="1320514"/>
              <a:ext cx="650162" cy="433441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27CDAB06-B996-2747-B5EA-CA07085E55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0800000">
              <a:off x="5770916" y="5143800"/>
              <a:ext cx="650162" cy="433441"/>
            </a:xfrm>
            <a:prstGeom prst="rect">
              <a:avLst/>
            </a:prstGeom>
          </p:spPr>
        </p:pic>
      </p:grp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4E663CB2-1E13-F842-839B-5A8CD0A85A6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8571" y="2937860"/>
            <a:ext cx="10414849" cy="9804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We don’t yet know what our best self can be…together, we all need to find it.</a:t>
            </a:r>
          </a:p>
        </p:txBody>
      </p:sp>
    </p:spTree>
    <p:extLst>
      <p:ext uri="{BB962C8B-B14F-4D97-AF65-F5344CB8AC3E}">
        <p14:creationId xmlns:p14="http://schemas.microsoft.com/office/powerpoint/2010/main" val="45698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533246C5-2D29-F946-B2F7-3B9C84905703}"/>
              </a:ext>
            </a:extLst>
          </p:cNvPr>
          <p:cNvGrpSpPr/>
          <p:nvPr userDrawn="1"/>
        </p:nvGrpSpPr>
        <p:grpSpPr>
          <a:xfrm>
            <a:off x="-1" y="0"/>
            <a:ext cx="12192001" cy="6858000"/>
            <a:chOff x="-1" y="0"/>
            <a:chExt cx="12192001" cy="6858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4CE2E98-8D1A-CD4B-B1A9-88632EBA64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FBB83C3-3C45-0841-A413-09852839C40C}"/>
                </a:ext>
              </a:extLst>
            </p:cNvPr>
            <p:cNvCxnSpPr>
              <a:cxnSpLocks/>
            </p:cNvCxnSpPr>
            <p:nvPr/>
          </p:nvCxnSpPr>
          <p:spPr>
            <a:xfrm>
              <a:off x="1826811" y="1497477"/>
              <a:ext cx="853837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7FDDB52-74F4-BD45-9465-8A1053479EC4}"/>
                </a:ext>
              </a:extLst>
            </p:cNvPr>
            <p:cNvSpPr/>
            <p:nvPr/>
          </p:nvSpPr>
          <p:spPr>
            <a:xfrm>
              <a:off x="5589104" y="990581"/>
              <a:ext cx="1013791" cy="101379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DFCEBF5-ADAA-7B46-9038-529B9CAD1C0A}"/>
                </a:ext>
              </a:extLst>
            </p:cNvPr>
            <p:cNvCxnSpPr>
              <a:cxnSpLocks/>
            </p:cNvCxnSpPr>
            <p:nvPr/>
          </p:nvCxnSpPr>
          <p:spPr>
            <a:xfrm>
              <a:off x="1826811" y="5360525"/>
              <a:ext cx="853837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C772748-8129-DF4A-8381-C7C56673891E}"/>
                </a:ext>
              </a:extLst>
            </p:cNvPr>
            <p:cNvSpPr/>
            <p:nvPr/>
          </p:nvSpPr>
          <p:spPr>
            <a:xfrm>
              <a:off x="5589104" y="4853629"/>
              <a:ext cx="1013791" cy="101379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87E82D3-A127-8949-B1E6-B259F329C874}"/>
                </a:ext>
              </a:extLst>
            </p:cNvPr>
            <p:cNvSpPr/>
            <p:nvPr/>
          </p:nvSpPr>
          <p:spPr>
            <a:xfrm>
              <a:off x="-1" y="2494755"/>
              <a:ext cx="12192001" cy="186662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EB4B2D7-120C-C34A-B84F-EA07D8F4AE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50855" y="1305854"/>
              <a:ext cx="690281" cy="460187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7F279F7D-5F09-5A4A-BBE3-A178B7A30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0800000">
              <a:off x="5750855" y="5128560"/>
              <a:ext cx="690281" cy="460187"/>
            </a:xfrm>
            <a:prstGeom prst="rect">
              <a:avLst/>
            </a:prstGeom>
          </p:spPr>
        </p:pic>
      </p:grp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4F3A9B5-49EA-D54B-89B9-093CE6BD84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8571" y="2937860"/>
            <a:ext cx="10414849" cy="9804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We don’t yet know what our best self can be…together, we all need to find it.</a:t>
            </a:r>
          </a:p>
        </p:txBody>
      </p:sp>
    </p:spTree>
    <p:extLst>
      <p:ext uri="{BB962C8B-B14F-4D97-AF65-F5344CB8AC3E}">
        <p14:creationId xmlns:p14="http://schemas.microsoft.com/office/powerpoint/2010/main" val="2181872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25A00D-820B-394B-BB34-47EBF2ABE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071227B-224F-8845-985A-7D474CAE570C}"/>
              </a:ext>
            </a:extLst>
          </p:cNvPr>
          <p:cNvSpPr/>
          <p:nvPr/>
        </p:nvSpPr>
        <p:spPr>
          <a:xfrm>
            <a:off x="-1" y="2958419"/>
            <a:ext cx="12192001" cy="94116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3FC234-CE84-CE4A-AEC5-3D8F75B4E49C}"/>
              </a:ext>
            </a:extLst>
          </p:cNvPr>
          <p:cNvSpPr txBox="1"/>
          <p:nvPr/>
        </p:nvSpPr>
        <p:spPr>
          <a:xfrm>
            <a:off x="1822703" y="3210350"/>
            <a:ext cx="85465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934758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7E3552-DEBB-C944-A554-82AFCB8419BA}"/>
              </a:ext>
            </a:extLst>
          </p:cNvPr>
          <p:cNvSpPr/>
          <p:nvPr/>
        </p:nvSpPr>
        <p:spPr>
          <a:xfrm>
            <a:off x="0" y="4872178"/>
            <a:ext cx="12192000" cy="121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9982E9-2715-D941-B379-71A97DB170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000" r="1168" b="21932"/>
          <a:stretch/>
        </p:blipFill>
        <p:spPr>
          <a:xfrm>
            <a:off x="-1" y="4933072"/>
            <a:ext cx="12192001" cy="19249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58D1FCC-C828-5245-A412-3708798581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2335" y="963303"/>
            <a:ext cx="2887330" cy="2925572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754ED87-0658-414E-9715-03B96424125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65550" y="5448601"/>
            <a:ext cx="4660900" cy="4460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Title2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EA2028A-6C2D-9540-910F-711B608C5F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65550" y="5961363"/>
            <a:ext cx="4660900" cy="35022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Date2</a:t>
            </a:r>
          </a:p>
        </p:txBody>
      </p:sp>
    </p:spTree>
    <p:extLst>
      <p:ext uri="{BB962C8B-B14F-4D97-AF65-F5344CB8AC3E}">
        <p14:creationId xmlns:p14="http://schemas.microsoft.com/office/powerpoint/2010/main" val="303132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89982E9-2715-D941-B379-71A97DB170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9902" r="1168" b="21932"/>
          <a:stretch/>
        </p:blipFill>
        <p:spPr>
          <a:xfrm>
            <a:off x="-1" y="6311590"/>
            <a:ext cx="12192001" cy="565634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0C39C82-22A6-0A45-B0AE-051068866D21}"/>
              </a:ext>
            </a:extLst>
          </p:cNvPr>
          <p:cNvCxnSpPr>
            <a:cxnSpLocks/>
          </p:cNvCxnSpPr>
          <p:nvPr userDrawn="1"/>
        </p:nvCxnSpPr>
        <p:spPr>
          <a:xfrm>
            <a:off x="-1" y="6311590"/>
            <a:ext cx="121920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1">
            <a:extLst>
              <a:ext uri="{FF2B5EF4-FFF2-40B4-BE49-F238E27FC236}">
                <a16:creationId xmlns:a16="http://schemas.microsoft.com/office/drawing/2014/main" id="{FA6151DA-0E50-3747-B88F-29F646B314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096" y="35461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Title3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48378D0F-E7EF-4A4B-83B1-DE987880935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33425" y="2217738"/>
            <a:ext cx="10355263" cy="3752850"/>
          </a:xfrm>
          <a:prstGeom prst="rect">
            <a:avLst/>
          </a:prstGeom>
        </p:spPr>
        <p:txBody>
          <a:bodyPr/>
          <a:lstStyle>
            <a:lvl1pPr>
              <a:buClr>
                <a:srgbClr val="F7BF32"/>
              </a:buClr>
              <a:defRPr b="0" i="0">
                <a:latin typeface="Avenir 65 Medium" panose="02000503020000020003" pitchFamily="2" charset="0"/>
              </a:defRPr>
            </a:lvl1pPr>
            <a:lvl2pPr>
              <a:buClr>
                <a:srgbClr val="F7BF32"/>
              </a:buClr>
              <a:defRPr b="0" i="0">
                <a:latin typeface="Avenir 55 Roman" panose="02000503020000020003" pitchFamily="2" charset="0"/>
              </a:defRPr>
            </a:lvl2pPr>
            <a:lvl3pPr>
              <a:buClr>
                <a:srgbClr val="F7BF32"/>
              </a:buClr>
              <a:defRPr b="0" i="0">
                <a:latin typeface="Avenir 55 Roman" panose="02000503020000020003" pitchFamily="2" charset="0"/>
              </a:defRPr>
            </a:lvl3pPr>
            <a:lvl4pPr>
              <a:buClr>
                <a:srgbClr val="F7BF32"/>
              </a:buClr>
              <a:defRPr b="0" i="0">
                <a:latin typeface="Avenir 55 Roman" panose="02000503020000020003" pitchFamily="2" charset="0"/>
              </a:defRPr>
            </a:lvl4pPr>
            <a:lvl5pPr>
              <a:buClr>
                <a:srgbClr val="F7BF32"/>
              </a:buClr>
              <a:defRPr b="0" i="0">
                <a:latin typeface="Avenir 55 Roman" panose="02000503020000020003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200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89982E9-2715-D941-B379-71A97DB170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9902" r="1168" b="21932"/>
          <a:stretch/>
        </p:blipFill>
        <p:spPr>
          <a:xfrm>
            <a:off x="-1" y="6311590"/>
            <a:ext cx="12192001" cy="565634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0C39C82-22A6-0A45-B0AE-051068866D21}"/>
              </a:ext>
            </a:extLst>
          </p:cNvPr>
          <p:cNvCxnSpPr>
            <a:cxnSpLocks/>
          </p:cNvCxnSpPr>
          <p:nvPr userDrawn="1"/>
        </p:nvCxnSpPr>
        <p:spPr>
          <a:xfrm>
            <a:off x="-1" y="6311590"/>
            <a:ext cx="121920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39A8CB0-9A70-A144-93B6-FBAF6A78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054452"/>
            <a:ext cx="10515600" cy="1139861"/>
          </a:xfrm>
          <a:prstGeom prst="rect">
            <a:avLst/>
          </a:prstGeom>
        </p:spPr>
        <p:txBody>
          <a:bodyPr/>
          <a:lstStyle>
            <a:lvl1pPr algn="ctr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119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7E3552-DEBB-C944-A554-82AFCB8419BA}"/>
              </a:ext>
            </a:extLst>
          </p:cNvPr>
          <p:cNvSpPr/>
          <p:nvPr/>
        </p:nvSpPr>
        <p:spPr>
          <a:xfrm>
            <a:off x="0" y="4872178"/>
            <a:ext cx="12192000" cy="1218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9982E9-2715-D941-B379-71A97DB170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000" r="1168" b="21932"/>
          <a:stretch/>
        </p:blipFill>
        <p:spPr>
          <a:xfrm>
            <a:off x="-1" y="4933072"/>
            <a:ext cx="12192001" cy="192492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159C787-850A-E94C-BE82-DEF54263A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054452"/>
            <a:ext cx="10515600" cy="1139861"/>
          </a:xfrm>
          <a:prstGeom prst="rect">
            <a:avLst/>
          </a:prstGeom>
        </p:spPr>
        <p:txBody>
          <a:bodyPr/>
          <a:lstStyle>
            <a:lvl1pPr algn="ctr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5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FD4AF910-3B45-C642-BA40-7F26C292CBB7}"/>
              </a:ext>
            </a:extLst>
          </p:cNvPr>
          <p:cNvGrpSpPr/>
          <p:nvPr userDrawn="1"/>
        </p:nvGrpSpPr>
        <p:grpSpPr>
          <a:xfrm>
            <a:off x="0" y="0"/>
            <a:ext cx="6143872" cy="6858000"/>
            <a:chOff x="0" y="0"/>
            <a:chExt cx="6143872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C89D864-D3E3-854A-9727-A7FA3A3C3175}"/>
                </a:ext>
              </a:extLst>
            </p:cNvPr>
            <p:cNvSpPr/>
            <p:nvPr/>
          </p:nvSpPr>
          <p:spPr>
            <a:xfrm>
              <a:off x="5617345" y="0"/>
              <a:ext cx="526527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D8ED27C-6546-2A4D-8DF8-81E2F1D5CA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50000"/>
            <a:stretch/>
          </p:blipFill>
          <p:spPr>
            <a:xfrm>
              <a:off x="0" y="0"/>
              <a:ext cx="6096000" cy="6858000"/>
            </a:xfrm>
            <a:prstGeom prst="rect">
              <a:avLst/>
            </a:prstGeom>
          </p:spPr>
        </p:pic>
      </p:grp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1061A9F-A15E-C64A-9549-79374FACE1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5833" y="3229691"/>
            <a:ext cx="4702175" cy="39861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What We’ll Cover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FA52A49-6633-E54F-9E51-57323147E9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91833" y="1128199"/>
            <a:ext cx="4704334" cy="45646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200000"/>
              </a:lnSpc>
              <a:buClr>
                <a:srgbClr val="FFC629"/>
              </a:buClr>
              <a:buFont typeface="Arial" panose="020B0604020202020204" pitchFamily="34" charset="0"/>
              <a:buChar char="•"/>
              <a:defRPr sz="1800" b="0" i="0"/>
            </a:lvl2pPr>
          </a:lstStyle>
          <a:p>
            <a:pPr>
              <a:lnSpc>
                <a:spcPct val="200000"/>
              </a:lnSpc>
            </a:pPr>
            <a:r>
              <a:rPr lang="en-US" dirty="0">
                <a:latin typeface="Avenir 65 Medium" panose="02000503020000020003" pitchFamily="2" charset="0"/>
              </a:rPr>
              <a:t>Content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venir 65 Medium" panose="02000503020000020003" pitchFamily="2" charset="0"/>
              </a:rPr>
              <a:t>Content</a:t>
            </a:r>
          </a:p>
          <a:p>
            <a:pPr marL="742950" lvl="1" indent="-285750">
              <a:lnSpc>
                <a:spcPct val="200000"/>
              </a:lnSpc>
              <a:buClr>
                <a:srgbClr val="FFC629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venir 65 Medium" panose="02000503020000020003" pitchFamily="2" charset="0"/>
              </a:rPr>
              <a:t>Content</a:t>
            </a:r>
          </a:p>
          <a:p>
            <a:pPr marL="742950" lvl="1" indent="-285750">
              <a:lnSpc>
                <a:spcPct val="200000"/>
              </a:lnSpc>
              <a:buClr>
                <a:srgbClr val="FFC629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venir 65 Medium" panose="02000503020000020003" pitchFamily="2" charset="0"/>
              </a:rPr>
              <a:t>Content</a:t>
            </a:r>
          </a:p>
          <a:p>
            <a:pPr marL="742950" lvl="1" indent="-285750">
              <a:lnSpc>
                <a:spcPct val="200000"/>
              </a:lnSpc>
              <a:buClr>
                <a:srgbClr val="FFC629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venir 65 Medium" panose="02000503020000020003" pitchFamily="2" charset="0"/>
              </a:rPr>
              <a:t>Content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venir 65 Medium" panose="02000503020000020003" pitchFamily="2" charset="0"/>
              </a:rPr>
              <a:t>Content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Avenir 65 Medium" panose="02000503020000020003" pitchFamily="2" charset="0"/>
              </a:rPr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286207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06B76FD-EBC2-924F-90F9-5FBB8B224E6C}"/>
              </a:ext>
            </a:extLst>
          </p:cNvPr>
          <p:cNvSpPr/>
          <p:nvPr/>
        </p:nvSpPr>
        <p:spPr>
          <a:xfrm>
            <a:off x="-1" y="6224584"/>
            <a:ext cx="12192001" cy="2607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204431-1C59-AA44-82EC-D02845A982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1324" r="1434" b="242"/>
          <a:stretch/>
        </p:blipFill>
        <p:spPr>
          <a:xfrm>
            <a:off x="0" y="6279639"/>
            <a:ext cx="12192000" cy="57836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E6176D2-EEF6-1043-9E18-99A5E6FB1DED}"/>
              </a:ext>
            </a:extLst>
          </p:cNvPr>
          <p:cNvCxnSpPr>
            <a:cxnSpLocks/>
          </p:cNvCxnSpPr>
          <p:nvPr/>
        </p:nvCxnSpPr>
        <p:spPr>
          <a:xfrm>
            <a:off x="-13856" y="1260574"/>
            <a:ext cx="6096001" cy="0"/>
          </a:xfrm>
          <a:prstGeom prst="line">
            <a:avLst/>
          </a:prstGeom>
          <a:ln w="28575">
            <a:solidFill>
              <a:srgbClr val="FFC6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75B1AC-CF2D-704D-8913-3B88C08C39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083" y="600075"/>
            <a:ext cx="5680075" cy="660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Title7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8360B5A-D265-7849-A437-ACE53640BB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8083" y="1752600"/>
            <a:ext cx="4257675" cy="3352800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FFC629"/>
              </a:buClr>
              <a:buFont typeface="Arial" panose="020B0604020202020204" pitchFamily="34" charset="0"/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r>
              <a:rPr lang="en-US" sz="1500" b="1" dirty="0">
                <a:latin typeface="Avenir 95 Black" panose="02000503020000020003" pitchFamily="2" charset="0"/>
              </a:rPr>
              <a:t>Points:</a:t>
            </a:r>
          </a:p>
          <a:p>
            <a:endParaRPr lang="en-US" sz="1500" dirty="0">
              <a:latin typeface="Avenir 65 Medium" panose="02000503020000020003" pitchFamily="2" charset="0"/>
            </a:endParaRPr>
          </a:p>
          <a:p>
            <a:pPr marL="285750" indent="-285750">
              <a:buClr>
                <a:srgbClr val="FFC629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latin typeface="Avenir 65 Medium" panose="02000503020000020003" pitchFamily="2" charset="0"/>
              </a:rPr>
              <a:t>Point 1</a:t>
            </a:r>
          </a:p>
          <a:p>
            <a:pPr marL="285750" indent="-285750">
              <a:buClr>
                <a:srgbClr val="FFC629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latin typeface="Avenir 65 Medium" panose="02000503020000020003" pitchFamily="2" charset="0"/>
              </a:rPr>
              <a:t>Point 2</a:t>
            </a:r>
          </a:p>
          <a:p>
            <a:pPr marL="285750" indent="-285750">
              <a:buClr>
                <a:srgbClr val="FFC629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latin typeface="Avenir 65 Medium" panose="02000503020000020003" pitchFamily="2" charset="0"/>
              </a:rPr>
              <a:t>Point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>
              <a:latin typeface="Avenir 65 Medium" panose="02000503020000020003" pitchFamily="2" charset="0"/>
            </a:endParaRPr>
          </a:p>
          <a:p>
            <a:r>
              <a:rPr lang="en-US" sz="1500" dirty="0">
                <a:latin typeface="Avenir 65 Medium" panose="02000503020000020003" pitchFamily="2" charset="0"/>
              </a:rPr>
              <a:t>Reinforce main points/message here with copy to explain to the consumer.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DF874033-E928-1743-85FB-DC29CB426C5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799667" y="1593184"/>
            <a:ext cx="4794250" cy="3892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05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475F388-1957-4E42-8C71-14A16B93040E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60DCAAC-46AE-3343-8F9A-CD4DDA203A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20272"/>
            <a:stretch/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7FE7ACE-CBBD-CE4F-9899-20F39A6A454D}"/>
                </a:ext>
              </a:extLst>
            </p:cNvPr>
            <p:cNvCxnSpPr/>
            <p:nvPr/>
          </p:nvCxnSpPr>
          <p:spPr>
            <a:xfrm>
              <a:off x="3169919" y="3857735"/>
              <a:ext cx="5852160" cy="0"/>
            </a:xfrm>
            <a:prstGeom prst="line">
              <a:avLst/>
            </a:prstGeom>
            <a:ln w="28575">
              <a:solidFill>
                <a:srgbClr val="FFC62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1210CA93-A5F0-FC40-A24C-216D908FFEE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08325" y="3247982"/>
            <a:ext cx="6575347" cy="55399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Divider Title1</a:t>
            </a:r>
          </a:p>
        </p:txBody>
      </p:sp>
    </p:spTree>
    <p:extLst>
      <p:ext uri="{BB962C8B-B14F-4D97-AF65-F5344CB8AC3E}">
        <p14:creationId xmlns:p14="http://schemas.microsoft.com/office/powerpoint/2010/main" val="230174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2C8967C-5DE1-8542-B6F8-DE583745C775}"/>
              </a:ext>
            </a:extLst>
          </p:cNvPr>
          <p:cNvGrpSpPr/>
          <p:nvPr userDrawn="1"/>
        </p:nvGrpSpPr>
        <p:grpSpPr>
          <a:xfrm>
            <a:off x="0" y="-1"/>
            <a:ext cx="12192000" cy="6858001"/>
            <a:chOff x="0" y="-1"/>
            <a:chExt cx="12192000" cy="685800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3F91AB2-125E-C949-8DAC-F092265357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50000"/>
            </a:blip>
            <a:srcRect t="19272"/>
            <a:stretch/>
          </p:blipFill>
          <p:spPr>
            <a:xfrm>
              <a:off x="0" y="-1"/>
              <a:ext cx="12192000" cy="685800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F6F952A-A865-544A-B2DA-A32AF5762272}"/>
                </a:ext>
              </a:extLst>
            </p:cNvPr>
            <p:cNvCxnSpPr/>
            <p:nvPr/>
          </p:nvCxnSpPr>
          <p:spPr>
            <a:xfrm>
              <a:off x="3672840" y="3857735"/>
              <a:ext cx="4846320" cy="0"/>
            </a:xfrm>
            <a:prstGeom prst="line">
              <a:avLst/>
            </a:prstGeom>
            <a:ln w="28575">
              <a:solidFill>
                <a:srgbClr val="FFC62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BDF5D72F-CC3C-2B4E-B192-FF761F67C8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08325" y="3247982"/>
            <a:ext cx="6575347" cy="55399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000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Divider Title2</a:t>
            </a:r>
          </a:p>
        </p:txBody>
      </p:sp>
    </p:spTree>
    <p:extLst>
      <p:ext uri="{BB962C8B-B14F-4D97-AF65-F5344CB8AC3E}">
        <p14:creationId xmlns:p14="http://schemas.microsoft.com/office/powerpoint/2010/main" val="308901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865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67" r:id="rId3"/>
    <p:sldLayoutId id="2147483668" r:id="rId4"/>
    <p:sldLayoutId id="2147483669" r:id="rId5"/>
    <p:sldLayoutId id="2147483658" r:id="rId6"/>
    <p:sldLayoutId id="2147483665" r:id="rId7"/>
    <p:sldLayoutId id="2147483660" r:id="rId8"/>
    <p:sldLayoutId id="2147483661" r:id="rId9"/>
    <p:sldLayoutId id="2147483663" r:id="rId10"/>
    <p:sldLayoutId id="2147483664" r:id="rId11"/>
    <p:sldLayoutId id="2147483666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4" Type="http://schemas.openxmlformats.org/officeDocument/2006/relationships/image" Target="cid:image005.png@01D97C3F.E86FB880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sbaumbhof@kennesaw.edu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fenxt.blackbaud.com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foundation.kennesaw.edu/accountspayable/job-aids.php" TargetMode="External"/><Relationship Id="rId5" Type="http://schemas.openxmlformats.org/officeDocument/2006/relationships/hyperlink" Target="https://foundation.kennesaw.edu/accountspayable/expenditureguidelines.php" TargetMode="External"/><Relationship Id="rId4" Type="http://schemas.openxmlformats.org/officeDocument/2006/relationships/hyperlink" Target="https://foundation.kennesaw.edu/forms.ph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D62DE74-A72F-FA43-9FDB-0477AE57C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0008" y="1824891"/>
            <a:ext cx="4660900" cy="1888012"/>
          </a:xfrm>
        </p:spPr>
        <p:txBody>
          <a:bodyPr/>
          <a:lstStyle/>
          <a:p>
            <a:r>
              <a:rPr lang="en-US" dirty="0"/>
              <a:t>Blackbaud Financial Edge (FE)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Expense Management Training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 descr="Date">
            <a:extLst>
              <a:ext uri="{FF2B5EF4-FFF2-40B4-BE49-F238E27FC236}">
                <a16:creationId xmlns:a16="http://schemas.microsoft.com/office/drawing/2014/main" id="{83F5CB86-ED38-914C-BBBB-D05DCF1A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40008" y="4400837"/>
            <a:ext cx="4660900" cy="743163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sz="4800" dirty="0"/>
              <a:t>Tuesday </a:t>
            </a:r>
          </a:p>
          <a:p>
            <a:r>
              <a:rPr lang="en-US" sz="4800" dirty="0"/>
              <a:t>August 29, 2023</a:t>
            </a:r>
          </a:p>
        </p:txBody>
      </p:sp>
    </p:spTree>
    <p:extLst>
      <p:ext uri="{BB962C8B-B14F-4D97-AF65-F5344CB8AC3E}">
        <p14:creationId xmlns:p14="http://schemas.microsoft.com/office/powerpoint/2010/main" val="187172582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F57148B-7D87-064E-8AC1-F06CD099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020" y="369619"/>
            <a:ext cx="10515600" cy="1254900"/>
          </a:xfrm>
        </p:spPr>
        <p:txBody>
          <a:bodyPr/>
          <a:lstStyle/>
          <a:p>
            <a:br>
              <a:rPr lang="en-US" u="sng" dirty="0"/>
            </a:br>
            <a:br>
              <a:rPr lang="en-US" u="sng" dirty="0"/>
            </a:br>
            <a:br>
              <a:rPr lang="en-US" dirty="0"/>
            </a:b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34AE900-5B10-0295-DB59-0B7842119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935458"/>
              </p:ext>
            </p:extLst>
          </p:nvPr>
        </p:nvGraphicFramePr>
        <p:xfrm>
          <a:off x="3686783" y="119270"/>
          <a:ext cx="4873558" cy="60640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3558">
                  <a:extLst>
                    <a:ext uri="{9D8B030D-6E8A-4147-A177-3AD203B41FA5}">
                      <a16:colId xmlns:a16="http://schemas.microsoft.com/office/drawing/2014/main" val="27350589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College Unit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362936883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01 - Coles College of Business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428934891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02 - Bagwell College of Education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2061204524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03 - Norman J. Radow College of Humanities &amp; Social Sciences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816569550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04 - Community and Professional Education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4288186209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05 - College of Science &amp; Math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315125556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06 - College of the Arts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715227740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07 - Graduate College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233168517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09 -Wellstar College of Health &amp; Human Services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301984713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10 - Global Affairs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4041264930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12 - Enterprise /  Institutes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419719758"/>
                  </a:ext>
                </a:extLst>
              </a:tr>
              <a:tr h="299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13 - KSU Foundation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2340569659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14 - Operations / Administration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611022024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15 - President's Office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27294211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16 - Student Affairs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4061350672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17 - University Development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2087301640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19 - General Scholarships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465304958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20 - Athletics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2296932816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22 - KSU Housing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921066392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22 - KSU Housing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469750284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23 - KSU Journey Honors College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721195319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24 - College of Architecture &amp; Construction Mgmt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3358874915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25 - College of Engineering &amp; Engineering Technology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2376380107"/>
                  </a:ext>
                </a:extLst>
              </a:tr>
              <a:tr h="254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26 - College of Computing &amp; Software Engineering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187716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206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764254-2E9C-FE43-85BF-FED19652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000" u="sng" dirty="0"/>
              <a:t>Financial Edge Payment Request </a:t>
            </a:r>
            <a:br>
              <a:rPr lang="en-US" sz="3000" u="sng" dirty="0"/>
            </a:br>
            <a:r>
              <a:rPr lang="en-US" sz="3000" u="sng" dirty="0"/>
              <a:t>Submission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4AB5FA-8A5A-EFAA-BD58-9607A278EC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33425" y="1838528"/>
            <a:ext cx="10355263" cy="4132060"/>
          </a:xfrm>
        </p:spPr>
        <p:txBody>
          <a:bodyPr/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on Expenses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on Manage Expenses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on New request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Enter Payee Name which will auto populate </a:t>
            </a: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submitter has previously entered a payment request for the vendor click on a past invoice (to the right) to copy basic invoice data (Description, Approval Rule, Rate, Date, Distribution lines, Account Code, Project ID, &amp; all custom fields) </a:t>
            </a:r>
            <a:r>
              <a:rPr lang="en-US" sz="20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**Remember to make changes, if needed. **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032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764254-2E9C-FE43-85BF-FED19652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000" u="sng" dirty="0"/>
              <a:t>Financial Edge Payment Request </a:t>
            </a:r>
            <a:br>
              <a:rPr lang="en-US" sz="3000" u="sng" dirty="0"/>
            </a:br>
            <a:r>
              <a:rPr lang="en-US" sz="3000" u="sng" dirty="0"/>
              <a:t>Submission </a:t>
            </a:r>
            <a:r>
              <a:rPr lang="en-US" sz="3000" u="sng" dirty="0" err="1"/>
              <a:t>cont</a:t>
            </a:r>
            <a:r>
              <a:rPr lang="en-US" sz="3000" u="sng" dirty="0"/>
              <a:t>…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4AB5FA-8A5A-EFAA-BD58-9607A278EC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33425" y="1838528"/>
            <a:ext cx="10355263" cy="4132060"/>
          </a:xfrm>
        </p:spPr>
        <p:txBody>
          <a:bodyPr/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Enter invoice Number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Enter number from actual invoice or number from reimbursement receipt(s).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Note: Vendor invoices must be submitted individually. Personal reimbursements can be submitted for multiple 	receipts, using one (1) distribution line. Distribution lines per receipt are not required.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Enter Invoice Date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Enter date on invoice unless required to use current date as the invoice date</a:t>
            </a: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transactions have been recorded for a prior month, the foundation will close the accounting books for that month. This prevents invoices dated within that closed period from being submitted, and why approvers receive the error message “</a:t>
            </a:r>
            <a:r>
              <a:rPr lang="en-US" sz="16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Invalid document date”.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Enter Description of payment requests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35886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764254-2E9C-FE43-85BF-FED19652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000" u="sng" dirty="0"/>
              <a:t>Financial Edge Payment Request </a:t>
            </a:r>
            <a:br>
              <a:rPr lang="en-US" sz="3000" u="sng" dirty="0"/>
            </a:br>
            <a:r>
              <a:rPr lang="en-US" sz="3000" u="sng" dirty="0"/>
              <a:t>Submission </a:t>
            </a:r>
            <a:r>
              <a:rPr lang="en-US" sz="3000" u="sng" dirty="0" err="1"/>
              <a:t>cont</a:t>
            </a:r>
            <a:r>
              <a:rPr lang="en-US" sz="3000" u="sng" dirty="0"/>
              <a:t>…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4AB5FA-8A5A-EFAA-BD58-9607A278EC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33425" y="1680178"/>
            <a:ext cx="10355263" cy="4290410"/>
          </a:xfrm>
        </p:spPr>
        <p:txBody>
          <a:bodyPr/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Approval Rule: Enter approval rule</a:t>
            </a: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 department manager if you’re not sure which approval rule to use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Expense detail/purpose: Enter detailed information in the box</a:t>
            </a: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Expand on the Description and provide details of expense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Rate: Enter full payment amount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Account: Default account code 030-5000	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Project: Enter project ID which will auto-populate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Note: if project ID does not auto-populate you may not have access rights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81927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764254-2E9C-FE43-85BF-FED19652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000" u="sng" dirty="0"/>
              <a:t>Financial Edge Payment Request </a:t>
            </a:r>
            <a:br>
              <a:rPr lang="en-US" sz="3000" u="sng" dirty="0"/>
            </a:br>
            <a:r>
              <a:rPr lang="en-US" sz="3000" u="sng" dirty="0"/>
              <a:t>Submission </a:t>
            </a:r>
            <a:r>
              <a:rPr lang="en-US" sz="3000" u="sng" dirty="0" err="1"/>
              <a:t>cont</a:t>
            </a:r>
            <a:r>
              <a:rPr lang="en-US" sz="3000" u="sng" dirty="0"/>
              <a:t>…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4AB5FA-8A5A-EFAA-BD58-9607A278EC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33425" y="1488332"/>
            <a:ext cx="10355263" cy="4482256"/>
          </a:xfrm>
        </p:spPr>
        <p:txBody>
          <a:bodyPr/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 FIELDS</a:t>
            </a:r>
            <a:endParaRPr lang="en-US" sz="2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Value: Enter invoice number and original invoice date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Yes or No if the vendor record requires changes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Payment Type: Select “Mail to Vendor” or “Hold for Pick-up” </a:t>
            </a: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Foundation only issues check payments, not ACH or wires</a:t>
            </a: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enter a date in </a:t>
            </a:r>
            <a:r>
              <a:rPr lang="en-US" sz="20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Payment Type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field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Yes or No if Remittance Stub should be included with payment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Upload attachments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Submit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89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764254-2E9C-FE43-85BF-FED19652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000" u="sng" dirty="0"/>
              <a:t>New Vendor Requests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4AB5FA-8A5A-EFAA-BD58-9607A278EC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33425" y="1488332"/>
            <a:ext cx="10355263" cy="4482256"/>
          </a:xfrm>
        </p:spPr>
        <p:txBody>
          <a:bodyPr/>
          <a:lstStyle/>
          <a:p>
            <a:pPr marL="342900" marR="0" lvl="0" indent="-3429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b="1" i="0" u="none" strike="noStrike" baseline="0" dirty="0">
              <a:latin typeface="Calibri-Bold"/>
            </a:endParaRPr>
          </a:p>
          <a:p>
            <a:pPr marL="342900" marR="0" lvl="0" indent="-3429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b="1" dirty="0">
              <a:latin typeface="Calibri-Bold"/>
            </a:endParaRPr>
          </a:p>
          <a:p>
            <a:pPr marL="342900" marR="0" lvl="0" indent="-3429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i="0" u="none" strike="noStrike" baseline="0" dirty="0">
                <a:latin typeface="Calibri-Bold"/>
              </a:rPr>
              <a:t>Payee: **NEW VENDOR***</a:t>
            </a:r>
          </a:p>
          <a:p>
            <a:pPr marL="342900" marR="0" lvl="0" indent="-3429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b="1" i="0" u="none" strike="noStrike" baseline="0" dirty="0">
                <a:latin typeface="Calibri-Bold"/>
              </a:rPr>
              <a:t>Approval rule: 00.00 NV – New Vendor Request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945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BF6CFE-ACDE-0A45-8C72-E8350BE4276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014167"/>
            <a:ext cx="6096000" cy="13255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Attachments</a:t>
            </a: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 descr="Content block&#10;">
            <a:extLst>
              <a:ext uri="{FF2B5EF4-FFF2-40B4-BE49-F238E27FC236}">
                <a16:creationId xmlns:a16="http://schemas.microsoft.com/office/drawing/2014/main" id="{8A435864-9975-8D48-8085-E4808505F6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3796" y="233464"/>
            <a:ext cx="5739319" cy="6400800"/>
          </a:xfrm>
        </p:spPr>
        <p:txBody>
          <a:bodyPr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**Foundation Required Documentation** </a:t>
            </a:r>
          </a:p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endParaRPr lang="en-US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16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Actual scanned copies of both the detailed (itemized) receipt and the transactional total, including tip, or a copy of a detailed vendor invoice (sales tax should be added). </a:t>
            </a:r>
            <a:r>
              <a:rPr lang="en-US" sz="1600" b="1" i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</a:t>
            </a:r>
            <a:r>
              <a:rPr lang="en-US" sz="1600" b="1" i="1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inc’l</a:t>
            </a:r>
            <a:r>
              <a:rPr lang="en-US" sz="1600" b="1" i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receipts seeking reimbursement</a:t>
            </a:r>
            <a:r>
              <a:rPr lang="en-US" sz="1600" i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en-US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Regarding reimbursements, if a bank/credit card was used and the cardholder’s name is NOT printed on the receipt, the following is required: A) Picture of card ONLY showing the cardholder’s name and the last four (4) digits OR B) A bank statement showing ONLY the transaction(s), card holder’s name, and the last four (4) digits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An agenda, itinerary, brochure, or announcement showing the business purpose and details of the activity.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A copy of an agreement or contract between the University and an outside vendor should also be attached for any goods or services rendered, with Contract Approval.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AutoNum type="arabicPeriod" startAt="3"/>
            </a:pP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491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BF6CFE-ACDE-0A45-8C72-E8350BE4276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014167"/>
            <a:ext cx="6096000" cy="13255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Attachments</a:t>
            </a: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 descr="Content block&#10;">
            <a:extLst>
              <a:ext uri="{FF2B5EF4-FFF2-40B4-BE49-F238E27FC236}">
                <a16:creationId xmlns:a16="http://schemas.microsoft.com/office/drawing/2014/main" id="{8A435864-9975-8D48-8085-E4808505F6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3796" y="233464"/>
            <a:ext cx="5739319" cy="6624536"/>
          </a:xfrm>
        </p:spPr>
        <p:txBody>
          <a:bodyPr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**Foundation Required Documentation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u="sng" dirty="0"/>
              <a:t>Cont.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**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A copy of the design approval for items with the KSU logo, or proof design approval is not needed.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sz="16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list of all attendees and participants for all activities </a:t>
            </a:r>
            <a:r>
              <a:rPr lang="en-US" sz="16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the attendees’ relationship to KSU (Faculty, Staff, Student, Donor, Board Member, Consultant</a:t>
            </a:r>
            <a:r>
              <a:rPr lang="en-US" sz="16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etc.…).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A detailed explanation in Financial Edge specifying how this expenditure benefits the University, college, or department directly, and how it relates to the donor’s original intent (if applicable).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If the vendor is not already established in Financial Edge, a completed and signed IRS W- 9 (Appendix C) form must be c returned to the Foundation. An IRS W-9 form is not needed for reimbursement request for KSU employees for expenses incurred; their name and current campus mail drop is sufficient.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855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BF6CFE-ACDE-0A45-8C72-E8350BE4276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014167"/>
            <a:ext cx="6096000" cy="13255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Attachments</a:t>
            </a: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 descr="Content block&#10;">
            <a:extLst>
              <a:ext uri="{FF2B5EF4-FFF2-40B4-BE49-F238E27FC236}">
                <a16:creationId xmlns:a16="http://schemas.microsoft.com/office/drawing/2014/main" id="{8A435864-9975-8D48-8085-E4808505F6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3796" y="233464"/>
            <a:ext cx="5739319" cy="6400800"/>
          </a:xfrm>
        </p:spPr>
        <p:txBody>
          <a:bodyPr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**Foundation Required Documentation 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u="sng" dirty="0"/>
              <a:t>Notes**</a:t>
            </a:r>
            <a:endParaRPr lang="en-US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indent="-28575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note: This documentation is required for all Foundation payment requests submitted via Blackbaud and KSU state portals (i.e. </a:t>
            </a:r>
            <a:r>
              <a:rPr lang="en-US" sz="1600" b="1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OwlPay</a:t>
            </a:r>
            <a:r>
              <a:rPr lang="en-US" sz="16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b="1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ePro</a:t>
            </a:r>
            <a:r>
              <a:rPr lang="en-US" sz="16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P-card, Concur). If submitting payment requests via KSU state portal and using Foundation funds (speed chart), KSU documentation is required (i.e. Food Documentation Form, Travel Expense Form, Unauthorized Commitment Form).</a:t>
            </a:r>
          </a:p>
          <a:p>
            <a:pPr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1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also note: Word documents created for the purpose of summarizing the business purpose submitting for payment WILL NOT suffice. Original </a:t>
            </a:r>
            <a:r>
              <a:rPr lang="en-US" sz="1600" b="1" i="1" dirty="0">
                <a:solidFill>
                  <a:srgbClr val="212327"/>
                </a:solidFill>
                <a:effectLst/>
                <a:latin typeface="BLKB Sans"/>
              </a:rPr>
              <a:t>agenda, itinerary, brochure, email, or announcement showing the business purpose is required.</a:t>
            </a:r>
            <a:endParaRPr lang="en-US" sz="16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AutoNum type="arabicPeriod" startAt="3"/>
            </a:pP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195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764254-2E9C-FE43-85BF-FED19652D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096" y="354615"/>
            <a:ext cx="10515600" cy="851615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400" u="sng" dirty="0"/>
              <a:t>Rejected Payment Requests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4AB5FA-8A5A-EFAA-BD58-9607A278EC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33425" y="1527243"/>
            <a:ext cx="10355263" cy="4443345"/>
          </a:xfrm>
        </p:spPr>
        <p:txBody>
          <a:bodyPr/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notifications are set up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Receive emailed rejection notification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on digit of rejected invoices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rejected request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notes in red at the top of request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Scroll down to bottom of request to review rejection notes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Adjust margins if needed</a:t>
            </a:r>
          </a:p>
          <a:p>
            <a:pPr marL="457200" marR="0" lvl="1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When revising a rejected invoice</a:t>
            </a:r>
            <a:r>
              <a:rPr lang="en-US" sz="2000" b="1" i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 NOT </a:t>
            </a:r>
            <a:r>
              <a:rPr lang="en-US" sz="2000" b="1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data in the custom fields.</a:t>
            </a:r>
            <a:endParaRPr lang="en-US" sz="20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101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BF6CFE-ACDE-0A45-8C72-E8350BE4276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003839"/>
            <a:ext cx="6096000" cy="13255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What We’ll Cover</a:t>
            </a:r>
          </a:p>
        </p:txBody>
      </p:sp>
      <p:sp>
        <p:nvSpPr>
          <p:cNvPr id="3" name="Text Placeholder 2" descr="Content block&#10;">
            <a:extLst>
              <a:ext uri="{FF2B5EF4-FFF2-40B4-BE49-F238E27FC236}">
                <a16:creationId xmlns:a16="http://schemas.microsoft.com/office/drawing/2014/main" id="{8A435864-9975-8D48-8085-E4808505F6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791833" y="1128198"/>
            <a:ext cx="4704334" cy="509750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Blackbaud FE NXT 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to Submit Payment Requests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Required Documentation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Financial Aid Documentation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Rejected Payment Requests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Working with my invoice requests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Error Messages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Meals using foundation funds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Foundation Resource Page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Foundation 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Accounting Period Closed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Monthly Statements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Foundation Updates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331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764254-2E9C-FE43-85BF-FED19652D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096" y="354615"/>
            <a:ext cx="10515600" cy="98780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600" u="sng" dirty="0"/>
              <a:t>Working with my invoice requests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4AB5FA-8A5A-EFAA-BD58-9607A278EC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01519" y="1254868"/>
            <a:ext cx="10355263" cy="3696511"/>
          </a:xfrm>
        </p:spPr>
        <p:txBody>
          <a:bodyPr/>
          <a:lstStyle/>
          <a:p>
            <a:pPr marL="342900" marR="0" lvl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on Work with my invoice requests</a:t>
            </a:r>
          </a:p>
          <a:p>
            <a:pPr marL="742950" marR="0" lvl="1" indent="-28575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Remove filters to view all submitted requests</a:t>
            </a:r>
          </a:p>
          <a:p>
            <a:pPr marL="342900" marR="0" lvl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submitters can view requests submitted, pending, and approved</a:t>
            </a:r>
          </a:p>
          <a:p>
            <a:pPr marL="342900" marR="0" lvl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Invoices: Click on the number digit to view open requests </a:t>
            </a:r>
          </a:p>
          <a:p>
            <a:pPr marL="342900" marR="0" lvl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Approved Invoices: Click on the number digit to view approved requests</a:t>
            </a:r>
          </a:p>
          <a:p>
            <a:pPr marL="342900" marR="0" lvl="0" indent="-342900" algn="just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Rejected Invoices: Click on the number digit to view rejected requests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202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764254-2E9C-FE43-85BF-FED19652D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096" y="354615"/>
            <a:ext cx="10515600" cy="98780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600" u="sng" dirty="0"/>
              <a:t>Error Messages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4AB5FA-8A5A-EFAA-BD58-9607A278EC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01519" y="1420238"/>
            <a:ext cx="10355263" cy="3706239"/>
          </a:xfrm>
        </p:spPr>
        <p:txBody>
          <a:bodyPr/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Invalid Document Date: The invoice date is in a closed (past) accounting period.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Submitter will need to change the invoice date to the current date and resubmit. 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8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Rights to use this account: The account number was most likely changed during the approval process.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en-US" sz="1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	Click on “View Distribution” to the right and change the Account* number back to your 		default 	030-5000, then click Submit.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Rights to use this project: The approver does not have access to approve the project ID in the request.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	Contact LaToya Harris to verify security rights.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8703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BF6CFE-ACDE-0A45-8C72-E8350BE4276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014167"/>
            <a:ext cx="6096000" cy="159759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Foundation 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Meal 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Matrix</a:t>
            </a: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 descr="Content block&#10;">
            <a:extLst>
              <a:ext uri="{FF2B5EF4-FFF2-40B4-BE49-F238E27FC236}">
                <a16:creationId xmlns:a16="http://schemas.microsoft.com/office/drawing/2014/main" id="{8A435864-9975-8D48-8085-E4808505F6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3796" y="233464"/>
            <a:ext cx="5739319" cy="6400800"/>
          </a:xfrm>
        </p:spPr>
        <p:txBody>
          <a:bodyPr/>
          <a:lstStyle/>
          <a:p>
            <a:pPr algn="ctr"/>
            <a:r>
              <a:rPr lang="en-US" sz="1400" dirty="0"/>
              <a:t>The following are instances where meals and entertainment expenses are allowable: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679370-7D60-62DF-6C0F-97DF5C0414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3795" y="899375"/>
            <a:ext cx="5739319" cy="5555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3204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764254-2E9C-FE43-85BF-FED19652D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096" y="354615"/>
            <a:ext cx="10515600" cy="98780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600" u="sng" dirty="0"/>
              <a:t>Alcohol, Tips, &amp; State Per Diem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4AB5FA-8A5A-EFAA-BD58-9607A278EC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01519" y="1167320"/>
            <a:ext cx="10355263" cy="5077838"/>
          </a:xfrm>
        </p:spPr>
        <p:txBody>
          <a:bodyPr/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purchase of alcoholic beverages is allowed only for employee morale events, and while hosting meals that include external guest(s) while conducting official KSU business.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other alcohol related expenditure is not an allowable expense.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allowable alcohol related purchase viewed as excessive in costs may be denied by the KSU Foundation at the discretion of the Chief Executive Officer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 to 20% of meal tips are allowed for payments and reimbursements.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Meal</a:t>
            </a: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invoices and reimbursements processed with foundation funds DO NOT follow state per diem amounts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reimbursements require proof of payment (including students (submitted via Blackbaud) and non-employees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meals reimbursed via KSU state portals require state documentation (ex. Travel Expense Report Form) and follow state meal per diems.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8766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764254-2E9C-FE43-85BF-FED19652D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096" y="155644"/>
            <a:ext cx="10515600" cy="80739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600" u="sng" dirty="0"/>
              <a:t>Student Financial Aid Documentation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4AB5FA-8A5A-EFAA-BD58-9607A278EC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205424" y="882652"/>
            <a:ext cx="8775994" cy="5282119"/>
          </a:xfrm>
        </p:spPr>
        <p:txBody>
          <a:bodyPr/>
          <a:lstStyle/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 Office of Scholarships and Financial Aid must review/approve all financial resources a student receives, unless funding is tied directly to funding received for a job performed (paid student assistant receiving a biweekly paycheck.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All financial assistance granted to a student for the purpose of course credit (conference attendance and registration,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transportation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 attend a banquet, etc.; Anything related to travel expenses for a student to attend) must be sent to the Financial Aid office to ensure the student is eligible to receive the financial resource. 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Competition Teams: If the competition is strictly voluntary (not attached to a class requirement) and if the payment registration is made directly to the event vendor Financial Aid IS NOT required to notate the students’ account. 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If the student is receiving payment or reimbursement for expenses relating to items in the Cost Grid (left side) Financial Aid is required to review and notate the students’ account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C926CF-EC43-3DAC-F77B-6E3596F5A7AE}"/>
              </a:ext>
            </a:extLst>
          </p:cNvPr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82" y="783772"/>
            <a:ext cx="2884003" cy="49437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38829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764254-2E9C-FE43-85BF-FED19652D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096" y="354615"/>
            <a:ext cx="10515600" cy="98780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600" u="sng" dirty="0"/>
              <a:t>Student Financial Aid Doc Procedure</a:t>
            </a:r>
            <a:br>
              <a:rPr lang="en-US" sz="2600" u="sng" dirty="0"/>
            </a:br>
            <a:br>
              <a:rPr lang="en-US" sz="2600" u="sng" dirty="0"/>
            </a:br>
            <a:endParaRPr lang="en-US" sz="2600" u="sng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4AB5FA-8A5A-EFAA-BD58-9607A278EC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01519" y="1167320"/>
            <a:ext cx="10355263" cy="5077838"/>
          </a:xfrm>
        </p:spPr>
        <p:txBody>
          <a:bodyPr/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 Sarah Baumhoff in the Office of Scholarships &amp; Financial Aid at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sbaumbhof@kennesaw.edu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</a:t>
            </a:r>
            <a:r>
              <a:rPr lang="en-US" sz="1800" kern="1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provided to Financial Aid in the body of the email 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Name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ID#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 Amount</a:t>
            </a:r>
          </a:p>
          <a:p>
            <a:pPr marL="457200" lvl="1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Financial Aid will respond, “This has been added to the student’s financial aid award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Attach this documentation to the request</a:t>
            </a:r>
          </a:p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9670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DBF6CFE-ACDE-0A45-8C72-E8350BE4276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014167"/>
            <a:ext cx="6096000" cy="159759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Best 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 descr="Content block&#10;">
            <a:extLst>
              <a:ext uri="{FF2B5EF4-FFF2-40B4-BE49-F238E27FC236}">
                <a16:creationId xmlns:a16="http://schemas.microsoft.com/office/drawing/2014/main" id="{8A435864-9975-8D48-8085-E4808505F6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3796" y="233464"/>
            <a:ext cx="5739319" cy="6400800"/>
          </a:xfrm>
        </p:spPr>
        <p:txBody>
          <a:bodyPr/>
          <a:lstStyle/>
          <a:p>
            <a:pPr marR="0">
              <a:spcAft>
                <a:spcPts val="800"/>
              </a:spcAft>
            </a:pPr>
            <a:r>
              <a:rPr lang="en-US" sz="1400" dirty="0"/>
              <a:t>Bookmark Blackbaud Sign In: </a:t>
            </a:r>
            <a:r>
              <a:rPr lang="en-US" sz="1400" dirty="0">
                <a:hlinkClick r:id="rId3"/>
              </a:rPr>
              <a:t>https://fenxt.blackbaud.com</a:t>
            </a:r>
            <a:r>
              <a:rPr lang="en-US" sz="1400" dirty="0"/>
              <a:t> </a:t>
            </a:r>
          </a:p>
          <a:p>
            <a:pPr marR="0">
              <a:spcAft>
                <a:spcPts val="800"/>
              </a:spcAft>
            </a:pPr>
            <a:r>
              <a:rPr lang="en-US" sz="1400" dirty="0"/>
              <a:t>Bookmark Foundation Forms: </a:t>
            </a:r>
            <a:r>
              <a:rPr lang="en-US" sz="1400" dirty="0">
                <a:hlinkClick r:id="rId4"/>
              </a:rPr>
              <a:t>https://foundation.kennesaw.edu/forms.php</a:t>
            </a:r>
            <a:r>
              <a:rPr lang="en-US" sz="1400" dirty="0"/>
              <a:t> </a:t>
            </a:r>
          </a:p>
          <a:p>
            <a:pPr marR="0">
              <a:spcAft>
                <a:spcPts val="800"/>
              </a:spcAft>
            </a:pPr>
            <a:r>
              <a:rPr lang="en-US" sz="1400" dirty="0"/>
              <a:t>Bookmark Foundation Expenditure Control Guidelines: </a:t>
            </a:r>
            <a:r>
              <a:rPr lang="en-US" sz="1400" dirty="0">
                <a:hlinkClick r:id="rId5"/>
              </a:rPr>
              <a:t>https://foundation.kennesaw.edu/accountspayable/expenditureguidelines.php</a:t>
            </a:r>
            <a:r>
              <a:rPr lang="en-US" sz="1400" dirty="0"/>
              <a:t> </a:t>
            </a:r>
          </a:p>
          <a:p>
            <a:pPr marR="0">
              <a:spcAft>
                <a:spcPts val="800"/>
              </a:spcAft>
            </a:pPr>
            <a:r>
              <a:rPr lang="en-US" sz="1400" dirty="0"/>
              <a:t>Bookmark Foundation Job Aids: </a:t>
            </a:r>
            <a:r>
              <a:rPr lang="en-US" sz="1400" dirty="0">
                <a:hlinkClick r:id="rId6"/>
              </a:rPr>
              <a:t>https://foundation.kennesaw.edu/accountspayable/job-aids.php</a:t>
            </a:r>
            <a:r>
              <a:rPr lang="en-US" sz="1400" dirty="0"/>
              <a:t> </a:t>
            </a:r>
          </a:p>
          <a:p>
            <a:pPr marR="0">
              <a:spcAft>
                <a:spcPts val="800"/>
              </a:spcAft>
            </a:pPr>
            <a:r>
              <a:rPr lang="en-US" sz="1400" dirty="0"/>
              <a:t>DO NOT USE CASH when seeking reimbursement</a:t>
            </a:r>
          </a:p>
          <a:p>
            <a:pPr marR="0">
              <a:spcAft>
                <a:spcPts val="800"/>
              </a:spcAft>
            </a:pPr>
            <a:r>
              <a:rPr lang="en-US" sz="1400" dirty="0"/>
              <a:t>DO NOT personally reimburse an individual </a:t>
            </a:r>
          </a:p>
          <a:p>
            <a:pPr marR="0">
              <a:spcAft>
                <a:spcPts val="800"/>
              </a:spcAft>
            </a:pPr>
            <a:r>
              <a:rPr lang="en-US" sz="1400" dirty="0"/>
              <a:t>DO NOT personally sign a contract, seek foundation contract approval</a:t>
            </a:r>
          </a:p>
          <a:p>
            <a:pPr marR="0">
              <a:spcAft>
                <a:spcPts val="800"/>
              </a:spcAft>
            </a:pPr>
            <a:r>
              <a:rPr lang="en-US" sz="1400" dirty="0"/>
              <a:t>There should be no personal items on a receipt when seeking foundation reimbursement</a:t>
            </a:r>
          </a:p>
          <a:p>
            <a:pPr marR="0">
              <a:spcAft>
                <a:spcPts val="800"/>
              </a:spcAft>
            </a:pPr>
            <a:r>
              <a:rPr lang="en-US" sz="1400" dirty="0"/>
              <a:t>Summary of expense IS NOT “required documentation”. Prepare &amp; provide receipt/invoice, list of attendees (small meeting invite), &amp; business documentation (i.e. agenda, itinerary, flyer, meeting invite)</a:t>
            </a:r>
          </a:p>
          <a:p>
            <a:endParaRPr lang="en-US" sz="1400" dirty="0">
              <a:highlight>
                <a:srgbClr val="FFFF00"/>
              </a:highlight>
            </a:endParaRPr>
          </a:p>
          <a:p>
            <a:endParaRPr lang="en-US" sz="1400" dirty="0"/>
          </a:p>
          <a:p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521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F57148B-7D87-064E-8AC1-F06CD099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020" y="369619"/>
            <a:ext cx="10515600" cy="1254900"/>
          </a:xfrm>
        </p:spPr>
        <p:txBody>
          <a:bodyPr/>
          <a:lstStyle/>
          <a:p>
            <a:r>
              <a:rPr lang="en-US" u="sng" dirty="0">
                <a:latin typeface="Montserrat" pitchFamily="2" charset="0"/>
              </a:rPr>
              <a:t>Division of University Advancement (DUA)</a:t>
            </a:r>
            <a:br>
              <a:rPr lang="en-US" u="sng" dirty="0"/>
            </a:br>
            <a:br>
              <a:rPr lang="en-US" u="sng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B25515-3978-4123-1361-72E1AA64EE0C}"/>
              </a:ext>
            </a:extLst>
          </p:cNvPr>
          <p:cNvSpPr txBox="1"/>
          <p:nvPr/>
        </p:nvSpPr>
        <p:spPr>
          <a:xfrm>
            <a:off x="1042479" y="1118681"/>
            <a:ext cx="1070853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800" i="1" kern="100" dirty="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Generating and stewarding the resources necessary to Advance the mission and fuel the vision of Kennesaw State University.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endParaRPr lang="en-US" sz="28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Offices within DUA: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Advancement Services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Alumni &amp; Constituent Engagement (ACE)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KSU Foundation, Inc.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23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F57148B-7D87-064E-8AC1-F06CD099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020" y="369619"/>
            <a:ext cx="10515600" cy="1254900"/>
          </a:xfrm>
        </p:spPr>
        <p:txBody>
          <a:bodyPr/>
          <a:lstStyle/>
          <a:p>
            <a:r>
              <a:rPr lang="en-US" u="sng" dirty="0"/>
              <a:t>Advancement Services</a:t>
            </a:r>
            <a:br>
              <a:rPr lang="en-US" u="sng" dirty="0"/>
            </a:br>
            <a:br>
              <a:rPr lang="en-US" u="sng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B25515-3978-4123-1361-72E1AA64EE0C}"/>
              </a:ext>
            </a:extLst>
          </p:cNvPr>
          <p:cNvSpPr txBox="1"/>
          <p:nvPr/>
        </p:nvSpPr>
        <p:spPr>
          <a:xfrm>
            <a:off x="1042479" y="1118681"/>
            <a:ext cx="1070853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Administration &amp; Management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Gift Processing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Prospect Development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Prospect Research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Reporting &amp; Analytics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Advancement Technology Coordination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145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F57148B-7D87-064E-8AC1-F06CD099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020" y="369619"/>
            <a:ext cx="10515600" cy="1254900"/>
          </a:xfrm>
        </p:spPr>
        <p:txBody>
          <a:bodyPr/>
          <a:lstStyle/>
          <a:p>
            <a:r>
              <a:rPr lang="en-US" sz="3200" u="sng" dirty="0">
                <a:latin typeface="Montserrat" pitchFamily="2" charset="0"/>
              </a:rPr>
              <a:t>Alumni &amp; Constituent Engagement </a:t>
            </a:r>
            <a:br>
              <a:rPr lang="en-US" u="sng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B25515-3978-4123-1361-72E1AA64EE0C}"/>
              </a:ext>
            </a:extLst>
          </p:cNvPr>
          <p:cNvSpPr txBox="1"/>
          <p:nvPr/>
        </p:nvSpPr>
        <p:spPr>
          <a:xfrm>
            <a:off x="1042479" y="1118681"/>
            <a:ext cx="1070853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Alumni &amp; Student Engagement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Signature Events &amp; Programs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Board &amp; Volunteer Management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Alumni Social Media &amp; Newsletters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Intentional Relationships &amp; Partnerships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Drive campaigns for Annual Giving ($1-$24,999) from internal and external supporters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169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F57148B-7D87-064E-8AC1-F06CD099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020" y="369619"/>
            <a:ext cx="10515600" cy="1254900"/>
          </a:xfrm>
        </p:spPr>
        <p:txBody>
          <a:bodyPr/>
          <a:lstStyle/>
          <a:p>
            <a:r>
              <a:rPr lang="en-US" sz="3200" u="sng" dirty="0">
                <a:latin typeface="Montserrat" pitchFamily="2" charset="0"/>
              </a:rPr>
              <a:t>Development</a:t>
            </a:r>
            <a:br>
              <a:rPr lang="en-US" u="sng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B25515-3978-4123-1361-72E1AA64EE0C}"/>
              </a:ext>
            </a:extLst>
          </p:cNvPr>
          <p:cNvSpPr txBox="1"/>
          <p:nvPr/>
        </p:nvSpPr>
        <p:spPr>
          <a:xfrm>
            <a:off x="1042479" y="1118681"/>
            <a:ext cx="1070853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Identify, cultivate and solicit major gifts ($50,000+) from individual donors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Secure corporate and foundation gifts for KSU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Secure Planned Gifts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Steward strategically donors for future cultivation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51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F57148B-7D87-064E-8AC1-F06CD099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020" y="369619"/>
            <a:ext cx="10515600" cy="1254900"/>
          </a:xfrm>
        </p:spPr>
        <p:txBody>
          <a:bodyPr/>
          <a:lstStyle/>
          <a:p>
            <a:r>
              <a:rPr lang="en-US" u="sng" dirty="0"/>
              <a:t>KSU Foundation, Inc.</a:t>
            </a:r>
            <a:br>
              <a:rPr lang="en-US" u="sng" dirty="0"/>
            </a:br>
            <a:br>
              <a:rPr lang="en-US" u="sng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B25515-3978-4123-1361-72E1AA64EE0C}"/>
              </a:ext>
            </a:extLst>
          </p:cNvPr>
          <p:cNvSpPr txBox="1"/>
          <p:nvPr/>
        </p:nvSpPr>
        <p:spPr>
          <a:xfrm>
            <a:off x="1042479" y="1118681"/>
            <a:ext cx="1070853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 Reporting for Advancement and Foundation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Safeguard Donor Funds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Capital Markets &amp; Bond Compliance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 Estate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6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F57148B-7D87-064E-8AC1-F06CD099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020" y="369619"/>
            <a:ext cx="10515600" cy="1254900"/>
          </a:xfrm>
        </p:spPr>
        <p:txBody>
          <a:bodyPr/>
          <a:lstStyle/>
          <a:p>
            <a:r>
              <a:rPr lang="en-US" u="sng" dirty="0"/>
              <a:t>Blackbaud FE NXT Access</a:t>
            </a:r>
            <a:br>
              <a:rPr lang="en-US" u="sng" dirty="0"/>
            </a:br>
            <a:br>
              <a:rPr lang="en-US" u="sng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B25515-3978-4123-1361-72E1AA64EE0C}"/>
              </a:ext>
            </a:extLst>
          </p:cNvPr>
          <p:cNvSpPr txBox="1"/>
          <p:nvPr/>
        </p:nvSpPr>
        <p:spPr>
          <a:xfrm>
            <a:off x="1042479" y="1118681"/>
            <a:ext cx="10708533" cy="5088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 out </a:t>
            </a:r>
            <a:r>
              <a:rPr lang="en-US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Add_Change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 with department’s signature approval and email to me</a:t>
            </a: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Approval Rule(s)</a:t>
            </a: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ID(s)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access is set up, new user will receive Blackbaud email to complete registration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user will also receive email from me containing:</a:t>
            </a: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Expense Management Submission or Approval Job Aid</a:t>
            </a: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Submitter or Approver Notification Set up Job Aid</a:t>
            </a: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KSU Foundation </a:t>
            </a: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Guideline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Vendor Job Aid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(submitters only)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W-9 Form </a:t>
            </a:r>
            <a:r>
              <a:rPr lang="en-US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(submitters only)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013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F57148B-7D87-064E-8AC1-F06CD099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020" y="369619"/>
            <a:ext cx="10515600" cy="1254900"/>
          </a:xfrm>
        </p:spPr>
        <p:txBody>
          <a:bodyPr/>
          <a:lstStyle/>
          <a:p>
            <a:br>
              <a:rPr lang="en-US" u="sng" dirty="0"/>
            </a:br>
            <a:br>
              <a:rPr lang="en-US" u="sng" dirty="0"/>
            </a:br>
            <a:br>
              <a:rPr lang="en-US" dirty="0"/>
            </a:b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F2AA73-77D0-D50B-FFBF-7790B1A0523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733" t="11924" r="33887" b="935"/>
          <a:stretch/>
        </p:blipFill>
        <p:spPr>
          <a:xfrm>
            <a:off x="3939208" y="99390"/>
            <a:ext cx="4619036" cy="616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228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10917</TotalTime>
  <Words>2120</Words>
  <Application>Microsoft Office PowerPoint</Application>
  <PresentationFormat>Widescreen</PresentationFormat>
  <Paragraphs>240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9" baseType="lpstr">
      <vt:lpstr>Arial</vt:lpstr>
      <vt:lpstr>Avenir 55 Roman</vt:lpstr>
      <vt:lpstr>Avenir 65 Medium</vt:lpstr>
      <vt:lpstr>Avenir 95 Black</vt:lpstr>
      <vt:lpstr>BLKB Sans</vt:lpstr>
      <vt:lpstr>Calibri</vt:lpstr>
      <vt:lpstr>Calibri-Bold</vt:lpstr>
      <vt:lpstr>Courier New</vt:lpstr>
      <vt:lpstr>Montserrat</vt:lpstr>
      <vt:lpstr>MS Sans Serif</vt:lpstr>
      <vt:lpstr>Symbol</vt:lpstr>
      <vt:lpstr>Times New Roman</vt:lpstr>
      <vt:lpstr>Office Theme</vt:lpstr>
      <vt:lpstr>Blackbaud Financial Edge (FE)  Expense Management Training </vt:lpstr>
      <vt:lpstr>What We’ll Cover</vt:lpstr>
      <vt:lpstr>Division of University Advancement (DUA)   </vt:lpstr>
      <vt:lpstr>Advancement Services   </vt:lpstr>
      <vt:lpstr>Alumni &amp; Constituent Engagement   </vt:lpstr>
      <vt:lpstr>Development  </vt:lpstr>
      <vt:lpstr>KSU Foundation, Inc.   </vt:lpstr>
      <vt:lpstr>Blackbaud FE NXT Access   </vt:lpstr>
      <vt:lpstr>   </vt:lpstr>
      <vt:lpstr>   </vt:lpstr>
      <vt:lpstr>Financial Edge Payment Request  Submission</vt:lpstr>
      <vt:lpstr>Financial Edge Payment Request  Submission cont…</vt:lpstr>
      <vt:lpstr>Financial Edge Payment Request  Submission cont…</vt:lpstr>
      <vt:lpstr>Financial Edge Payment Request  Submission cont…</vt:lpstr>
      <vt:lpstr>New Vendor Requests</vt:lpstr>
      <vt:lpstr>Attachments </vt:lpstr>
      <vt:lpstr>Attachments </vt:lpstr>
      <vt:lpstr>Attachments </vt:lpstr>
      <vt:lpstr>Rejected Payment Requests</vt:lpstr>
      <vt:lpstr>Working with my invoice requests</vt:lpstr>
      <vt:lpstr>Error Messages</vt:lpstr>
      <vt:lpstr>Foundation  Meal  Matrix </vt:lpstr>
      <vt:lpstr>Alcohol, Tips, &amp; State Per Diem </vt:lpstr>
      <vt:lpstr>Student Financial Aid Documentation</vt:lpstr>
      <vt:lpstr>Student Financial Aid Doc Procedure  </vt:lpstr>
      <vt:lpstr>Best  Practices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Lindy Taylor</dc:creator>
  <cp:lastModifiedBy>LaToya Harris</cp:lastModifiedBy>
  <cp:revision>71</cp:revision>
  <dcterms:created xsi:type="dcterms:W3CDTF">2019-08-07T15:31:06Z</dcterms:created>
  <dcterms:modified xsi:type="dcterms:W3CDTF">2023-08-29T16:36:41Z</dcterms:modified>
</cp:coreProperties>
</file>