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61" r:id="rId2"/>
    <p:sldId id="256" r:id="rId3"/>
    <p:sldId id="257" r:id="rId4"/>
    <p:sldId id="283" r:id="rId5"/>
    <p:sldId id="258" r:id="rId6"/>
    <p:sldId id="259" r:id="rId7"/>
    <p:sldId id="260" r:id="rId8"/>
    <p:sldId id="264" r:id="rId9"/>
    <p:sldId id="262" r:id="rId10"/>
    <p:sldId id="263" r:id="rId11"/>
    <p:sldId id="265" r:id="rId12"/>
    <p:sldId id="266" r:id="rId13"/>
    <p:sldId id="267" r:id="rId14"/>
    <p:sldId id="268" r:id="rId15"/>
    <p:sldId id="269" r:id="rId16"/>
    <p:sldId id="285" r:id="rId17"/>
    <p:sldId id="270" r:id="rId18"/>
    <p:sldId id="271" r:id="rId19"/>
    <p:sldId id="272" r:id="rId20"/>
    <p:sldId id="273" r:id="rId21"/>
    <p:sldId id="274" r:id="rId22"/>
    <p:sldId id="286" r:id="rId23"/>
    <p:sldId id="275" r:id="rId24"/>
    <p:sldId id="294" r:id="rId25"/>
    <p:sldId id="295" r:id="rId26"/>
    <p:sldId id="296" r:id="rId27"/>
    <p:sldId id="297" r:id="rId28"/>
    <p:sldId id="276" r:id="rId29"/>
    <p:sldId id="277" r:id="rId30"/>
    <p:sldId id="300" r:id="rId31"/>
    <p:sldId id="301" r:id="rId32"/>
    <p:sldId id="302" r:id="rId33"/>
    <p:sldId id="303" r:id="rId34"/>
    <p:sldId id="304" r:id="rId35"/>
    <p:sldId id="305" r:id="rId36"/>
    <p:sldId id="306" r:id="rId37"/>
    <p:sldId id="307" r:id="rId38"/>
    <p:sldId id="308" r:id="rId39"/>
    <p:sldId id="278" r:id="rId40"/>
    <p:sldId id="279" r:id="rId41"/>
    <p:sldId id="280" r:id="rId42"/>
    <p:sldId id="292" r:id="rId43"/>
    <p:sldId id="309" r:id="rId44"/>
    <p:sldId id="287" r:id="rId45"/>
    <p:sldId id="310"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933" autoAdjust="0"/>
  </p:normalViewPr>
  <p:slideViewPr>
    <p:cSldViewPr snapToGrid="0" snapToObjects="1">
      <p:cViewPr varScale="1">
        <p:scale>
          <a:sx n="56" d="100"/>
          <a:sy n="56" d="100"/>
        </p:scale>
        <p:origin x="199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D329D5-A47D-804F-BA65-E0B8FEEE3DD7}" type="datetimeFigureOut">
              <a:rPr lang="en-US" smtClean="0"/>
              <a:t>12/8/2016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24BD3-D630-6146-BA7B-E2210F7EED98}" type="slidenum">
              <a:rPr lang="en-US" smtClean="0"/>
              <a:t>‹#›</a:t>
            </a:fld>
            <a:endParaRPr lang="en-US" dirty="0"/>
          </a:p>
        </p:txBody>
      </p:sp>
    </p:spTree>
    <p:extLst>
      <p:ext uri="{BB962C8B-B14F-4D97-AF65-F5344CB8AC3E}">
        <p14:creationId xmlns:p14="http://schemas.microsoft.com/office/powerpoint/2010/main" val="4514644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Michael </a:t>
            </a:r>
            <a:r>
              <a:rPr lang="en-US" dirty="0" err="1" smtClean="0"/>
              <a:t>Polacek</a:t>
            </a:r>
            <a:endParaRPr lang="en-US" dirty="0" smtClean="0"/>
          </a:p>
          <a:p>
            <a:r>
              <a:rPr lang="en-US" baseline="0" dirty="0" smtClean="0"/>
              <a:t>to </a:t>
            </a:r>
            <a:r>
              <a:rPr lang="en-US" baseline="0" dirty="0" smtClean="0"/>
              <a:t>introduce the GA Network, give some background and share the goals and mission of the network. Introduce the topic and the speakers</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a:t>
            </a:fld>
            <a:endParaRPr lang="en-US" dirty="0"/>
          </a:p>
        </p:txBody>
      </p:sp>
    </p:spTree>
    <p:extLst>
      <p:ext uri="{BB962C8B-B14F-4D97-AF65-F5344CB8AC3E}">
        <p14:creationId xmlns:p14="http://schemas.microsoft.com/office/powerpoint/2010/main" val="2793951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Michael present this slide</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16</a:t>
            </a:fld>
            <a:endParaRPr lang="en-US" dirty="0"/>
          </a:p>
        </p:txBody>
      </p:sp>
    </p:spTree>
    <p:extLst>
      <p:ext uri="{BB962C8B-B14F-4D97-AF65-F5344CB8AC3E}">
        <p14:creationId xmlns:p14="http://schemas.microsoft.com/office/powerpoint/2010/main" val="2605404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Page 7 of </a:t>
            </a:r>
            <a:r>
              <a:rPr lang="en-US" sz="1200" i="1" kern="1200" dirty="0" smtClean="0">
                <a:solidFill>
                  <a:schemeClr val="tx1"/>
                </a:solidFill>
                <a:effectLst/>
                <a:latin typeface="+mn-lt"/>
                <a:ea typeface="+mn-ea"/>
                <a:cs typeface="+mn-cs"/>
              </a:rPr>
              <a:t>Complying with the Drug-Free Schools and Campuses Regulation [EDGAR Part 86], A Guide for University and College Administrators.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18</a:t>
            </a:fld>
            <a:endParaRPr lang="en-US" dirty="0"/>
          </a:p>
        </p:txBody>
      </p:sp>
    </p:spTree>
    <p:extLst>
      <p:ext uri="{BB962C8B-B14F-4D97-AF65-F5344CB8AC3E}">
        <p14:creationId xmlns:p14="http://schemas.microsoft.com/office/powerpoint/2010/main" val="1725013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19</a:t>
            </a:fld>
            <a:endParaRPr lang="en-US" dirty="0"/>
          </a:p>
        </p:txBody>
      </p:sp>
    </p:spTree>
    <p:extLst>
      <p:ext uri="{BB962C8B-B14F-4D97-AF65-F5344CB8AC3E}">
        <p14:creationId xmlns:p14="http://schemas.microsoft.com/office/powerpoint/2010/main" val="1693357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Michael M. DeBowes of D. Stafford &amp; Associates in footnote 20 of his article, </a:t>
            </a:r>
            <a:r>
              <a:rPr lang="en-US" sz="1200" i="1" kern="1200" dirty="0" smtClean="0">
                <a:solidFill>
                  <a:schemeClr val="tx1"/>
                </a:solidFill>
                <a:effectLst/>
                <a:latin typeface="+mn-lt"/>
                <a:ea typeface="+mn-ea"/>
                <a:cs typeface="+mn-cs"/>
              </a:rPr>
              <a:t>The Resurgence of the Drug-Free Schools and Communities Act: A Call to Action, </a:t>
            </a:r>
            <a:r>
              <a:rPr lang="en-US" sz="1200" kern="1200" dirty="0" smtClean="0">
                <a:solidFill>
                  <a:schemeClr val="tx1"/>
                </a:solidFill>
                <a:effectLst/>
                <a:latin typeface="+mn-lt"/>
                <a:ea typeface="+mn-ea"/>
                <a:cs typeface="+mn-cs"/>
              </a:rPr>
              <a:t>states that in 2008 the Higher Education Opportunity Act (Public Law 110-315) amended the Higher Education Act of 1965 and established that biennial reviews must now also include information about the number of drug and alcohol-related violations that occur on the IHE’s campus or as part of its activities and are reported to campus officials and then determine the number and type of sanctions imposed as a result. </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23</a:t>
            </a:fld>
            <a:endParaRPr lang="en-US" dirty="0"/>
          </a:p>
        </p:txBody>
      </p:sp>
    </p:spTree>
    <p:extLst>
      <p:ext uri="{BB962C8B-B14F-4D97-AF65-F5344CB8AC3E}">
        <p14:creationId xmlns:p14="http://schemas.microsoft.com/office/powerpoint/2010/main" val="4107688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Beth DeRicco author</a:t>
            </a:r>
            <a:r>
              <a:rPr lang="en-US" baseline="0" dirty="0" smtClean="0"/>
              <a:t> of the Biennial Review Guide</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27</a:t>
            </a:fld>
            <a:endParaRPr lang="en-US" dirty="0"/>
          </a:p>
        </p:txBody>
      </p:sp>
    </p:spTree>
    <p:extLst>
      <p:ext uri="{BB962C8B-B14F-4D97-AF65-F5344CB8AC3E}">
        <p14:creationId xmlns:p14="http://schemas.microsoft.com/office/powerpoint/2010/main" val="4178880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smtClean="0"/>
              <a:t>Michael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Usually, no single office or person is responsible for managing all drug and alcohol abuse prevention programs, initiatives, assessment, and reviews so it’s a good idea to establish a continuing task force or committee with representation from many areas to accomplish DAAPP implementation and the creation of the biennial reviews. </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Michael M. DeBowes of D. Stafford &amp; Associates in his article, </a:t>
            </a:r>
            <a:r>
              <a:rPr lang="en-US" sz="1200" i="1" dirty="0" smtClean="0"/>
              <a:t>The Resurgence of the Drug-Free Schools and Communities Act: A Call to Action, </a:t>
            </a:r>
            <a:r>
              <a:rPr lang="en-US" sz="1200" dirty="0" smtClean="0"/>
              <a:t>suggests the Clery compliance officers should lead the effort. I assume this is because those tasked with Clery compliance produce an annual safety report (ASR) which is somewhat similar to a biennial review, Clery compliance officers work with alcohol and drug issues on a regular basis, and because he is a Clery consultant.</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28</a:t>
            </a:fld>
            <a:endParaRPr lang="en-US" dirty="0"/>
          </a:p>
        </p:txBody>
      </p:sp>
    </p:spTree>
    <p:extLst>
      <p:ext uri="{BB962C8B-B14F-4D97-AF65-F5344CB8AC3E}">
        <p14:creationId xmlns:p14="http://schemas.microsoft.com/office/powerpoint/2010/main" val="2016483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29</a:t>
            </a:fld>
            <a:endParaRPr lang="en-US" dirty="0"/>
          </a:p>
        </p:txBody>
      </p:sp>
    </p:spTree>
    <p:extLst>
      <p:ext uri="{BB962C8B-B14F-4D97-AF65-F5344CB8AC3E}">
        <p14:creationId xmlns:p14="http://schemas.microsoft.com/office/powerpoint/2010/main" val="996572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30</a:t>
            </a:fld>
            <a:endParaRPr lang="en-US" dirty="0"/>
          </a:p>
        </p:txBody>
      </p:sp>
    </p:spTree>
    <p:extLst>
      <p:ext uri="{BB962C8B-B14F-4D97-AF65-F5344CB8AC3E}">
        <p14:creationId xmlns:p14="http://schemas.microsoft.com/office/powerpoint/2010/main" val="2270793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31</a:t>
            </a:fld>
            <a:endParaRPr lang="en-US" dirty="0"/>
          </a:p>
        </p:txBody>
      </p:sp>
    </p:spTree>
    <p:extLst>
      <p:ext uri="{BB962C8B-B14F-4D97-AF65-F5344CB8AC3E}">
        <p14:creationId xmlns:p14="http://schemas.microsoft.com/office/powerpoint/2010/main" val="2039902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32</a:t>
            </a:fld>
            <a:endParaRPr lang="en-US" dirty="0"/>
          </a:p>
        </p:txBody>
      </p:sp>
    </p:spTree>
    <p:extLst>
      <p:ext uri="{BB962C8B-B14F-4D97-AF65-F5344CB8AC3E}">
        <p14:creationId xmlns:p14="http://schemas.microsoft.com/office/powerpoint/2010/main" val="3949891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did our introduction</a:t>
            </a:r>
            <a:r>
              <a:rPr lang="en-US" baseline="0" dirty="0" smtClean="0"/>
              <a:t> alphabetically</a:t>
            </a:r>
          </a:p>
          <a:p>
            <a:r>
              <a:rPr lang="en-US" baseline="0" dirty="0" smtClean="0"/>
              <a:t>Introduce ourselves, speak about our roles at the developing University and how while we didn’t know it when we started that our work</a:t>
            </a:r>
          </a:p>
          <a:p>
            <a:r>
              <a:rPr lang="en-US" baseline="0" dirty="0" smtClean="0"/>
              <a:t>Supports this initiative. General background on each of us.</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2</a:t>
            </a:fld>
            <a:endParaRPr lang="en-US" dirty="0"/>
          </a:p>
        </p:txBody>
      </p:sp>
    </p:spTree>
    <p:extLst>
      <p:ext uri="{BB962C8B-B14F-4D97-AF65-F5344CB8AC3E}">
        <p14:creationId xmlns:p14="http://schemas.microsoft.com/office/powerpoint/2010/main" val="3919028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33</a:t>
            </a:fld>
            <a:endParaRPr lang="en-US" dirty="0"/>
          </a:p>
        </p:txBody>
      </p:sp>
    </p:spTree>
    <p:extLst>
      <p:ext uri="{BB962C8B-B14F-4D97-AF65-F5344CB8AC3E}">
        <p14:creationId xmlns:p14="http://schemas.microsoft.com/office/powerpoint/2010/main" val="2477238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Year</a:t>
            </a:r>
            <a:r>
              <a:rPr lang="en-US" baseline="0" dirty="0" smtClean="0"/>
              <a:t> started:  </a:t>
            </a:r>
          </a:p>
          <a:p>
            <a:r>
              <a:rPr lang="en-US" baseline="0" dirty="0" smtClean="0"/>
              <a:t>Number of attendees?</a:t>
            </a:r>
          </a:p>
          <a:p>
            <a:r>
              <a:rPr lang="en-US" baseline="0" dirty="0" smtClean="0"/>
              <a:t>Who helped start it?</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34</a:t>
            </a:fld>
            <a:endParaRPr lang="en-US" dirty="0"/>
          </a:p>
        </p:txBody>
      </p:sp>
    </p:spTree>
    <p:extLst>
      <p:ext uri="{BB962C8B-B14F-4D97-AF65-F5344CB8AC3E}">
        <p14:creationId xmlns:p14="http://schemas.microsoft.com/office/powerpoint/2010/main" val="3521554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Teresa Johnston</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35</a:t>
            </a:fld>
            <a:endParaRPr lang="en-US" dirty="0"/>
          </a:p>
        </p:txBody>
      </p:sp>
    </p:spTree>
    <p:extLst>
      <p:ext uri="{BB962C8B-B14F-4D97-AF65-F5344CB8AC3E}">
        <p14:creationId xmlns:p14="http://schemas.microsoft.com/office/powerpoint/2010/main" val="1000550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36</a:t>
            </a:fld>
            <a:endParaRPr lang="en-US" dirty="0"/>
          </a:p>
        </p:txBody>
      </p:sp>
    </p:spTree>
    <p:extLst>
      <p:ext uri="{BB962C8B-B14F-4D97-AF65-F5344CB8AC3E}">
        <p14:creationId xmlns:p14="http://schemas.microsoft.com/office/powerpoint/2010/main" val="2858127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38</a:t>
            </a:fld>
            <a:endParaRPr lang="en-US" dirty="0"/>
          </a:p>
        </p:txBody>
      </p:sp>
    </p:spTree>
    <p:extLst>
      <p:ext uri="{BB962C8B-B14F-4D97-AF65-F5344CB8AC3E}">
        <p14:creationId xmlns:p14="http://schemas.microsoft.com/office/powerpoint/2010/main" val="2758600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 facilitated</a:t>
            </a:r>
            <a:r>
              <a:rPr lang="en-US" baseline="0" dirty="0" smtClean="0"/>
              <a:t>: Dean of Students – Director Center Young Adult Addiction and Recovery</a:t>
            </a:r>
          </a:p>
          <a:p>
            <a:r>
              <a:rPr lang="en-US" baseline="0" dirty="0" smtClean="0"/>
              <a:t>1/4ly meetings</a:t>
            </a:r>
          </a:p>
          <a:p>
            <a:r>
              <a:rPr lang="en-US" baseline="0" dirty="0" smtClean="0"/>
              <a:t>Subcommittees – add names and descriptions</a:t>
            </a:r>
          </a:p>
          <a:p>
            <a:endParaRPr lang="en-US" baseline="0" dirty="0" smtClean="0"/>
          </a:p>
        </p:txBody>
      </p:sp>
      <p:sp>
        <p:nvSpPr>
          <p:cNvPr id="4" name="Slide Number Placeholder 3"/>
          <p:cNvSpPr>
            <a:spLocks noGrp="1"/>
          </p:cNvSpPr>
          <p:nvPr>
            <p:ph type="sldNum" sz="quarter" idx="10"/>
          </p:nvPr>
        </p:nvSpPr>
        <p:spPr/>
        <p:txBody>
          <a:bodyPr/>
          <a:lstStyle/>
          <a:p>
            <a:fld id="{F3C24BD3-D630-6146-BA7B-E2210F7EED98}" type="slidenum">
              <a:rPr lang="en-US" smtClean="0"/>
              <a:t>39</a:t>
            </a:fld>
            <a:endParaRPr lang="en-US" dirty="0"/>
          </a:p>
        </p:txBody>
      </p:sp>
    </p:spTree>
    <p:extLst>
      <p:ext uri="{BB962C8B-B14F-4D97-AF65-F5344CB8AC3E}">
        <p14:creationId xmlns:p14="http://schemas.microsoft.com/office/powerpoint/2010/main" val="270638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Full continuum</a:t>
            </a:r>
            <a:r>
              <a:rPr lang="en-US" baseline="0" dirty="0" smtClean="0"/>
              <a:t> of care at CYAAR</a:t>
            </a:r>
          </a:p>
          <a:p>
            <a:r>
              <a:rPr lang="en-US" baseline="0" dirty="0" smtClean="0"/>
              <a:t>Health and Wellness</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40</a:t>
            </a:fld>
            <a:endParaRPr lang="en-US" dirty="0"/>
          </a:p>
        </p:txBody>
      </p:sp>
    </p:spTree>
    <p:extLst>
      <p:ext uri="{BB962C8B-B14F-4D97-AF65-F5344CB8AC3E}">
        <p14:creationId xmlns:p14="http://schemas.microsoft.com/office/powerpoint/2010/main" val="688004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latin typeface="+mn-lt"/>
                <a:ea typeface="+mn-ea"/>
                <a:cs typeface="+mn-cs"/>
              </a:rPr>
              <a:t>Vivek</a:t>
            </a:r>
            <a:r>
              <a:rPr lang="en-US" sz="1200" b="1" kern="1200" dirty="0" smtClean="0">
                <a:solidFill>
                  <a:schemeClr val="tx1"/>
                </a:solidFill>
                <a:latin typeface="+mn-lt"/>
                <a:ea typeface="+mn-ea"/>
                <a:cs typeface="+mn-cs"/>
              </a:rPr>
              <a:t> Murthy</a:t>
            </a:r>
          </a:p>
          <a:p>
            <a:r>
              <a:rPr lang="en-US" sz="1200" b="1" kern="1200" dirty="0" smtClean="0">
                <a:solidFill>
                  <a:schemeClr val="tx1"/>
                </a:solidFill>
                <a:latin typeface="+mn-lt"/>
                <a:ea typeface="+mn-ea"/>
                <a:cs typeface="+mn-cs"/>
              </a:rPr>
              <a:t>Key </a:t>
            </a:r>
            <a:r>
              <a:rPr lang="en-US" sz="1200" b="1" kern="1200" dirty="0" smtClean="0">
                <a:solidFill>
                  <a:schemeClr val="tx1"/>
                </a:solidFill>
                <a:latin typeface="+mn-lt"/>
                <a:ea typeface="+mn-ea"/>
                <a:cs typeface="+mn-cs"/>
              </a:rPr>
              <a:t>Findings</a:t>
            </a:r>
            <a:endParaRPr lang="en-US" sz="1200" b="1"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42</a:t>
            </a:fld>
            <a:endParaRPr lang="en-US" dirty="0"/>
          </a:p>
        </p:txBody>
      </p:sp>
    </p:spTree>
    <p:extLst>
      <p:ext uri="{BB962C8B-B14F-4D97-AF65-F5344CB8AC3E}">
        <p14:creationId xmlns:p14="http://schemas.microsoft.com/office/powerpoint/2010/main" val="11661796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a:t>
            </a:r>
            <a:r>
              <a:rPr lang="en-US" baseline="0" dirty="0" smtClean="0"/>
              <a:t> a quick to do list of what specific things you will accomplish in the:</a:t>
            </a:r>
          </a:p>
          <a:p>
            <a:endParaRPr lang="en-US" baseline="0" dirty="0" smtClean="0"/>
          </a:p>
          <a:p>
            <a:r>
              <a:rPr lang="en-US" baseline="0" dirty="0" smtClean="0"/>
              <a:t>Next week</a:t>
            </a:r>
          </a:p>
          <a:p>
            <a:r>
              <a:rPr lang="en-US" baseline="0" dirty="0" smtClean="0"/>
              <a:t>Next month</a:t>
            </a:r>
          </a:p>
          <a:p>
            <a:r>
              <a:rPr lang="en-US" baseline="0" dirty="0" smtClean="0"/>
              <a:t>Next Semester</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43</a:t>
            </a:fld>
            <a:endParaRPr lang="en-US" dirty="0"/>
          </a:p>
        </p:txBody>
      </p:sp>
    </p:spTree>
    <p:extLst>
      <p:ext uri="{BB962C8B-B14F-4D97-AF65-F5344CB8AC3E}">
        <p14:creationId xmlns:p14="http://schemas.microsoft.com/office/powerpoint/2010/main" val="556854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anticipate to be the hot topics in ATOD on your campuses over the next two years?" (since that will be the period of the next biennial review cycle)</a:t>
            </a:r>
          </a:p>
          <a:p>
            <a:r>
              <a:rPr lang="en-US" dirty="0" smtClean="0"/>
              <a:t>How</a:t>
            </a:r>
            <a:r>
              <a:rPr lang="en-US" baseline="0" dirty="0" smtClean="0"/>
              <a:t> can the GA Network help you and your campus?</a:t>
            </a:r>
          </a:p>
          <a:p>
            <a:r>
              <a:rPr lang="en-US" dirty="0" smtClean="0"/>
              <a:t/>
            </a:r>
            <a:br>
              <a:rPr lang="en-US" dirty="0" smtClean="0"/>
            </a:br>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44</a:t>
            </a:fld>
            <a:endParaRPr lang="en-US" dirty="0"/>
          </a:p>
        </p:txBody>
      </p:sp>
    </p:spTree>
    <p:extLst>
      <p:ext uri="{BB962C8B-B14F-4D97-AF65-F5344CB8AC3E}">
        <p14:creationId xmlns:p14="http://schemas.microsoft.com/office/powerpoint/2010/main" val="4060104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Drug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Free Schools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Communities Act (DRSCA), just like FERPA, Clery, Title IX, VAWA, etc., is a federal law that affects colleges and universities.</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3</a:t>
            </a:fld>
            <a:endParaRPr lang="en-US" dirty="0"/>
          </a:p>
        </p:txBody>
      </p:sp>
    </p:spTree>
    <p:extLst>
      <p:ext uri="{BB962C8B-B14F-4D97-AF65-F5344CB8AC3E}">
        <p14:creationId xmlns:p14="http://schemas.microsoft.com/office/powerpoint/2010/main" val="11805285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45</a:t>
            </a:fld>
            <a:endParaRPr lang="en-US" dirty="0"/>
          </a:p>
        </p:txBody>
      </p:sp>
    </p:spTree>
    <p:extLst>
      <p:ext uri="{BB962C8B-B14F-4D97-AF65-F5344CB8AC3E}">
        <p14:creationId xmlns:p14="http://schemas.microsoft.com/office/powerpoint/2010/main" val="4259839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4</a:t>
            </a:fld>
            <a:endParaRPr lang="en-US" dirty="0"/>
          </a:p>
        </p:txBody>
      </p:sp>
    </p:spTree>
    <p:extLst>
      <p:ext uri="{BB962C8B-B14F-4D97-AF65-F5344CB8AC3E}">
        <p14:creationId xmlns:p14="http://schemas.microsoft.com/office/powerpoint/2010/main" val="1397980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F3C24BD3-D630-6146-BA7B-E2210F7EED98}" type="slidenum">
              <a:rPr lang="en-US" smtClean="0"/>
              <a:t>5</a:t>
            </a:fld>
            <a:endParaRPr lang="en-US" dirty="0"/>
          </a:p>
        </p:txBody>
      </p:sp>
    </p:spTree>
    <p:extLst>
      <p:ext uri="{BB962C8B-B14F-4D97-AF65-F5344CB8AC3E}">
        <p14:creationId xmlns:p14="http://schemas.microsoft.com/office/powerpoint/2010/main" val="603333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excellent resource is a publication called, </a:t>
            </a:r>
          </a:p>
          <a:p>
            <a:r>
              <a:rPr lang="en-US" dirty="0" smtClean="0"/>
              <a:t>. Most of the material from my presentation comes from this guide. However, it hasn’t been updated since 2006</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7</a:t>
            </a:fld>
            <a:endParaRPr lang="en-US" dirty="0"/>
          </a:p>
        </p:txBody>
      </p:sp>
    </p:spTree>
    <p:extLst>
      <p:ext uri="{BB962C8B-B14F-4D97-AF65-F5344CB8AC3E}">
        <p14:creationId xmlns:p14="http://schemas.microsoft.com/office/powerpoint/2010/main" val="975292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has never happened</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8</a:t>
            </a:fld>
            <a:endParaRPr lang="en-US" dirty="0"/>
          </a:p>
        </p:txBody>
      </p:sp>
    </p:spTree>
    <p:extLst>
      <p:ext uri="{BB962C8B-B14F-4D97-AF65-F5344CB8AC3E}">
        <p14:creationId xmlns:p14="http://schemas.microsoft.com/office/powerpoint/2010/main" val="373053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Six of these institutions have been fined thus far for Part 86 violations. Specifically, Rosemont College of the Holy Child Jesus was fined $35,000 (the first institution fined the inflation-adjusted maximum civil penalty amount); Sterling College was fined $27,500; Mid-Atlantic Christian University, Salina Area Technical College and Xenon International Academy were each fined $15,000; and Century College was fined $10,000.” </a:t>
            </a:r>
          </a:p>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10</a:t>
            </a:fld>
            <a:endParaRPr lang="en-US" dirty="0"/>
          </a:p>
        </p:txBody>
      </p:sp>
    </p:spTree>
    <p:extLst>
      <p:ext uri="{BB962C8B-B14F-4D97-AF65-F5344CB8AC3E}">
        <p14:creationId xmlns:p14="http://schemas.microsoft.com/office/powerpoint/2010/main" val="3506175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addition, Wichita Area Technical College received notice on March 2, 2016 that it was being fined $27,500 for a DFSCA violation. </a:t>
            </a:r>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11</a:t>
            </a:fld>
            <a:endParaRPr lang="en-US" dirty="0"/>
          </a:p>
        </p:txBody>
      </p:sp>
    </p:spTree>
    <p:extLst>
      <p:ext uri="{BB962C8B-B14F-4D97-AF65-F5344CB8AC3E}">
        <p14:creationId xmlns:p14="http://schemas.microsoft.com/office/powerpoint/2010/main" val="44907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193715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324554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65007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80078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405962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TextBox 8"/>
          <p:cNvSpPr txBox="1"/>
          <p:nvPr userDrawn="1"/>
        </p:nvSpPr>
        <p:spPr>
          <a:xfrm>
            <a:off x="7796765" y="6421381"/>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9098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153816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251462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104397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246842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dirty="0"/>
          </a:p>
        </p:txBody>
      </p:sp>
    </p:spTree>
    <p:extLst>
      <p:ext uri="{BB962C8B-B14F-4D97-AF65-F5344CB8AC3E}">
        <p14:creationId xmlns:p14="http://schemas.microsoft.com/office/powerpoint/2010/main" val="325983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A3620-5E4F-9E45-8855-243D226C661A}" type="datetimeFigureOut">
              <a:rPr lang="en-US" smtClean="0"/>
              <a:t>12/8/2016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7C2DF-856E-424D-A83F-A6737384F987}" type="slidenum">
              <a:rPr lang="en-US" smtClean="0"/>
              <a:t>‹#›</a:t>
            </a:fld>
            <a:endParaRPr lang="en-US" dirty="0"/>
          </a:p>
        </p:txBody>
      </p:sp>
      <p:pic>
        <p:nvPicPr>
          <p:cNvPr id="8" name="Picture 7" descr="Slide1.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62050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nfo.stanleycss.com/rs/692-VCY-483/images/Resurgence-of-the-Drug-Free-Schools.pdf?aliId=1115371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studentaid.ed.gov/sa/sites/default/files/3886_001.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www.uh.edu/human-resources/for-employees/policies-prodecures/biennial-review.pdf" TargetMode="External"/><Relationship Id="rId2" Type="http://schemas.openxmlformats.org/officeDocument/2006/relationships/hyperlink" Target="http://www.purdue.edu/aod/resources/Biennial_Review.pdf" TargetMode="External"/><Relationship Id="rId1" Type="http://schemas.openxmlformats.org/officeDocument/2006/relationships/slideLayout" Target="../slideLayouts/slideLayout6.xml"/><Relationship Id="rId4" Type="http://schemas.openxmlformats.org/officeDocument/2006/relationships/hyperlink" Target="https://uhs.umich.edu/files/uhs/2014-Biennial-Review-Report.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www.higheredcenter.org/environmental-management/intervention/"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openxmlformats.org/officeDocument/2006/relationships/hyperlink" Target="http://www.higheredcenter.org/environmental-management/health-protection/" TargetMode="External"/><Relationship Id="rId4" Type="http://schemas.openxmlformats.org/officeDocument/2006/relationships/hyperlink" Target="http://www.higheredcenter.org/environmental-management/education/"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tudentsuccess.kennesaw.edu/cyaar/education/atod.php"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hyperlink" Target="http://deanofstudents.kennesaw.edu/resources/information.ph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igheredcompliance.org/resources/resources/dfscr-hec-2006-manua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30425"/>
            <a:ext cx="7629525" cy="1470025"/>
          </a:xfrm>
        </p:spPr>
        <p:txBody>
          <a:bodyPr>
            <a:normAutofit fontScale="90000"/>
          </a:bodyPr>
          <a:lstStyle/>
          <a:p>
            <a:r>
              <a:rPr lang="en-US" b="1" dirty="0"/>
              <a:t>The Drug-Free Schools and Communities (DFSCA) </a:t>
            </a:r>
            <a:r>
              <a:rPr lang="en-US" b="1" dirty="0" smtClean="0"/>
              <a:t>Act: </a:t>
            </a:r>
            <a:br>
              <a:rPr lang="en-US" b="1" dirty="0" smtClean="0"/>
            </a:br>
            <a:r>
              <a:rPr lang="en-US" b="1" dirty="0" smtClean="0"/>
              <a:t>Biennial </a:t>
            </a:r>
            <a:r>
              <a:rPr lang="en-US" b="1" dirty="0"/>
              <a:t>Review</a:t>
            </a:r>
            <a:r>
              <a:rPr lang="en-US" dirty="0"/>
              <a:t/>
            </a:r>
            <a:br>
              <a:rPr lang="en-US" dirty="0"/>
            </a:br>
            <a:endParaRPr lang="en-US" dirty="0"/>
          </a:p>
        </p:txBody>
      </p:sp>
      <p:pic>
        <p:nvPicPr>
          <p:cNvPr id="4" name="Picture 3" descr="Unknown-1.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096" y="4000560"/>
            <a:ext cx="8097904" cy="2857440"/>
          </a:xfrm>
          <a:prstGeom prst="rect">
            <a:avLst/>
          </a:prstGeom>
        </p:spPr>
      </p:pic>
    </p:spTree>
    <p:extLst>
      <p:ext uri="{BB962C8B-B14F-4D97-AF65-F5344CB8AC3E}">
        <p14:creationId xmlns:p14="http://schemas.microsoft.com/office/powerpoint/2010/main" val="1407431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8737" y="1612441"/>
            <a:ext cx="7629525" cy="4774072"/>
          </a:xfrm>
        </p:spPr>
        <p:txBody>
          <a:bodyPr/>
          <a:lstStyle/>
          <a:p>
            <a:pPr marL="0" indent="0">
              <a:buNone/>
            </a:pPr>
            <a:r>
              <a:rPr lang="en-US" dirty="0"/>
              <a:t>“In reviewing 263 publicly available Final Program Review Determinations10 published between January 1, 2014 and September 1, 2015, 57 institutions have been found to be out of compliance with the Department’s Part 86 requirements (during the same period of time, 72 institutions were found in noncompliance with one or more Clery Act requirements). </a:t>
            </a:r>
          </a:p>
        </p:txBody>
      </p:sp>
    </p:spTree>
    <p:extLst>
      <p:ext uri="{BB962C8B-B14F-4D97-AF65-F5344CB8AC3E}">
        <p14:creationId xmlns:p14="http://schemas.microsoft.com/office/powerpoint/2010/main" val="1949473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8432"/>
            <a:ext cx="8229600" cy="1143000"/>
          </a:xfrm>
        </p:spPr>
        <p:txBody>
          <a:bodyPr/>
          <a:lstStyle/>
          <a:p>
            <a:r>
              <a:rPr lang="en-US" dirty="0" smtClean="0"/>
              <a:t>Resources</a:t>
            </a:r>
            <a:endParaRPr lang="en-US" dirty="0"/>
          </a:p>
        </p:txBody>
      </p:sp>
      <p:sp>
        <p:nvSpPr>
          <p:cNvPr id="3" name="Content Placeholder 2"/>
          <p:cNvSpPr>
            <a:spLocks noGrp="1"/>
          </p:cNvSpPr>
          <p:nvPr>
            <p:ph idx="1"/>
          </p:nvPr>
        </p:nvSpPr>
        <p:spPr>
          <a:xfrm>
            <a:off x="985838" y="1600200"/>
            <a:ext cx="7815262" cy="4525963"/>
          </a:xfrm>
        </p:spPr>
        <p:txBody>
          <a:bodyPr/>
          <a:lstStyle/>
          <a:p>
            <a:r>
              <a:rPr lang="en-US" u="sng" dirty="0">
                <a:hlinkClick r:id="rId3"/>
              </a:rPr>
              <a:t>https://info.stanleycss.com/rs/692-VCY-483/images/Resurgence-of-the-Drug-Free-Schools.pdf?aliId=11153710</a:t>
            </a:r>
            <a:r>
              <a:rPr lang="en-US" dirty="0"/>
              <a:t> </a:t>
            </a:r>
          </a:p>
        </p:txBody>
      </p:sp>
      <p:sp>
        <p:nvSpPr>
          <p:cNvPr id="4" name="Rectangle 3"/>
          <p:cNvSpPr/>
          <p:nvPr/>
        </p:nvSpPr>
        <p:spPr>
          <a:xfrm>
            <a:off x="1809699" y="3766015"/>
            <a:ext cx="6128662" cy="954107"/>
          </a:xfrm>
          <a:prstGeom prst="rect">
            <a:avLst/>
          </a:prstGeom>
        </p:spPr>
        <p:txBody>
          <a:bodyPr wrap="square">
            <a:spAutoFit/>
          </a:bodyPr>
          <a:lstStyle/>
          <a:p>
            <a:r>
              <a:rPr lang="en-US" sz="2800" u="sng" dirty="0">
                <a:hlinkClick r:id="rId4"/>
              </a:rPr>
              <a:t>https://studentaid.ed.gov/sa/sites/default/files/3886_001.pdf</a:t>
            </a:r>
            <a:r>
              <a:rPr lang="en-US" dirty="0"/>
              <a:t> </a:t>
            </a:r>
          </a:p>
        </p:txBody>
      </p:sp>
    </p:spTree>
    <p:extLst>
      <p:ext uri="{BB962C8B-B14F-4D97-AF65-F5344CB8AC3E}">
        <p14:creationId xmlns:p14="http://schemas.microsoft.com/office/powerpoint/2010/main" val="767175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6808"/>
            <a:ext cx="8229600" cy="1143000"/>
          </a:xfrm>
        </p:spPr>
        <p:txBody>
          <a:bodyPr/>
          <a:lstStyle/>
          <a:p>
            <a:r>
              <a:rPr lang="en-US" dirty="0" smtClean="0"/>
              <a:t>DFSCA Requirements</a:t>
            </a:r>
            <a:endParaRPr lang="en-US" dirty="0"/>
          </a:p>
        </p:txBody>
      </p:sp>
      <p:sp>
        <p:nvSpPr>
          <p:cNvPr id="3" name="Content Placeholder 2"/>
          <p:cNvSpPr>
            <a:spLocks noGrp="1"/>
          </p:cNvSpPr>
          <p:nvPr>
            <p:ph idx="1"/>
          </p:nvPr>
        </p:nvSpPr>
        <p:spPr>
          <a:xfrm>
            <a:off x="1426506" y="1600200"/>
            <a:ext cx="7260293" cy="4525963"/>
          </a:xfrm>
        </p:spPr>
        <p:txBody>
          <a:bodyPr/>
          <a:lstStyle/>
          <a:p>
            <a:pPr marL="0" lvl="0" indent="0">
              <a:buNone/>
            </a:pPr>
            <a:endParaRPr lang="en-US" dirty="0" smtClean="0"/>
          </a:p>
          <a:p>
            <a:pPr marL="0" lvl="0" indent="0">
              <a:buNone/>
            </a:pPr>
            <a:r>
              <a:rPr lang="en-US" dirty="0" smtClean="0"/>
              <a:t>1. that </a:t>
            </a:r>
            <a:r>
              <a:rPr lang="en-US" dirty="0"/>
              <a:t>each (IHE) adopt and implement a drug and alcohol abuse prevention program (DAAPP) to prevent the unlawful possession, use, or distribution of illicit drugs and alcohol by both students and employees. At KSU we call this our Alcohol and Other Drug (AOD) Policy,  </a:t>
            </a:r>
          </a:p>
          <a:p>
            <a:endParaRPr lang="en-US" dirty="0"/>
          </a:p>
        </p:txBody>
      </p:sp>
    </p:spTree>
    <p:extLst>
      <p:ext uri="{BB962C8B-B14F-4D97-AF65-F5344CB8AC3E}">
        <p14:creationId xmlns:p14="http://schemas.microsoft.com/office/powerpoint/2010/main" val="3357923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904" y="1600200"/>
            <a:ext cx="7257895" cy="4525963"/>
          </a:xfrm>
        </p:spPr>
        <p:txBody>
          <a:bodyPr/>
          <a:lstStyle/>
          <a:p>
            <a:pPr marL="0" lvl="0" indent="0">
              <a:buNone/>
            </a:pPr>
            <a:endParaRPr lang="en-US" dirty="0" smtClean="0"/>
          </a:p>
          <a:p>
            <a:pPr marL="0" lvl="0" indent="0">
              <a:buNone/>
            </a:pPr>
            <a:r>
              <a:rPr lang="en-US" dirty="0" smtClean="0"/>
              <a:t>2. that </a:t>
            </a:r>
            <a:r>
              <a:rPr lang="en-US" dirty="0"/>
              <a:t>each IHE certify to the US Secretary of Education that, as a condition of receiving funds or any other form of financial assistance under any federal program, it has indeed adopted and implemented such a drug and alcohol abuse prevention program, and </a:t>
            </a:r>
          </a:p>
          <a:p>
            <a:endParaRPr lang="en-US" dirty="0"/>
          </a:p>
        </p:txBody>
      </p:sp>
    </p:spTree>
    <p:extLst>
      <p:ext uri="{BB962C8B-B14F-4D97-AF65-F5344CB8AC3E}">
        <p14:creationId xmlns:p14="http://schemas.microsoft.com/office/powerpoint/2010/main" val="1787902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9213" y="1600200"/>
            <a:ext cx="7754787" cy="4525963"/>
          </a:xfrm>
        </p:spPr>
        <p:txBody>
          <a:bodyPr>
            <a:normAutofit/>
          </a:bodyPr>
          <a:lstStyle/>
          <a:p>
            <a:pPr marL="0" lvl="0" indent="0">
              <a:buNone/>
            </a:pPr>
            <a:r>
              <a:rPr lang="en-US" dirty="0" smtClean="0"/>
              <a:t>3. that </a:t>
            </a:r>
            <a:r>
              <a:rPr lang="en-US" dirty="0"/>
              <a:t>each IHE conduct a biennial review of the effectiveness of its drug and alcohol abuse prevention program. This biennial review is conducted in even-numbered years and covers the two immediately preceding academic years. The Biennial Review doesn’t need to be submitted to anyone but it, and any supporting documentation, must be made available to the DOE upon request. </a:t>
            </a:r>
          </a:p>
          <a:p>
            <a:endParaRPr lang="en-US" dirty="0"/>
          </a:p>
        </p:txBody>
      </p:sp>
    </p:spTree>
    <p:extLst>
      <p:ext uri="{BB962C8B-B14F-4D97-AF65-F5344CB8AC3E}">
        <p14:creationId xmlns:p14="http://schemas.microsoft.com/office/powerpoint/2010/main" val="2090293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8001000" cy="4729163"/>
          </a:xfrm>
        </p:spPr>
        <p:txBody>
          <a:bodyPr>
            <a:normAutofit/>
          </a:bodyPr>
          <a:lstStyle/>
          <a:p>
            <a:pPr lvl="0"/>
            <a:r>
              <a:rPr lang="en-US" dirty="0" smtClean="0"/>
              <a:t>Each </a:t>
            </a:r>
            <a:r>
              <a:rPr lang="en-US" dirty="0"/>
              <a:t>student and employee must receive annual notification about the drug and alcohol abuse prevention program (DAAPP) in writing. The actual DAAPP itself must be sent. It can’t be just a notification that it’s available at a website. If new students enroll or new employees are hired after the annual notification they must also receive this written </a:t>
            </a:r>
            <a:r>
              <a:rPr lang="en-US" dirty="0" smtClean="0"/>
              <a:t>notification.</a:t>
            </a:r>
            <a:endParaRPr lang="en-US" dirty="0"/>
          </a:p>
        </p:txBody>
      </p:sp>
    </p:spTree>
    <p:extLst>
      <p:ext uri="{BB962C8B-B14F-4D97-AF65-F5344CB8AC3E}">
        <p14:creationId xmlns:p14="http://schemas.microsoft.com/office/powerpoint/2010/main" val="3139671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446" y="1600200"/>
            <a:ext cx="7456354" cy="4525963"/>
          </a:xfrm>
        </p:spPr>
        <p:txBody>
          <a:bodyPr/>
          <a:lstStyle/>
          <a:p>
            <a:pPr marL="0" lvl="0" indent="0">
              <a:buNone/>
            </a:pPr>
            <a:r>
              <a:rPr lang="en-US" dirty="0" smtClean="0"/>
              <a:t>At </a:t>
            </a:r>
            <a:r>
              <a:rPr lang="en-US" dirty="0"/>
              <a:t>KSU we send the notification each semester to assure prompt notification for new students and employees. If the IHE is audited it must be able to provide reasonable assurance to the auditor that its method of distribution reaches every student and employee at least once a year.</a:t>
            </a:r>
          </a:p>
          <a:p>
            <a:endParaRPr lang="en-US" dirty="0"/>
          </a:p>
        </p:txBody>
      </p:sp>
    </p:spTree>
    <p:extLst>
      <p:ext uri="{BB962C8B-B14F-4D97-AF65-F5344CB8AC3E}">
        <p14:creationId xmlns:p14="http://schemas.microsoft.com/office/powerpoint/2010/main" val="3382873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343"/>
            <a:ext cx="8229600" cy="1143000"/>
          </a:xfrm>
        </p:spPr>
        <p:txBody>
          <a:bodyPr/>
          <a:lstStyle/>
          <a:p>
            <a:r>
              <a:rPr lang="en-US" dirty="0" smtClean="0"/>
              <a:t>DAAPP AKA AOD Policy</a:t>
            </a:r>
            <a:endParaRPr lang="en-US" dirty="0"/>
          </a:p>
        </p:txBody>
      </p:sp>
      <p:sp>
        <p:nvSpPr>
          <p:cNvPr id="3" name="Content Placeholder 2"/>
          <p:cNvSpPr>
            <a:spLocks noGrp="1"/>
          </p:cNvSpPr>
          <p:nvPr>
            <p:ph idx="1"/>
          </p:nvPr>
        </p:nvSpPr>
        <p:spPr>
          <a:xfrm>
            <a:off x="1257300" y="1600200"/>
            <a:ext cx="7700963" cy="5257800"/>
          </a:xfrm>
        </p:spPr>
        <p:txBody>
          <a:bodyPr>
            <a:normAutofit fontScale="85000" lnSpcReduction="20000"/>
          </a:bodyPr>
          <a:lstStyle/>
          <a:p>
            <a:pPr marL="0" indent="0">
              <a:buNone/>
            </a:pPr>
            <a:r>
              <a:rPr lang="en-US" sz="3800" dirty="0"/>
              <a:t>1. standards of conduct that clearly prohibit, at a minimum, the unlawful possession, use, or distribution of illicit drugs and alcohol by students and employees on its property or as part of any of its activities; </a:t>
            </a:r>
          </a:p>
          <a:p>
            <a:pPr marL="0" indent="0">
              <a:buNone/>
            </a:pPr>
            <a:r>
              <a:rPr lang="en-US" sz="3800" dirty="0"/>
              <a:t>2. a description of the applicable legal sanctions under local, State, or Federal law for the unlawful possession or distribution of illicit drugs and alcohol; </a:t>
            </a:r>
          </a:p>
          <a:p>
            <a:pPr marL="0" indent="0">
              <a:buNone/>
            </a:pPr>
            <a:r>
              <a:rPr lang="en-US" sz="3800" dirty="0"/>
              <a:t>3. a description of the health risks associated with the use of illicit drugs </a:t>
            </a:r>
            <a:r>
              <a:rPr lang="en-US" sz="3800" dirty="0" smtClean="0"/>
              <a:t>and</a:t>
            </a:r>
          </a:p>
          <a:p>
            <a:pPr marL="0" indent="0">
              <a:buNone/>
            </a:pPr>
            <a:r>
              <a:rPr lang="en-US" sz="3800" dirty="0" smtClean="0"/>
              <a:t>the </a:t>
            </a:r>
            <a:r>
              <a:rPr lang="en-US" sz="3800" dirty="0"/>
              <a:t>abuse of alcohol; </a:t>
            </a:r>
          </a:p>
          <a:p>
            <a:endParaRPr lang="en-US" dirty="0"/>
          </a:p>
        </p:txBody>
      </p:sp>
    </p:spTree>
    <p:extLst>
      <p:ext uri="{BB962C8B-B14F-4D97-AF65-F5344CB8AC3E}">
        <p14:creationId xmlns:p14="http://schemas.microsoft.com/office/powerpoint/2010/main" val="1158145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8738" y="1957490"/>
            <a:ext cx="7558086" cy="4525963"/>
          </a:xfrm>
        </p:spPr>
        <p:txBody>
          <a:bodyPr>
            <a:normAutofit fontScale="92500" lnSpcReduction="20000"/>
          </a:bodyPr>
          <a:lstStyle/>
          <a:p>
            <a:pPr marL="0" indent="0">
              <a:buNone/>
            </a:pPr>
            <a:r>
              <a:rPr lang="en-US" dirty="0"/>
              <a:t>4. a description of any drug or alcohol counseling, treatment, or rehabilitation or re-entry programs that are available to employees or students; and </a:t>
            </a:r>
          </a:p>
          <a:p>
            <a:pPr marL="0" indent="0">
              <a:buNone/>
            </a:pPr>
            <a:r>
              <a:rPr lang="en-US" dirty="0"/>
              <a:t>5. a clear statement that the institution will impose sanctions on students and employees (consistent with local, State, and Federal law), and a description of those sanctions, up to and including expulsion or termination of employment and referral for prosecution, for violations of the standards of conduct</a:t>
            </a:r>
            <a:r>
              <a:rPr lang="en-US" b="1" dirty="0"/>
              <a:t>.</a:t>
            </a:r>
          </a:p>
          <a:p>
            <a:endParaRPr lang="en-US" dirty="0"/>
          </a:p>
        </p:txBody>
      </p:sp>
    </p:spTree>
    <p:extLst>
      <p:ext uri="{BB962C8B-B14F-4D97-AF65-F5344CB8AC3E}">
        <p14:creationId xmlns:p14="http://schemas.microsoft.com/office/powerpoint/2010/main" val="24793759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87"/>
            <a:ext cx="8229600" cy="1434894"/>
          </a:xfrm>
        </p:spPr>
        <p:txBody>
          <a:bodyPr/>
          <a:lstStyle/>
          <a:p>
            <a:r>
              <a:rPr lang="en-US" dirty="0" smtClean="0"/>
              <a:t>Purpose of Biennial Review</a:t>
            </a:r>
            <a:endParaRPr lang="en-US" dirty="0"/>
          </a:p>
        </p:txBody>
      </p:sp>
      <p:sp>
        <p:nvSpPr>
          <p:cNvPr id="3" name="Content Placeholder 2"/>
          <p:cNvSpPr>
            <a:spLocks noGrp="1"/>
          </p:cNvSpPr>
          <p:nvPr>
            <p:ph idx="1"/>
          </p:nvPr>
        </p:nvSpPr>
        <p:spPr>
          <a:xfrm>
            <a:off x="1314450" y="1957491"/>
            <a:ext cx="7500938" cy="4525963"/>
          </a:xfrm>
        </p:spPr>
        <p:txBody>
          <a:bodyPr>
            <a:normAutofit/>
          </a:bodyPr>
          <a:lstStyle/>
          <a:p>
            <a:pPr marL="0" indent="0">
              <a:buNone/>
            </a:pPr>
            <a:r>
              <a:rPr lang="en-US" dirty="0" smtClean="0"/>
              <a:t>1. to </a:t>
            </a:r>
            <a:r>
              <a:rPr lang="en-US" dirty="0"/>
              <a:t>determine the effectiveness of, and </a:t>
            </a:r>
            <a:r>
              <a:rPr lang="en-US" dirty="0" smtClean="0"/>
              <a:t>to implement </a:t>
            </a:r>
            <a:r>
              <a:rPr lang="en-US" dirty="0"/>
              <a:t>any needed changes to, the drug and alcohol abuse </a:t>
            </a:r>
            <a:r>
              <a:rPr lang="en-US" dirty="0" smtClean="0"/>
              <a:t>prevention program </a:t>
            </a:r>
            <a:r>
              <a:rPr lang="en-US" dirty="0"/>
              <a:t>(DAAPP), </a:t>
            </a:r>
            <a:r>
              <a:rPr lang="en-US" dirty="0" smtClean="0"/>
              <a:t>and</a:t>
            </a:r>
          </a:p>
          <a:p>
            <a:pPr marL="0" indent="0">
              <a:buNone/>
            </a:pPr>
            <a:endParaRPr lang="en-US" sz="1800" dirty="0"/>
          </a:p>
          <a:p>
            <a:pPr marL="0" indent="0">
              <a:buNone/>
            </a:pPr>
            <a:r>
              <a:rPr lang="en-US" dirty="0"/>
              <a:t>2. to ensure that the IHE enforces the disciplinary sanctions for violating standards of conduct in a consistent manner.  </a:t>
            </a:r>
          </a:p>
        </p:txBody>
      </p:sp>
    </p:spTree>
    <p:extLst>
      <p:ext uri="{BB962C8B-B14F-4D97-AF65-F5344CB8AC3E}">
        <p14:creationId xmlns:p14="http://schemas.microsoft.com/office/powerpoint/2010/main" val="746815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865852"/>
            <a:ext cx="7615238" cy="4209636"/>
          </a:xfrm>
        </p:spPr>
        <p:txBody>
          <a:bodyPr>
            <a:normAutofit fontScale="85000" lnSpcReduction="20000"/>
          </a:bodyPr>
          <a:lstStyle/>
          <a:p>
            <a:r>
              <a:rPr lang="en-US" b="1" dirty="0" smtClean="0"/>
              <a:t>Teresa Wren Johnston</a:t>
            </a:r>
          </a:p>
          <a:p>
            <a:r>
              <a:rPr lang="en-US" dirty="0" smtClean="0"/>
              <a:t>Director-Center for Young Adult </a:t>
            </a:r>
          </a:p>
          <a:p>
            <a:r>
              <a:rPr lang="en-US" dirty="0" smtClean="0"/>
              <a:t>Addiction and Recovery</a:t>
            </a:r>
          </a:p>
          <a:p>
            <a:r>
              <a:rPr lang="en-US" b="1" dirty="0" smtClean="0"/>
              <a:t>Michael Sanseviro</a:t>
            </a:r>
            <a:endParaRPr lang="en-US" b="1" dirty="0"/>
          </a:p>
          <a:p>
            <a:r>
              <a:rPr lang="en-US" dirty="0" smtClean="0"/>
              <a:t>Associate Vice </a:t>
            </a:r>
            <a:r>
              <a:rPr lang="en-US" dirty="0"/>
              <a:t>President </a:t>
            </a:r>
            <a:r>
              <a:rPr lang="en-US" dirty="0" smtClean="0"/>
              <a:t>for Student Affairs-</a:t>
            </a:r>
          </a:p>
          <a:p>
            <a:r>
              <a:rPr lang="en-US" dirty="0" smtClean="0"/>
              <a:t>Dean </a:t>
            </a:r>
            <a:r>
              <a:rPr lang="en-US" dirty="0"/>
              <a:t>of </a:t>
            </a:r>
            <a:r>
              <a:rPr lang="en-US" dirty="0" smtClean="0"/>
              <a:t>Students</a:t>
            </a:r>
          </a:p>
          <a:p>
            <a:r>
              <a:rPr lang="en-US" b="1" dirty="0" smtClean="0"/>
              <a:t>Diane Walker</a:t>
            </a:r>
          </a:p>
          <a:p>
            <a:r>
              <a:rPr lang="en-US" dirty="0"/>
              <a:t>Assistant Dean for Conduct and </a:t>
            </a:r>
            <a:r>
              <a:rPr lang="en-US" dirty="0" smtClean="0"/>
              <a:t>Compliance-</a:t>
            </a:r>
          </a:p>
          <a:p>
            <a:r>
              <a:rPr lang="en-US" dirty="0" smtClean="0"/>
              <a:t>Director </a:t>
            </a:r>
            <a:r>
              <a:rPr lang="en-US" dirty="0"/>
              <a:t>of Student Conduct </a:t>
            </a:r>
            <a:r>
              <a:rPr lang="en-US" dirty="0" smtClean="0"/>
              <a:t>and Academic </a:t>
            </a:r>
            <a:r>
              <a:rPr lang="en-US" dirty="0"/>
              <a:t>Integrity (SCAI)</a:t>
            </a:r>
          </a:p>
        </p:txBody>
      </p:sp>
    </p:spTree>
    <p:extLst>
      <p:ext uri="{BB962C8B-B14F-4D97-AF65-F5344CB8AC3E}">
        <p14:creationId xmlns:p14="http://schemas.microsoft.com/office/powerpoint/2010/main" val="3995320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9212" y="1600200"/>
            <a:ext cx="7440463" cy="4643438"/>
          </a:xfrm>
        </p:spPr>
        <p:txBody>
          <a:bodyPr/>
          <a:lstStyle/>
          <a:p>
            <a:pPr marL="0" lvl="0" indent="0">
              <a:buNone/>
            </a:pPr>
            <a:r>
              <a:rPr lang="en-US" sz="3600" dirty="0" smtClean="0"/>
              <a:t>There </a:t>
            </a:r>
            <a:r>
              <a:rPr lang="en-US" sz="3600" dirty="0"/>
              <a:t>is no DOE mandated format for a Biennial Review but the </a:t>
            </a:r>
            <a:r>
              <a:rPr lang="en-US" sz="3600" i="1" dirty="0"/>
              <a:t>Guide for University and College Administrators </a:t>
            </a:r>
            <a:r>
              <a:rPr lang="en-US" sz="3600" dirty="0"/>
              <a:t>says the “more thorough biennial reviews include </a:t>
            </a:r>
            <a:endParaRPr lang="en-US" sz="3600" dirty="0" smtClean="0"/>
          </a:p>
          <a:p>
            <a:pPr marL="0" lvl="0" indent="0">
              <a:buNone/>
            </a:pPr>
            <a:r>
              <a:rPr lang="en-US" sz="3600" dirty="0"/>
              <a:t>t</a:t>
            </a:r>
            <a:r>
              <a:rPr lang="en-US" sz="3600" dirty="0" smtClean="0"/>
              <a:t>he following </a:t>
            </a:r>
          </a:p>
          <a:p>
            <a:pPr marL="0" lvl="0" indent="0">
              <a:buNone/>
            </a:pPr>
            <a:r>
              <a:rPr lang="en-US" sz="3600" dirty="0" smtClean="0"/>
              <a:t>features</a:t>
            </a:r>
            <a:r>
              <a:rPr lang="en-US" sz="3600" dirty="0"/>
              <a:t>.”</a:t>
            </a:r>
          </a:p>
          <a:p>
            <a:endParaRPr lang="en-US" dirty="0" smtClean="0"/>
          </a:p>
          <a:p>
            <a:endParaRPr lang="en-US" dirty="0"/>
          </a:p>
        </p:txBody>
      </p:sp>
      <p:pic>
        <p:nvPicPr>
          <p:cNvPr id="4" name="Picture 3" descr="0fae7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0" y="4152900"/>
            <a:ext cx="4064000" cy="2705100"/>
          </a:xfrm>
          <a:prstGeom prst="rect">
            <a:avLst/>
          </a:prstGeom>
        </p:spPr>
      </p:pic>
    </p:spTree>
    <p:extLst>
      <p:ext uri="{BB962C8B-B14F-4D97-AF65-F5344CB8AC3E}">
        <p14:creationId xmlns:p14="http://schemas.microsoft.com/office/powerpoint/2010/main" val="3521631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905" y="1701016"/>
            <a:ext cx="7422368" cy="4401204"/>
          </a:xfrm>
          <a:prstGeom prst="rect">
            <a:avLst/>
          </a:prstGeom>
        </p:spPr>
        <p:txBody>
          <a:bodyPr wrap="square">
            <a:spAutoFit/>
          </a:bodyPr>
          <a:lstStyle/>
          <a:p>
            <a:r>
              <a:rPr lang="en-US" sz="3200" dirty="0"/>
              <a:t>1. Descriptions of the AOD (DAAPP) program elements. These are the </a:t>
            </a:r>
            <a:r>
              <a:rPr lang="en-US" sz="3200" dirty="0" smtClean="0"/>
              <a:t>activities </a:t>
            </a:r>
            <a:r>
              <a:rPr lang="en-US" sz="3200" dirty="0"/>
              <a:t>implemented to achieve program goals and outcomes.</a:t>
            </a:r>
          </a:p>
          <a:p>
            <a:r>
              <a:rPr lang="en-US" sz="3200" dirty="0"/>
              <a:t>2. Statement of AOD (DAAPP) program goals and a discussion of goal achievement.</a:t>
            </a:r>
          </a:p>
          <a:p>
            <a:r>
              <a:rPr lang="en-US" sz="3200" dirty="0"/>
              <a:t>3. Summaries of AOD (DAAPP) program strengths and weaknesses.</a:t>
            </a:r>
          </a:p>
          <a:p>
            <a:endParaRPr lang="en-US" sz="2400" dirty="0">
              <a:effectLst/>
            </a:endParaRPr>
          </a:p>
        </p:txBody>
      </p:sp>
    </p:spTree>
    <p:extLst>
      <p:ext uri="{BB962C8B-B14F-4D97-AF65-F5344CB8AC3E}">
        <p14:creationId xmlns:p14="http://schemas.microsoft.com/office/powerpoint/2010/main" val="214298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081" y="2055317"/>
            <a:ext cx="6962191" cy="3539430"/>
          </a:xfrm>
          <a:prstGeom prst="rect">
            <a:avLst/>
          </a:prstGeom>
        </p:spPr>
        <p:txBody>
          <a:bodyPr wrap="square">
            <a:spAutoFit/>
          </a:bodyPr>
          <a:lstStyle/>
          <a:p>
            <a:r>
              <a:rPr lang="en-US" sz="3200" dirty="0"/>
              <a:t>4. Procedures for distributing annual AOD notification to students and employees.</a:t>
            </a:r>
          </a:p>
          <a:p>
            <a:r>
              <a:rPr lang="en-US" sz="3200" dirty="0"/>
              <a:t>5. Copies of the AOD policy/policies distributed to students and employees.</a:t>
            </a:r>
          </a:p>
          <a:p>
            <a:r>
              <a:rPr lang="en-US" sz="3200" dirty="0"/>
              <a:t>6. Recommendations for revising AOD (DAAPP) programs</a:t>
            </a:r>
          </a:p>
        </p:txBody>
      </p:sp>
    </p:spTree>
    <p:extLst>
      <p:ext uri="{BB962C8B-B14F-4D97-AF65-F5344CB8AC3E}">
        <p14:creationId xmlns:p14="http://schemas.microsoft.com/office/powerpoint/2010/main" val="12340735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54125"/>
          </a:xfrm>
        </p:spPr>
        <p:txBody>
          <a:bodyPr>
            <a:normAutofit fontScale="90000"/>
          </a:bodyPr>
          <a:lstStyle/>
          <a:p>
            <a:r>
              <a:rPr lang="en-US" dirty="0" smtClean="0"/>
              <a:t>The Resurgence of the DFSCA:</a:t>
            </a:r>
            <a:br>
              <a:rPr lang="en-US" dirty="0" smtClean="0"/>
            </a:br>
            <a:r>
              <a:rPr lang="en-US" dirty="0" smtClean="0"/>
              <a:t>A Call to Action</a:t>
            </a:r>
            <a:endParaRPr lang="en-US" dirty="0"/>
          </a:p>
        </p:txBody>
      </p:sp>
      <p:sp>
        <p:nvSpPr>
          <p:cNvPr id="3" name="Rectangle 2"/>
          <p:cNvSpPr/>
          <p:nvPr/>
        </p:nvSpPr>
        <p:spPr>
          <a:xfrm>
            <a:off x="1057275" y="1920228"/>
            <a:ext cx="7729538" cy="4524315"/>
          </a:xfrm>
          <a:prstGeom prst="rect">
            <a:avLst/>
          </a:prstGeom>
        </p:spPr>
        <p:txBody>
          <a:bodyPr wrap="square">
            <a:spAutoFit/>
          </a:bodyPr>
          <a:lstStyle/>
          <a:p>
            <a:pPr lvl="1"/>
            <a:r>
              <a:rPr lang="en-US" sz="2400" i="1" dirty="0" err="1"/>
              <a:t>DeBowes</a:t>
            </a:r>
            <a:r>
              <a:rPr lang="en-US" sz="2400" i="1" dirty="0"/>
              <a:t> also suggests (on the basis of language used in recent DOE DFSCA compliance reviews) that biennial reviews should </a:t>
            </a:r>
            <a:r>
              <a:rPr lang="en-US" sz="2400" i="1" dirty="0" smtClean="0"/>
              <a:t>contain:</a:t>
            </a:r>
          </a:p>
          <a:p>
            <a:pPr lvl="1"/>
            <a:r>
              <a:rPr lang="en-US" sz="2400" dirty="0" smtClean="0"/>
              <a:t> 1. more </a:t>
            </a:r>
            <a:r>
              <a:rPr lang="en-US" sz="2400" dirty="0"/>
              <a:t>information about research methods used in assessment, detailed plans about how the findings and recommendations made during the biennial review will be used to improve the drug and alcohol abuse program DAAPP going forward, </a:t>
            </a:r>
            <a:endParaRPr lang="en-US" sz="2400" dirty="0" smtClean="0"/>
          </a:p>
          <a:p>
            <a:pPr lvl="1"/>
            <a:r>
              <a:rPr lang="en-US" sz="2400" dirty="0" smtClean="0"/>
              <a:t>2. should </a:t>
            </a:r>
            <a:r>
              <a:rPr lang="en-US" sz="2400" dirty="0"/>
              <a:t>include the signature of the IHE’s president indicating approval of the biennial review, and </a:t>
            </a:r>
            <a:endParaRPr lang="en-US" sz="2400" dirty="0" smtClean="0"/>
          </a:p>
          <a:p>
            <a:pPr lvl="1"/>
            <a:r>
              <a:rPr lang="en-US" sz="2400" dirty="0" smtClean="0"/>
              <a:t>3. should </a:t>
            </a:r>
            <a:r>
              <a:rPr lang="en-US" sz="2400" dirty="0"/>
              <a:t>identify the responsible offices and/or individuals conducting the review.</a:t>
            </a:r>
          </a:p>
        </p:txBody>
      </p:sp>
    </p:spTree>
    <p:extLst>
      <p:ext uri="{BB962C8B-B14F-4D97-AF65-F5344CB8AC3E}">
        <p14:creationId xmlns:p14="http://schemas.microsoft.com/office/powerpoint/2010/main" val="30841163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62952" y="1841766"/>
            <a:ext cx="6923848" cy="2523768"/>
          </a:xfrm>
          <a:prstGeom prst="rect">
            <a:avLst/>
          </a:prstGeom>
        </p:spPr>
        <p:txBody>
          <a:bodyPr wrap="square">
            <a:spAutoFit/>
          </a:bodyPr>
          <a:lstStyle/>
          <a:p>
            <a:endParaRPr lang="en-US" dirty="0"/>
          </a:p>
          <a:p>
            <a:r>
              <a:rPr lang="en-US" sz="2800" dirty="0"/>
              <a:t>The Guide </a:t>
            </a:r>
            <a:r>
              <a:rPr lang="en-US" sz="2800" dirty="0" smtClean="0"/>
              <a:t>makes </a:t>
            </a:r>
            <a:r>
              <a:rPr lang="en-US" sz="2800" dirty="0"/>
              <a:t>clear the ED's view that each campus is unique and should develop their Biennial Review based on their own needs and circumstances.  That said, there are a number of sample reports on the web:</a:t>
            </a:r>
          </a:p>
        </p:txBody>
      </p:sp>
    </p:spTree>
    <p:extLst>
      <p:ext uri="{BB962C8B-B14F-4D97-AF65-F5344CB8AC3E}">
        <p14:creationId xmlns:p14="http://schemas.microsoft.com/office/powerpoint/2010/main" val="707259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2341" y="1697801"/>
            <a:ext cx="7304459" cy="4401205"/>
          </a:xfrm>
          <a:prstGeom prst="rect">
            <a:avLst/>
          </a:prstGeom>
        </p:spPr>
        <p:txBody>
          <a:bodyPr wrap="square">
            <a:spAutoFit/>
          </a:bodyPr>
          <a:lstStyle/>
          <a:p>
            <a:endParaRPr lang="en-US" sz="2800" dirty="0"/>
          </a:p>
          <a:p>
            <a:r>
              <a:rPr lang="en-US" sz="2800" dirty="0">
                <a:hlinkClick r:id="rId2"/>
              </a:rPr>
              <a:t>http://www.purdue.edu/aod/resources/Biennial_Review.pdf</a:t>
            </a:r>
          </a:p>
          <a:p>
            <a:endParaRPr lang="en-US" sz="2800" dirty="0"/>
          </a:p>
          <a:p>
            <a:r>
              <a:rPr lang="en-US" sz="2800" dirty="0">
                <a:hlinkClick r:id="rId3"/>
              </a:rPr>
              <a:t>http://www.uh.edu/human-resources/for-employees/policies-prodecures/biennial-review.pdf</a:t>
            </a:r>
          </a:p>
          <a:p>
            <a:endParaRPr lang="en-US" sz="2800" dirty="0"/>
          </a:p>
          <a:p>
            <a:r>
              <a:rPr lang="en-US" sz="2800" dirty="0">
                <a:hlinkClick r:id="rId4"/>
              </a:rPr>
              <a:t>https://uhs.umich.edu/files/uhs/2014-Biennial-Review-Report.pdf</a:t>
            </a:r>
            <a:endParaRPr lang="en-US" sz="2800" dirty="0"/>
          </a:p>
        </p:txBody>
      </p:sp>
    </p:spTree>
    <p:extLst>
      <p:ext uri="{BB962C8B-B14F-4D97-AF65-F5344CB8AC3E}">
        <p14:creationId xmlns:p14="http://schemas.microsoft.com/office/powerpoint/2010/main" val="1897499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85938" y="2413338"/>
            <a:ext cx="6545470" cy="2677656"/>
          </a:xfrm>
          <a:prstGeom prst="rect">
            <a:avLst/>
          </a:prstGeom>
        </p:spPr>
        <p:txBody>
          <a:bodyPr wrap="square">
            <a:spAutoFit/>
          </a:bodyPr>
          <a:lstStyle/>
          <a:p>
            <a:r>
              <a:rPr lang="en-US" sz="2800" dirty="0"/>
              <a:t>The best reports follow the Guide specifically using subheadings as </a:t>
            </a:r>
            <a:r>
              <a:rPr lang="en-US" sz="2800" dirty="0" smtClean="0"/>
              <a:t>indicated </a:t>
            </a:r>
            <a:r>
              <a:rPr lang="en-US" sz="2800" dirty="0"/>
              <a:t>so that, if requested, a reader can simply go </a:t>
            </a:r>
            <a:r>
              <a:rPr lang="en-US" sz="2800" dirty="0" smtClean="0"/>
              <a:t>through </a:t>
            </a:r>
            <a:r>
              <a:rPr lang="en-US" sz="2800" dirty="0"/>
              <a:t>and check that each item from the Guide is covered.  A</a:t>
            </a:r>
            <a:r>
              <a:rPr lang="en-US" sz="2800" dirty="0" smtClean="0"/>
              <a:t>uditors </a:t>
            </a:r>
            <a:r>
              <a:rPr lang="en-US" sz="2800" dirty="0"/>
              <a:t>use the Guide and do this, so it is best to stick to form.</a:t>
            </a:r>
          </a:p>
        </p:txBody>
      </p:sp>
    </p:spTree>
    <p:extLst>
      <p:ext uri="{BB962C8B-B14F-4D97-AF65-F5344CB8AC3E}">
        <p14:creationId xmlns:p14="http://schemas.microsoft.com/office/powerpoint/2010/main" val="2954897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7976" y="2331823"/>
            <a:ext cx="5895965" cy="2308324"/>
          </a:xfrm>
          <a:prstGeom prst="rect">
            <a:avLst/>
          </a:prstGeom>
        </p:spPr>
        <p:txBody>
          <a:bodyPr wrap="square">
            <a:spAutoFit/>
          </a:bodyPr>
          <a:lstStyle/>
          <a:p>
            <a:r>
              <a:rPr lang="en-US" sz="3600" dirty="0"/>
              <a:t>C</a:t>
            </a:r>
            <a:r>
              <a:rPr lang="en-US" sz="3600" dirty="0" smtClean="0"/>
              <a:t>ampuses </a:t>
            </a:r>
            <a:r>
              <a:rPr lang="en-US" sz="3600" dirty="0"/>
              <a:t>are being audited at an unprecedented rate, and </a:t>
            </a:r>
            <a:r>
              <a:rPr lang="en-US" sz="3600" dirty="0" err="1" smtClean="0"/>
              <a:t>DeBose</a:t>
            </a:r>
            <a:r>
              <a:rPr lang="en-US" sz="3600" dirty="0" smtClean="0"/>
              <a:t> expects </a:t>
            </a:r>
            <a:r>
              <a:rPr lang="en-US" sz="3600" dirty="0"/>
              <a:t>this will continue.</a:t>
            </a:r>
          </a:p>
        </p:txBody>
      </p:sp>
    </p:spTree>
    <p:extLst>
      <p:ext uri="{BB962C8B-B14F-4D97-AF65-F5344CB8AC3E}">
        <p14:creationId xmlns:p14="http://schemas.microsoft.com/office/powerpoint/2010/main" val="3240933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446" y="274638"/>
            <a:ext cx="7456354" cy="1143000"/>
          </a:xfrm>
        </p:spPr>
        <p:txBody>
          <a:bodyPr>
            <a:normAutofit fontScale="90000"/>
          </a:bodyPr>
          <a:lstStyle/>
          <a:p>
            <a:r>
              <a:rPr lang="en-US" dirty="0" smtClean="0"/>
              <a:t>Kennesaw State University </a:t>
            </a:r>
            <a:br>
              <a:rPr lang="en-US" dirty="0" smtClean="0"/>
            </a:br>
            <a:r>
              <a:rPr lang="en-US" dirty="0" smtClean="0"/>
              <a:t>AOD Task Force</a:t>
            </a:r>
            <a:endParaRPr lang="en-US" dirty="0"/>
          </a:p>
        </p:txBody>
      </p:sp>
      <p:sp>
        <p:nvSpPr>
          <p:cNvPr id="5" name="TextBox 4"/>
          <p:cNvSpPr txBox="1"/>
          <p:nvPr/>
        </p:nvSpPr>
        <p:spPr>
          <a:xfrm>
            <a:off x="1230446" y="1658073"/>
            <a:ext cx="7784967" cy="4893647"/>
          </a:xfrm>
          <a:prstGeom prst="rect">
            <a:avLst/>
          </a:prstGeom>
          <a:noFill/>
        </p:spPr>
        <p:txBody>
          <a:bodyPr wrap="square" rtlCol="0">
            <a:spAutoFit/>
          </a:bodyPr>
          <a:lstStyle/>
          <a:p>
            <a:r>
              <a:rPr lang="en-US" sz="2600" dirty="0" smtClean="0"/>
              <a:t>KSU established an Alcohol and Other Drug Education and Prevention Coalition to create the biennial review. Some departments involved include (there are more):</a:t>
            </a:r>
          </a:p>
          <a:p>
            <a:pPr marL="457200" indent="-457200">
              <a:buFontTx/>
              <a:buChar char="-"/>
            </a:pPr>
            <a:r>
              <a:rPr lang="en-US" sz="2600" dirty="0" smtClean="0"/>
              <a:t>Center for Young Adult Addiction and Recovery</a:t>
            </a:r>
          </a:p>
          <a:p>
            <a:pPr marL="457200" indent="-457200">
              <a:buFontTx/>
              <a:buChar char="-"/>
            </a:pPr>
            <a:r>
              <a:rPr lang="en-US" sz="2600" dirty="0" smtClean="0"/>
              <a:t>Counseling and Psychological Services</a:t>
            </a:r>
          </a:p>
          <a:p>
            <a:pPr marL="457200" indent="-457200">
              <a:buFontTx/>
              <a:buChar char="-"/>
            </a:pPr>
            <a:r>
              <a:rPr lang="en-US" sz="2600" dirty="0" smtClean="0"/>
              <a:t>Student Conduct and Academic Integrity</a:t>
            </a:r>
          </a:p>
          <a:p>
            <a:pPr marL="457200" indent="-457200">
              <a:buFontTx/>
              <a:buChar char="-"/>
            </a:pPr>
            <a:r>
              <a:rPr lang="en-US" sz="2600" dirty="0" smtClean="0"/>
              <a:t>Wellness &amp; Health Promotion</a:t>
            </a:r>
          </a:p>
          <a:p>
            <a:pPr marL="457200" indent="-457200">
              <a:buFontTx/>
              <a:buChar char="-"/>
            </a:pPr>
            <a:r>
              <a:rPr lang="en-US" sz="2600" dirty="0" smtClean="0"/>
              <a:t>Public Safety &amp; University Police</a:t>
            </a:r>
          </a:p>
          <a:p>
            <a:pPr marL="457200" indent="-457200">
              <a:buFontTx/>
              <a:buChar char="-"/>
            </a:pPr>
            <a:r>
              <a:rPr lang="en-US" sz="2600" dirty="0" smtClean="0"/>
              <a:t>Student Life, Fraternity &amp; Sorority Life</a:t>
            </a:r>
          </a:p>
          <a:p>
            <a:pPr marL="457200" indent="-457200">
              <a:buFontTx/>
              <a:buChar char="-"/>
            </a:pPr>
            <a:r>
              <a:rPr lang="en-US" sz="2600" dirty="0" smtClean="0"/>
              <a:t>Intercollegiate Athletics</a:t>
            </a:r>
          </a:p>
          <a:p>
            <a:pPr marL="457200" indent="-457200">
              <a:buFontTx/>
              <a:buChar char="-"/>
            </a:pPr>
            <a:r>
              <a:rPr lang="en-US" sz="2600" dirty="0" smtClean="0"/>
              <a:t>Residence Life</a:t>
            </a:r>
          </a:p>
          <a:p>
            <a:pPr marL="457200" indent="-457200">
              <a:buFontTx/>
              <a:buChar char="-"/>
            </a:pPr>
            <a:r>
              <a:rPr lang="en-US" sz="2600" dirty="0" smtClean="0"/>
              <a:t>Dean of Students</a:t>
            </a:r>
            <a:endParaRPr lang="en-US" sz="2600" dirty="0"/>
          </a:p>
        </p:txBody>
      </p:sp>
    </p:spTree>
    <p:extLst>
      <p:ext uri="{BB962C8B-B14F-4D97-AF65-F5344CB8AC3E}">
        <p14:creationId xmlns:p14="http://schemas.microsoft.com/office/powerpoint/2010/main" val="19314294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829523"/>
            <a:ext cx="7300912" cy="4339650"/>
          </a:xfrm>
          <a:prstGeom prst="rect">
            <a:avLst/>
          </a:prstGeom>
          <a:noFill/>
        </p:spPr>
        <p:txBody>
          <a:bodyPr wrap="square" rtlCol="0">
            <a:spAutoFit/>
          </a:bodyPr>
          <a:lstStyle/>
          <a:p>
            <a:r>
              <a:rPr lang="en-US" sz="3200" dirty="0" smtClean="0"/>
              <a:t>A longstanding group of colleagues from across the university gathered informally to coordinate alcohol programming annually for National Collegiate Alcohol Awareness Week, celebrated the 3</a:t>
            </a:r>
            <a:r>
              <a:rPr lang="en-US" sz="3200" baseline="30000" dirty="0" smtClean="0"/>
              <a:t>rd</a:t>
            </a:r>
            <a:r>
              <a:rPr lang="en-US" sz="3200" dirty="0" smtClean="0"/>
              <a:t> week of October. The group included representatives from counseling, wellness, police, student life, and residence life.</a:t>
            </a:r>
            <a:endParaRPr lang="en-US" sz="3200" dirty="0"/>
          </a:p>
          <a:p>
            <a:endParaRPr lang="en-US" sz="2000" dirty="0" smtClean="0"/>
          </a:p>
        </p:txBody>
      </p:sp>
    </p:spTree>
    <p:extLst>
      <p:ext uri="{BB962C8B-B14F-4D97-AF65-F5344CB8AC3E}">
        <p14:creationId xmlns:p14="http://schemas.microsoft.com/office/powerpoint/2010/main" val="539460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History and Background</a:t>
            </a:r>
            <a:r>
              <a:rPr lang="en-US" dirty="0"/>
              <a:t/>
            </a:r>
            <a:br>
              <a:rPr lang="en-US" dirty="0"/>
            </a:br>
            <a:endParaRPr lang="en-US" dirty="0"/>
          </a:p>
        </p:txBody>
      </p:sp>
      <p:pic>
        <p:nvPicPr>
          <p:cNvPr id="4" name="Content Placeholder 3" descr="History.jpg"/>
          <p:cNvPicPr>
            <a:picLocks noGrp="1" noChangeAspect="1"/>
          </p:cNvPicPr>
          <p:nvPr>
            <p:ph idx="1"/>
          </p:nvPr>
        </p:nvPicPr>
        <p:blipFill>
          <a:blip r:embed="rId3">
            <a:biLevel thresh="50000"/>
            <a:extLst>
              <a:ext uri="{28A0092B-C50C-407E-A947-70E740481C1C}">
                <a14:useLocalDpi xmlns:a14="http://schemas.microsoft.com/office/drawing/2010/main" val="0"/>
              </a:ext>
            </a:extLst>
          </a:blip>
          <a:srcRect t="7695" b="7695"/>
          <a:stretch>
            <a:fillRect/>
          </a:stretch>
        </p:blipFill>
        <p:spPr>
          <a:xfrm>
            <a:off x="1190754" y="1600201"/>
            <a:ext cx="7953246" cy="4177518"/>
          </a:xfrm>
        </p:spPr>
      </p:pic>
    </p:spTree>
    <p:extLst>
      <p:ext uri="{BB962C8B-B14F-4D97-AF65-F5344CB8AC3E}">
        <p14:creationId xmlns:p14="http://schemas.microsoft.com/office/powerpoint/2010/main" val="27907720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829523"/>
            <a:ext cx="7372350" cy="4401205"/>
          </a:xfrm>
          <a:prstGeom prst="rect">
            <a:avLst/>
          </a:prstGeom>
          <a:noFill/>
        </p:spPr>
        <p:txBody>
          <a:bodyPr wrap="square" rtlCol="0">
            <a:spAutoFit/>
          </a:bodyPr>
          <a:lstStyle/>
          <a:p>
            <a:r>
              <a:rPr lang="en-US" sz="2800" dirty="0" smtClean="0"/>
              <a:t>In 2006, some of these colleagues became aware of the biennial review requirement but could not determine if the university had ever complied. Acting quickly both to formalize the group as a committee and to begin creating a report, two representatives from the counseling office volunteered to co-facilitate the team. A mini-planning retreat was hosted to establish the Alcohol and Other Drug Education and Prevention Coalition and set goals.</a:t>
            </a:r>
            <a:endParaRPr lang="en-US" sz="2800" dirty="0"/>
          </a:p>
        </p:txBody>
      </p:sp>
    </p:spTree>
    <p:extLst>
      <p:ext uri="{BB962C8B-B14F-4D97-AF65-F5344CB8AC3E}">
        <p14:creationId xmlns:p14="http://schemas.microsoft.com/office/powerpoint/2010/main" val="14879006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829523"/>
            <a:ext cx="7372350" cy="4401205"/>
          </a:xfrm>
          <a:prstGeom prst="rect">
            <a:avLst/>
          </a:prstGeom>
          <a:noFill/>
        </p:spPr>
        <p:txBody>
          <a:bodyPr wrap="square" rtlCol="0">
            <a:spAutoFit/>
          </a:bodyPr>
          <a:lstStyle/>
          <a:p>
            <a:r>
              <a:rPr lang="en-US" sz="2800" dirty="0" smtClean="0"/>
              <a:t>One of the co-facilitators transitioned out of counseling and the wellness rep volunteered to co-facilitate. The next year the Collegiate Recovery Center (later renamed CYAAR) was founded and the new director become co-facilitator. During that year the coalition expanded membership, scope, and programming. In 2009 a new interim dean of students was named and became co-chair with the CYAAR director.</a:t>
            </a:r>
            <a:endParaRPr lang="en-US" sz="2800" dirty="0"/>
          </a:p>
        </p:txBody>
      </p:sp>
    </p:spTree>
    <p:extLst>
      <p:ext uri="{BB962C8B-B14F-4D97-AF65-F5344CB8AC3E}">
        <p14:creationId xmlns:p14="http://schemas.microsoft.com/office/powerpoint/2010/main" val="32484685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972398"/>
            <a:ext cx="7372350" cy="3539430"/>
          </a:xfrm>
          <a:prstGeom prst="rect">
            <a:avLst/>
          </a:prstGeom>
          <a:noFill/>
        </p:spPr>
        <p:txBody>
          <a:bodyPr wrap="square" rtlCol="0">
            <a:spAutoFit/>
          </a:bodyPr>
          <a:lstStyle/>
          <a:p>
            <a:r>
              <a:rPr lang="en-US" sz="2800" dirty="0" smtClean="0"/>
              <a:t>Over time as the coalition grew, student and community members were added, and subcommittees were formed to focus on specific objectives and functions, including research, grants, programming, environmental, policy and procedure, and education. The coalition shifted from monthly to quarterly meetings, with subcommittees meeting more frequently.</a:t>
            </a:r>
          </a:p>
        </p:txBody>
      </p:sp>
    </p:spTree>
    <p:extLst>
      <p:ext uri="{BB962C8B-B14F-4D97-AF65-F5344CB8AC3E}">
        <p14:creationId xmlns:p14="http://schemas.microsoft.com/office/powerpoint/2010/main" val="35453267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972398"/>
            <a:ext cx="7372350" cy="3970318"/>
          </a:xfrm>
          <a:prstGeom prst="rect">
            <a:avLst/>
          </a:prstGeom>
          <a:noFill/>
        </p:spPr>
        <p:txBody>
          <a:bodyPr wrap="square" rtlCol="0">
            <a:spAutoFit/>
          </a:bodyPr>
          <a:lstStyle/>
          <a:p>
            <a:r>
              <a:rPr lang="en-US" sz="2800" dirty="0" smtClean="0"/>
              <a:t>In 2013 when the consolidation between KSU and SPSU was announced, SPSU staff and faculty were invited to join the AOD Coalition.  In Summer 2014, in advance of the formal consolidation, KSU and SPSU began offering unified AOD services and programs to ensure the 2016 biennial review could be prepared as one university (the 2014 reports were separate, but both appear on the consolidated AOD website).</a:t>
            </a:r>
          </a:p>
        </p:txBody>
      </p:sp>
    </p:spTree>
    <p:extLst>
      <p:ext uri="{BB962C8B-B14F-4D97-AF65-F5344CB8AC3E}">
        <p14:creationId xmlns:p14="http://schemas.microsoft.com/office/powerpoint/2010/main" val="31973829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0"/>
            <a:ext cx="8229600" cy="1630913"/>
          </a:xfrm>
        </p:spPr>
        <p:txBody>
          <a:bodyPr/>
          <a:lstStyle/>
          <a:p>
            <a:r>
              <a:rPr lang="en-US" dirty="0" smtClean="0"/>
              <a:t>History and Evolution of KSU’s ATOD Coalition</a:t>
            </a:r>
            <a:endParaRPr lang="en-US" dirty="0"/>
          </a:p>
        </p:txBody>
      </p:sp>
      <p:sp>
        <p:nvSpPr>
          <p:cNvPr id="3" name="TextBox 2"/>
          <p:cNvSpPr txBox="1"/>
          <p:nvPr/>
        </p:nvSpPr>
        <p:spPr>
          <a:xfrm>
            <a:off x="1471613" y="1972398"/>
            <a:ext cx="7372350" cy="3539430"/>
          </a:xfrm>
          <a:prstGeom prst="rect">
            <a:avLst/>
          </a:prstGeom>
          <a:noFill/>
        </p:spPr>
        <p:txBody>
          <a:bodyPr wrap="square" rtlCol="0">
            <a:spAutoFit/>
          </a:bodyPr>
          <a:lstStyle/>
          <a:p>
            <a:r>
              <a:rPr lang="en-US" sz="2800" dirty="0" smtClean="0"/>
              <a:t>In 2015 when the USG became smoke and tobacco free, a special policy implementation and marketing committee was created to ensure institutional compliance and awareness. As the initial work of that committee concluded, it was merged into the AOD Coalition (since both had many of the same members), which was renamed the ATOD Coalition.</a:t>
            </a:r>
          </a:p>
        </p:txBody>
      </p:sp>
    </p:spTree>
    <p:extLst>
      <p:ext uri="{BB962C8B-B14F-4D97-AF65-F5344CB8AC3E}">
        <p14:creationId xmlns:p14="http://schemas.microsoft.com/office/powerpoint/2010/main" val="21112963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340"/>
            <a:ext cx="8229600" cy="1143000"/>
          </a:xfrm>
        </p:spPr>
        <p:txBody>
          <a:bodyPr/>
          <a:lstStyle/>
          <a:p>
            <a:r>
              <a:rPr lang="en-US" dirty="0" smtClean="0"/>
              <a:t>ATOD Organization</a:t>
            </a:r>
            <a:endParaRPr lang="en-US" dirty="0"/>
          </a:p>
        </p:txBody>
      </p:sp>
      <p:sp>
        <p:nvSpPr>
          <p:cNvPr id="3" name="Rectangle 2"/>
          <p:cNvSpPr/>
          <p:nvPr/>
        </p:nvSpPr>
        <p:spPr>
          <a:xfrm>
            <a:off x="1419702" y="1859340"/>
            <a:ext cx="7267098" cy="4662815"/>
          </a:xfrm>
          <a:prstGeom prst="rect">
            <a:avLst/>
          </a:prstGeom>
        </p:spPr>
        <p:txBody>
          <a:bodyPr wrap="square">
            <a:spAutoFit/>
          </a:bodyPr>
          <a:lstStyle/>
          <a:p>
            <a:r>
              <a:rPr lang="en-US" sz="2700" b="1" dirty="0"/>
              <a:t>Programming</a:t>
            </a:r>
            <a:r>
              <a:rPr lang="en-US" sz="2700" dirty="0"/>
              <a:t> – </a:t>
            </a:r>
            <a:r>
              <a:rPr lang="en-US" sz="2700" u="sng" dirty="0">
                <a:solidFill>
                  <a:schemeClr val="bg1">
                    <a:lumMod val="85000"/>
                  </a:schemeClr>
                </a:solidFill>
                <a:hlinkClick r:id="rId3"/>
              </a:rPr>
              <a:t>early intervention</a:t>
            </a:r>
            <a:r>
              <a:rPr lang="en-US" sz="2700" u="sng" dirty="0">
                <a:solidFill>
                  <a:schemeClr val="bg1">
                    <a:lumMod val="85000"/>
                  </a:schemeClr>
                </a:solidFill>
              </a:rPr>
              <a:t> </a:t>
            </a:r>
            <a:r>
              <a:rPr lang="en-US" sz="2700" dirty="0"/>
              <a:t>programs aimed at students displaying signs of distress to </a:t>
            </a:r>
            <a:r>
              <a:rPr lang="en-US" sz="2700" dirty="0">
                <a:hlinkClick r:id="rId4"/>
              </a:rPr>
              <a:t>awareness</a:t>
            </a:r>
            <a:r>
              <a:rPr lang="en-US" sz="2700" dirty="0"/>
              <a:t> activities aimed at groups known to be at higher risk for engaging in problem behaviors, and to </a:t>
            </a:r>
            <a:r>
              <a:rPr lang="en-US" sz="2700" dirty="0">
                <a:hlinkClick r:id="rId5"/>
              </a:rPr>
              <a:t>health protection</a:t>
            </a:r>
            <a:r>
              <a:rPr lang="en-US" sz="2700" dirty="0"/>
              <a:t> programs that aim to minimize the harm incurred by problem behaviors. Develops, plans, organizes, implements and evaluates Alcohol and Other Drug programming on the college campus.  Programs include but are not limited to workshops, events tables, event speakers, etc.</a:t>
            </a:r>
            <a:r>
              <a:rPr lang="en-US" sz="2700" b="1" dirty="0"/>
              <a:t> </a:t>
            </a:r>
          </a:p>
        </p:txBody>
      </p:sp>
    </p:spTree>
    <p:extLst>
      <p:ext uri="{BB962C8B-B14F-4D97-AF65-F5344CB8AC3E}">
        <p14:creationId xmlns:p14="http://schemas.microsoft.com/office/powerpoint/2010/main" val="35838134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1382341" y="1840656"/>
            <a:ext cx="7304459" cy="4832092"/>
          </a:xfrm>
          <a:prstGeom prst="rect">
            <a:avLst/>
          </a:prstGeom>
        </p:spPr>
        <p:txBody>
          <a:bodyPr wrap="square">
            <a:spAutoFit/>
          </a:bodyPr>
          <a:lstStyle/>
          <a:p>
            <a:r>
              <a:rPr lang="en-US" sz="2700" b="1" dirty="0"/>
              <a:t>Education</a:t>
            </a:r>
            <a:r>
              <a:rPr lang="en-US" sz="2700" dirty="0"/>
              <a:t> </a:t>
            </a:r>
            <a:r>
              <a:rPr lang="en-US" sz="2700" dirty="0" smtClean="0"/>
              <a:t>–bring </a:t>
            </a:r>
            <a:r>
              <a:rPr lang="en-US" sz="2700" dirty="0"/>
              <a:t>about behavior change and heighten awareness by engaging student body through multiple venues including </a:t>
            </a:r>
            <a:r>
              <a:rPr lang="en-US" sz="2700" dirty="0" smtClean="0"/>
              <a:t>on-line </a:t>
            </a:r>
            <a:r>
              <a:rPr lang="en-US" sz="2700" dirty="0"/>
              <a:t>prevention and education applications; promoting positive behaviors and norms and also discouraging high-risk behaviors through presentations, and other curriculum. Plans, evaluates and coordinates the implementation of on-line applications. Responsibilities reporting and administrative review of online modules and evaluation of semester use. </a:t>
            </a:r>
          </a:p>
        </p:txBody>
      </p:sp>
    </p:spTree>
    <p:extLst>
      <p:ext uri="{BB962C8B-B14F-4D97-AF65-F5344CB8AC3E}">
        <p14:creationId xmlns:p14="http://schemas.microsoft.com/office/powerpoint/2010/main" val="234639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1337092" y="1721794"/>
            <a:ext cx="7617125" cy="4247317"/>
          </a:xfrm>
          <a:prstGeom prst="rect">
            <a:avLst/>
          </a:prstGeom>
        </p:spPr>
        <p:txBody>
          <a:bodyPr wrap="square">
            <a:spAutoFit/>
          </a:bodyPr>
          <a:lstStyle/>
          <a:p>
            <a:r>
              <a:rPr lang="en-US" sz="2700" b="1" dirty="0"/>
              <a:t>Policy and Procedures</a:t>
            </a:r>
            <a:r>
              <a:rPr lang="en-US" sz="2700" dirty="0"/>
              <a:t> – Reviews current policy and procedures.  Stays abreast of cultural issues as they relate to policy and procedure.  Reviews best practice and research in area of policy and procedures, makes recommended changes to Coalition. Biennial review  </a:t>
            </a:r>
          </a:p>
          <a:p>
            <a:r>
              <a:rPr lang="en-US" sz="2700" b="1" dirty="0"/>
              <a:t>Research, Assessment &amp; Grants</a:t>
            </a:r>
            <a:r>
              <a:rPr lang="en-US" sz="2700" dirty="0"/>
              <a:t> – Suggests, organizes and implements ideas and plans for research at KSU as it relates to AOD issues.  </a:t>
            </a:r>
            <a:r>
              <a:rPr lang="en-US" sz="2700" dirty="0" smtClean="0"/>
              <a:t>Evaluate and provide feedback for future data collection and evaluation</a:t>
            </a:r>
            <a:endParaRPr lang="en-US" sz="2700" dirty="0"/>
          </a:p>
        </p:txBody>
      </p:sp>
    </p:spTree>
    <p:extLst>
      <p:ext uri="{BB962C8B-B14F-4D97-AF65-F5344CB8AC3E}">
        <p14:creationId xmlns:p14="http://schemas.microsoft.com/office/powerpoint/2010/main" val="799585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1328468" y="1720840"/>
            <a:ext cx="7815532" cy="4401205"/>
          </a:xfrm>
          <a:prstGeom prst="rect">
            <a:avLst/>
          </a:prstGeom>
        </p:spPr>
        <p:txBody>
          <a:bodyPr wrap="square">
            <a:spAutoFit/>
          </a:bodyPr>
          <a:lstStyle/>
          <a:p>
            <a:r>
              <a:rPr lang="en-US" sz="2700" b="1" dirty="0"/>
              <a:t>Environmental Subcommittee</a:t>
            </a:r>
            <a:r>
              <a:rPr lang="en-US" sz="2700" dirty="0"/>
              <a:t> </a:t>
            </a:r>
            <a:r>
              <a:rPr lang="en-US" sz="2700" dirty="0" smtClean="0"/>
              <a:t>–collaborate </a:t>
            </a:r>
            <a:r>
              <a:rPr lang="en-US" sz="2700" dirty="0"/>
              <a:t>with local leaders to limit student access to alcohol and other drugs, prevent intoxication, and support the efforts of local law enforcement. Investigates, coordinates and facilitates interaction with the greater Collegiate Community, include Cobb County, City of Kennesaw, private business owners etc.  Participates in environmental efforts for connection between Coalition and community and suggest changes for review and partnering in community. </a:t>
            </a:r>
          </a:p>
        </p:txBody>
      </p:sp>
    </p:spTree>
    <p:extLst>
      <p:ext uri="{BB962C8B-B14F-4D97-AF65-F5344CB8AC3E}">
        <p14:creationId xmlns:p14="http://schemas.microsoft.com/office/powerpoint/2010/main" val="2380958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073"/>
            <a:ext cx="8229600" cy="1264152"/>
          </a:xfrm>
        </p:spPr>
        <p:txBody>
          <a:bodyPr/>
          <a:lstStyle/>
          <a:p>
            <a:r>
              <a:rPr lang="en-US" dirty="0" smtClean="0"/>
              <a:t>ATOD Organization</a:t>
            </a:r>
            <a:endParaRPr lang="en-US" dirty="0"/>
          </a:p>
        </p:txBody>
      </p:sp>
      <p:sp>
        <p:nvSpPr>
          <p:cNvPr id="3" name="TextBox 2"/>
          <p:cNvSpPr txBox="1"/>
          <p:nvPr/>
        </p:nvSpPr>
        <p:spPr>
          <a:xfrm>
            <a:off x="1471612" y="1972398"/>
            <a:ext cx="7215187" cy="4832092"/>
          </a:xfrm>
          <a:prstGeom prst="rect">
            <a:avLst/>
          </a:prstGeom>
          <a:noFill/>
        </p:spPr>
        <p:txBody>
          <a:bodyPr wrap="square" rtlCol="0">
            <a:spAutoFit/>
          </a:bodyPr>
          <a:lstStyle/>
          <a:p>
            <a:r>
              <a:rPr lang="en-US" sz="2800" dirty="0" smtClean="0"/>
              <a:t>For more details about the ATOD Coalition visit:</a:t>
            </a:r>
          </a:p>
          <a:p>
            <a:endParaRPr lang="en-US" sz="2800" dirty="0"/>
          </a:p>
          <a:p>
            <a:r>
              <a:rPr lang="en-US" sz="2800" dirty="0">
                <a:hlinkClick r:id="rId3"/>
              </a:rPr>
              <a:t>http://</a:t>
            </a:r>
            <a:r>
              <a:rPr lang="en-US" sz="2800" dirty="0" smtClean="0">
                <a:hlinkClick r:id="rId3"/>
              </a:rPr>
              <a:t>studentsuccess.kennesaw.edu/cyaar/education/atod.php</a:t>
            </a:r>
            <a:endParaRPr lang="en-US" sz="2800" dirty="0" smtClean="0"/>
          </a:p>
          <a:p>
            <a:endParaRPr lang="en-US" sz="2800" dirty="0"/>
          </a:p>
          <a:p>
            <a:r>
              <a:rPr lang="en-US" sz="2800" dirty="0" smtClean="0"/>
              <a:t>For the AOD Information and Biennial Review site visit:</a:t>
            </a:r>
          </a:p>
          <a:p>
            <a:endParaRPr lang="en-US" sz="2800" dirty="0"/>
          </a:p>
          <a:p>
            <a:r>
              <a:rPr lang="en-US" sz="2800" dirty="0">
                <a:hlinkClick r:id="rId4"/>
              </a:rPr>
              <a:t>http://</a:t>
            </a:r>
            <a:r>
              <a:rPr lang="en-US" sz="2800" dirty="0" smtClean="0">
                <a:hlinkClick r:id="rId4"/>
              </a:rPr>
              <a:t>deanofstudents.kennesaw.edu/resources/information.php</a:t>
            </a:r>
            <a:endParaRPr lang="en-US" sz="2800" dirty="0" smtClean="0"/>
          </a:p>
          <a:p>
            <a:endParaRPr lang="en-US" sz="2800" dirty="0" smtClean="0"/>
          </a:p>
        </p:txBody>
      </p:sp>
    </p:spTree>
    <p:extLst>
      <p:ext uri="{BB962C8B-B14F-4D97-AF65-F5344CB8AC3E}">
        <p14:creationId xmlns:p14="http://schemas.microsoft.com/office/powerpoint/2010/main" val="1224330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750" y="274638"/>
            <a:ext cx="7469050" cy="1143000"/>
          </a:xfrm>
        </p:spPr>
        <p:txBody>
          <a:bodyPr>
            <a:normAutofit fontScale="90000"/>
          </a:bodyPr>
          <a:lstStyle/>
          <a:p>
            <a:r>
              <a:rPr lang="en-US" dirty="0" smtClean="0"/>
              <a:t>What is the Drug Free Schools and Communities Act?</a:t>
            </a:r>
            <a:endParaRPr lang="en-US" dirty="0"/>
          </a:p>
        </p:txBody>
      </p:sp>
      <p:sp>
        <p:nvSpPr>
          <p:cNvPr id="4" name="Rectangle 3"/>
          <p:cNvSpPr/>
          <p:nvPr/>
        </p:nvSpPr>
        <p:spPr>
          <a:xfrm>
            <a:off x="1217750" y="1961897"/>
            <a:ext cx="7783375" cy="4154983"/>
          </a:xfrm>
          <a:prstGeom prst="rect">
            <a:avLst/>
          </a:prstGeom>
        </p:spPr>
        <p:txBody>
          <a:bodyPr wrap="square">
            <a:spAutoFit/>
          </a:bodyPr>
          <a:lstStyle/>
          <a:p>
            <a:pPr algn="r"/>
            <a:r>
              <a:rPr lang="en-US" sz="2400" dirty="0"/>
              <a:t>In response to former President George H. W. Bush's national drug control strategy, Congress passed legislation to require schools, colleges, and universities to implement and enforce drug prevention programs and policies as a condition of eligibility to receive federal financial assistance. </a:t>
            </a:r>
            <a:endParaRPr lang="en-US" sz="2400" dirty="0" smtClean="0"/>
          </a:p>
          <a:p>
            <a:pPr algn="r"/>
            <a:endParaRPr lang="en-US" sz="2400" dirty="0"/>
          </a:p>
          <a:p>
            <a:pPr algn="r"/>
            <a:r>
              <a:rPr lang="en-US" sz="2400" dirty="0"/>
              <a:t>On December 12, 1989, President Bush signed the Drug-Free Schools and Communities Act Amendments of 1989 (Amendments) Public Law 101-226. </a:t>
            </a:r>
          </a:p>
          <a:p>
            <a:endParaRPr lang="en-US" sz="2400" dirty="0"/>
          </a:p>
          <a:p>
            <a:endParaRPr lang="en-US" sz="2400" dirty="0"/>
          </a:p>
        </p:txBody>
      </p:sp>
    </p:spTree>
    <p:extLst>
      <p:ext uri="{BB962C8B-B14F-4D97-AF65-F5344CB8AC3E}">
        <p14:creationId xmlns:p14="http://schemas.microsoft.com/office/powerpoint/2010/main" val="13706138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141"/>
            <a:ext cx="8229600" cy="1143000"/>
          </a:xfrm>
        </p:spPr>
        <p:txBody>
          <a:bodyPr/>
          <a:lstStyle/>
          <a:p>
            <a:r>
              <a:rPr lang="en-US" dirty="0" smtClean="0"/>
              <a:t>AOD Campus Services</a:t>
            </a:r>
            <a:endParaRPr lang="en-US" dirty="0"/>
          </a:p>
        </p:txBody>
      </p:sp>
      <p:sp>
        <p:nvSpPr>
          <p:cNvPr id="3" name="Rectangle 2"/>
          <p:cNvSpPr/>
          <p:nvPr/>
        </p:nvSpPr>
        <p:spPr>
          <a:xfrm>
            <a:off x="1243455" y="1450503"/>
            <a:ext cx="7443345" cy="4247317"/>
          </a:xfrm>
          <a:prstGeom prst="rect">
            <a:avLst/>
          </a:prstGeom>
        </p:spPr>
        <p:txBody>
          <a:bodyPr wrap="square">
            <a:spAutoFit/>
          </a:bodyPr>
          <a:lstStyle/>
          <a:p>
            <a:endParaRPr lang="en-US" dirty="0"/>
          </a:p>
          <a:p>
            <a:r>
              <a:rPr lang="en-US" sz="2800" dirty="0" smtClean="0"/>
              <a:t>Center </a:t>
            </a:r>
            <a:r>
              <a:rPr lang="en-US" sz="2800" dirty="0"/>
              <a:t>for Young Adult Addiction &amp; Recovery </a:t>
            </a:r>
            <a:endParaRPr lang="en-US" sz="2800" dirty="0" smtClean="0"/>
          </a:p>
          <a:p>
            <a:r>
              <a:rPr lang="en-US" sz="2800" dirty="0" smtClean="0"/>
              <a:t>Counseling </a:t>
            </a:r>
            <a:r>
              <a:rPr lang="en-US" sz="2800" dirty="0"/>
              <a:t>&amp; Psychological Services </a:t>
            </a:r>
            <a:endParaRPr lang="en-US" sz="2800" dirty="0" smtClean="0"/>
          </a:p>
          <a:p>
            <a:r>
              <a:rPr lang="en-US" sz="2800" dirty="0" smtClean="0"/>
              <a:t>Health </a:t>
            </a:r>
            <a:r>
              <a:rPr lang="en-US" sz="2800" dirty="0"/>
              <a:t>Promotion &amp; Wellness </a:t>
            </a:r>
            <a:endParaRPr lang="en-US" sz="2800" dirty="0" smtClean="0"/>
          </a:p>
          <a:p>
            <a:r>
              <a:rPr lang="en-US" sz="2800" dirty="0" smtClean="0"/>
              <a:t>Human </a:t>
            </a:r>
            <a:r>
              <a:rPr lang="en-US" sz="2800" dirty="0"/>
              <a:t>Resources </a:t>
            </a:r>
            <a:endParaRPr lang="en-US" sz="2800" dirty="0" smtClean="0"/>
          </a:p>
          <a:p>
            <a:r>
              <a:rPr lang="en-US" sz="2800" dirty="0" smtClean="0"/>
              <a:t>Public </a:t>
            </a:r>
            <a:r>
              <a:rPr lang="en-US" sz="2800" dirty="0"/>
              <a:t>Safety &amp; University Police – </a:t>
            </a:r>
            <a:r>
              <a:rPr lang="en-US" sz="2800" dirty="0" smtClean="0"/>
              <a:t>Victim Services</a:t>
            </a:r>
          </a:p>
          <a:p>
            <a:r>
              <a:rPr lang="en-US" sz="2800" dirty="0" smtClean="0"/>
              <a:t>Behavioral Response Team </a:t>
            </a:r>
            <a:endParaRPr lang="en-US" sz="2800" dirty="0"/>
          </a:p>
          <a:p>
            <a:r>
              <a:rPr lang="en-US" sz="2800" dirty="0"/>
              <a:t>Wellstar Student Health Service </a:t>
            </a:r>
          </a:p>
          <a:p>
            <a:r>
              <a:rPr lang="en-US" sz="2800" dirty="0"/>
              <a:t>Women’s Resource &amp; Interpersonal Violence Center </a:t>
            </a:r>
            <a:endParaRPr lang="en-US" sz="2800" dirty="0" smtClean="0"/>
          </a:p>
        </p:txBody>
      </p:sp>
    </p:spTree>
    <p:extLst>
      <p:ext uri="{BB962C8B-B14F-4D97-AF65-F5344CB8AC3E}">
        <p14:creationId xmlns:p14="http://schemas.microsoft.com/office/powerpoint/2010/main" val="15848109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8674"/>
            <a:ext cx="8229600" cy="1143000"/>
          </a:xfrm>
        </p:spPr>
        <p:txBody>
          <a:bodyPr/>
          <a:lstStyle/>
          <a:p>
            <a:r>
              <a:rPr lang="en-US" dirty="0" smtClean="0"/>
              <a:t>SWOT</a:t>
            </a:r>
            <a:endParaRPr lang="en-US" dirty="0"/>
          </a:p>
        </p:txBody>
      </p:sp>
      <p:pic>
        <p:nvPicPr>
          <p:cNvPr id="3" name="Picture 2" descr="220px-SWOT_en.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0220" y="1623527"/>
            <a:ext cx="6378424" cy="4404049"/>
          </a:xfrm>
          <a:prstGeom prst="rect">
            <a:avLst/>
          </a:prstGeom>
        </p:spPr>
      </p:pic>
    </p:spTree>
    <p:extLst>
      <p:ext uri="{BB962C8B-B14F-4D97-AF65-F5344CB8AC3E}">
        <p14:creationId xmlns:p14="http://schemas.microsoft.com/office/powerpoint/2010/main" val="16482061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5901"/>
            <a:ext cx="8229600" cy="1143000"/>
          </a:xfrm>
        </p:spPr>
        <p:txBody>
          <a:bodyPr/>
          <a:lstStyle/>
          <a:p>
            <a:r>
              <a:rPr lang="en-US" dirty="0" smtClean="0"/>
              <a:t>Surgeon General Report</a:t>
            </a:r>
            <a:endParaRPr lang="en-US" dirty="0"/>
          </a:p>
        </p:txBody>
      </p:sp>
      <p:pic>
        <p:nvPicPr>
          <p:cNvPr id="3" name="Picture 2"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555" y="1862083"/>
            <a:ext cx="1589936" cy="1987420"/>
          </a:xfrm>
          <a:prstGeom prst="rect">
            <a:avLst/>
          </a:prstGeom>
        </p:spPr>
      </p:pic>
      <p:sp>
        <p:nvSpPr>
          <p:cNvPr id="4" name="Rectangle 3"/>
          <p:cNvSpPr/>
          <p:nvPr/>
        </p:nvSpPr>
        <p:spPr>
          <a:xfrm>
            <a:off x="3411289" y="1648901"/>
            <a:ext cx="5732710" cy="4401205"/>
          </a:xfrm>
          <a:prstGeom prst="rect">
            <a:avLst/>
          </a:prstGeom>
        </p:spPr>
        <p:txBody>
          <a:bodyPr wrap="square">
            <a:spAutoFit/>
          </a:bodyPr>
          <a:lstStyle/>
          <a:p>
            <a:r>
              <a:rPr lang="en-US" sz="2800" dirty="0" smtClean="0"/>
              <a:t>Neurobiology </a:t>
            </a:r>
            <a:r>
              <a:rPr lang="en-US" sz="2800" dirty="0"/>
              <a:t>of Substance Use, Misuse and Addiction</a:t>
            </a:r>
          </a:p>
          <a:p>
            <a:endParaRPr lang="en-US" sz="2800" dirty="0"/>
          </a:p>
          <a:p>
            <a:r>
              <a:rPr lang="en-US" sz="2800" dirty="0"/>
              <a:t>Prevention Programs and Policies</a:t>
            </a:r>
          </a:p>
          <a:p>
            <a:endParaRPr lang="en-US" sz="2800" dirty="0"/>
          </a:p>
          <a:p>
            <a:r>
              <a:rPr lang="en-US" sz="2800" dirty="0"/>
              <a:t>Early Intervention, Treatment and Management </a:t>
            </a:r>
          </a:p>
          <a:p>
            <a:r>
              <a:rPr lang="en-US" sz="2800" dirty="0"/>
              <a:t>Recovery</a:t>
            </a:r>
          </a:p>
          <a:p>
            <a:endParaRPr lang="en-US" sz="2800" dirty="0"/>
          </a:p>
          <a:p>
            <a:r>
              <a:rPr lang="en-US" sz="2800" dirty="0"/>
              <a:t>Health </a:t>
            </a:r>
            <a:r>
              <a:rPr lang="en-US" sz="2800" dirty="0" smtClean="0"/>
              <a:t>Care </a:t>
            </a:r>
            <a:r>
              <a:rPr lang="en-US" sz="2800" dirty="0"/>
              <a:t>System and SUD</a:t>
            </a:r>
          </a:p>
        </p:txBody>
      </p:sp>
    </p:spTree>
    <p:extLst>
      <p:ext uri="{BB962C8B-B14F-4D97-AF65-F5344CB8AC3E}">
        <p14:creationId xmlns:p14="http://schemas.microsoft.com/office/powerpoint/2010/main" val="3186971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893"/>
            <a:ext cx="8229600" cy="1143000"/>
          </a:xfrm>
        </p:spPr>
        <p:txBody>
          <a:bodyPr/>
          <a:lstStyle/>
          <a:p>
            <a:r>
              <a:rPr lang="en-US" dirty="0" smtClean="0"/>
              <a:t>Activity</a:t>
            </a:r>
            <a:endParaRPr lang="en-US" dirty="0"/>
          </a:p>
        </p:txBody>
      </p:sp>
      <p:pic>
        <p:nvPicPr>
          <p:cNvPr id="1026" name="Picture 2" descr="http://www.trivworks.com/wp-content/uploads/2011/04/team.building.activiti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2933" y="2292644"/>
            <a:ext cx="3385030" cy="332234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5657939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5" y="610540"/>
            <a:ext cx="8229600" cy="1143000"/>
          </a:xfrm>
        </p:spPr>
        <p:txBody>
          <a:bodyPr>
            <a:normAutofit fontScale="90000"/>
          </a:bodyPr>
          <a:lstStyle/>
          <a:p>
            <a:r>
              <a:rPr lang="en-US" smtClean="0"/>
              <a:t>The Future of AOD on College Campus</a:t>
            </a:r>
            <a:endParaRPr lang="en-US" dirty="0"/>
          </a:p>
        </p:txBody>
      </p:sp>
      <p:sp>
        <p:nvSpPr>
          <p:cNvPr id="3" name="TextBox 2"/>
          <p:cNvSpPr txBox="1"/>
          <p:nvPr/>
        </p:nvSpPr>
        <p:spPr>
          <a:xfrm>
            <a:off x="1903445" y="2836505"/>
            <a:ext cx="5440913" cy="1015663"/>
          </a:xfrm>
          <a:prstGeom prst="rect">
            <a:avLst/>
          </a:prstGeom>
          <a:noFill/>
        </p:spPr>
        <p:txBody>
          <a:bodyPr wrap="none" rtlCol="0">
            <a:spAutoFit/>
          </a:bodyPr>
          <a:lstStyle/>
          <a:p>
            <a:r>
              <a:rPr lang="en-US" sz="6000" dirty="0" smtClean="0"/>
              <a:t>Open Discussion</a:t>
            </a:r>
            <a:endParaRPr lang="en-US" sz="6000" dirty="0"/>
          </a:p>
        </p:txBody>
      </p:sp>
    </p:spTree>
    <p:extLst>
      <p:ext uri="{BB962C8B-B14F-4D97-AF65-F5344CB8AC3E}">
        <p14:creationId xmlns:p14="http://schemas.microsoft.com/office/powerpoint/2010/main" val="1860020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893"/>
            <a:ext cx="8229600" cy="1143000"/>
          </a:xfrm>
        </p:spPr>
        <p:txBody>
          <a:bodyPr/>
          <a:lstStyle/>
          <a:p>
            <a:r>
              <a:rPr lang="en-US" dirty="0" smtClean="0"/>
              <a:t>Thank You</a:t>
            </a:r>
            <a:endParaRPr lang="en-US" dirty="0"/>
          </a:p>
        </p:txBody>
      </p:sp>
    </p:spTree>
    <p:extLst>
      <p:ext uri="{BB962C8B-B14F-4D97-AF65-F5344CB8AC3E}">
        <p14:creationId xmlns:p14="http://schemas.microsoft.com/office/powerpoint/2010/main" val="3810727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28775"/>
            <a:ext cx="8043863" cy="4786313"/>
          </a:xfrm>
        </p:spPr>
        <p:txBody>
          <a:bodyPr>
            <a:normAutofit fontScale="92500"/>
          </a:bodyPr>
          <a:lstStyle/>
          <a:p>
            <a:pPr lvl="0"/>
            <a:r>
              <a:rPr lang="en-US" dirty="0"/>
              <a:t>In 1989 the DFSCA was amended and what universities have to do to comply with the requirements of the 1989 amendments is explained and articulated by the US Education Department General Administrative Regulations (EDGAR) Part 86, also known as the “Drug-Free Schools and </a:t>
            </a:r>
            <a:r>
              <a:rPr lang="en-US" u="sng" dirty="0"/>
              <a:t>Campuses Regulations</a:t>
            </a:r>
            <a:r>
              <a:rPr lang="en-US" dirty="0"/>
              <a:t>” 34 C.F.R. Part 86—notice the slight difference in name between the Act and the administrative regulations which implement the Act.  </a:t>
            </a:r>
          </a:p>
          <a:p>
            <a:endParaRPr lang="en-US" dirty="0"/>
          </a:p>
        </p:txBody>
      </p:sp>
    </p:spTree>
    <p:extLst>
      <p:ext uri="{BB962C8B-B14F-4D97-AF65-F5344CB8AC3E}">
        <p14:creationId xmlns:p14="http://schemas.microsoft.com/office/powerpoint/2010/main" val="1998615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65515" y="3927955"/>
            <a:ext cx="6430073" cy="2062103"/>
          </a:xfrm>
          <a:prstGeom prst="rect">
            <a:avLst/>
          </a:prstGeom>
        </p:spPr>
        <p:txBody>
          <a:bodyPr wrap="square">
            <a:spAutoFit/>
          </a:bodyPr>
          <a:lstStyle/>
          <a:p>
            <a:pPr lvl="0"/>
            <a:r>
              <a:rPr lang="en-US" sz="3200" i="1" dirty="0"/>
              <a:t>Complying with the Drug-Free Schools and Campuses Regulation [EDGAR Part 86], A Guide for University and College Administrators </a:t>
            </a:r>
            <a:endParaRPr lang="en-US" sz="3200" dirty="0"/>
          </a:p>
        </p:txBody>
      </p:sp>
      <p:pic>
        <p:nvPicPr>
          <p:cNvPr id="6" name="Picture 5" descr="care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3803" y="1523083"/>
            <a:ext cx="3048000" cy="2404872"/>
          </a:xfrm>
          <a:prstGeom prst="rect">
            <a:avLst/>
          </a:prstGeom>
        </p:spPr>
      </p:pic>
    </p:spTree>
    <p:extLst>
      <p:ext uri="{BB962C8B-B14F-4D97-AF65-F5344CB8AC3E}">
        <p14:creationId xmlns:p14="http://schemas.microsoft.com/office/powerpoint/2010/main" val="745231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6689"/>
            <a:ext cx="8229600" cy="1445811"/>
          </a:xfrm>
        </p:spPr>
        <p:txBody>
          <a:bodyPr/>
          <a:lstStyle/>
          <a:p>
            <a:r>
              <a:rPr lang="en-US" dirty="0" smtClean="0"/>
              <a:t>Resource</a:t>
            </a:r>
            <a:endParaRPr lang="en-US" dirty="0"/>
          </a:p>
        </p:txBody>
      </p:sp>
      <p:sp>
        <p:nvSpPr>
          <p:cNvPr id="3" name="Content Placeholder 2"/>
          <p:cNvSpPr>
            <a:spLocks noGrp="1"/>
          </p:cNvSpPr>
          <p:nvPr>
            <p:ph idx="1"/>
          </p:nvPr>
        </p:nvSpPr>
        <p:spPr>
          <a:xfrm>
            <a:off x="1687646" y="2264880"/>
            <a:ext cx="6513379" cy="3035783"/>
          </a:xfrm>
        </p:spPr>
        <p:txBody>
          <a:bodyPr>
            <a:normAutofit/>
          </a:bodyPr>
          <a:lstStyle/>
          <a:p>
            <a:pPr marL="0" indent="0">
              <a:buNone/>
            </a:pPr>
            <a:r>
              <a:rPr lang="en-US" sz="3600" u="sng" dirty="0" smtClean="0">
                <a:hlinkClick r:id="rId3"/>
              </a:rPr>
              <a:t>http</a:t>
            </a:r>
            <a:r>
              <a:rPr lang="en-US" sz="3600" u="sng" dirty="0">
                <a:hlinkClick r:id="rId3"/>
              </a:rPr>
              <a:t>://www.higheredcompliance.org/resources/resources/dfscr-hec-2006-</a:t>
            </a:r>
            <a:r>
              <a:rPr lang="en-US" sz="3600" u="sng" dirty="0" smtClean="0">
                <a:hlinkClick r:id="rId3"/>
              </a:rPr>
              <a:t>manual.pdf</a:t>
            </a:r>
            <a:r>
              <a:rPr lang="en-US" sz="3600" dirty="0" smtClean="0"/>
              <a:t>.</a:t>
            </a:r>
            <a:endParaRPr lang="en-US" sz="3600" dirty="0"/>
          </a:p>
          <a:p>
            <a:endParaRPr lang="en-US" dirty="0"/>
          </a:p>
        </p:txBody>
      </p:sp>
    </p:spTree>
    <p:extLst>
      <p:ext uri="{BB962C8B-B14F-4D97-AF65-F5344CB8AC3E}">
        <p14:creationId xmlns:p14="http://schemas.microsoft.com/office/powerpoint/2010/main" val="2645189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3077"/>
            <a:ext cx="8229600" cy="504560"/>
          </a:xfrm>
        </p:spPr>
        <p:txBody>
          <a:bodyPr>
            <a:normAutofit fontScale="90000"/>
          </a:bodyPr>
          <a:lstStyle/>
          <a:p>
            <a:r>
              <a:rPr lang="en-US" dirty="0" smtClean="0"/>
              <a:t>Compliance</a:t>
            </a:r>
            <a:endParaRPr lang="en-US" dirty="0"/>
          </a:p>
        </p:txBody>
      </p:sp>
      <p:sp>
        <p:nvSpPr>
          <p:cNvPr id="3" name="Content Placeholder 2"/>
          <p:cNvSpPr>
            <a:spLocks noGrp="1"/>
          </p:cNvSpPr>
          <p:nvPr>
            <p:ph idx="1"/>
          </p:nvPr>
        </p:nvSpPr>
        <p:spPr>
          <a:xfrm>
            <a:off x="1257299" y="1600200"/>
            <a:ext cx="7772401" cy="5257800"/>
          </a:xfrm>
        </p:spPr>
        <p:txBody>
          <a:bodyPr>
            <a:normAutofit fontScale="92500" lnSpcReduction="10000"/>
          </a:bodyPr>
          <a:lstStyle/>
          <a:p>
            <a:pPr lvl="0"/>
            <a:r>
              <a:rPr lang="en-US" dirty="0"/>
              <a:t>If an institution of higher education (IHE) violates the DFSCA regulations the US Secretary of Education may terminate all forms of federal financial assistance and may require repayment of the </a:t>
            </a:r>
            <a:r>
              <a:rPr lang="en-US" dirty="0" smtClean="0"/>
              <a:t>assistance.</a:t>
            </a:r>
          </a:p>
          <a:p>
            <a:pPr lvl="0"/>
            <a:r>
              <a:rPr lang="en-US" dirty="0" smtClean="0"/>
              <a:t> </a:t>
            </a:r>
            <a:r>
              <a:rPr lang="en-US" dirty="0"/>
              <a:t>The DOE may also work with the IHE to assist it in bringing it into full compliance. </a:t>
            </a:r>
            <a:endParaRPr lang="en-US" dirty="0" smtClean="0"/>
          </a:p>
          <a:p>
            <a:pPr lvl="0"/>
            <a:r>
              <a:rPr lang="en-US" dirty="0" smtClean="0"/>
              <a:t>There </a:t>
            </a:r>
            <a:r>
              <a:rPr lang="en-US" dirty="0"/>
              <a:t>is also the possibility of significant fines for noncompliance with the DFSCA regulations after a compliance audit by the DOE’s Office of Federal Student Aid.</a:t>
            </a:r>
          </a:p>
          <a:p>
            <a:endParaRPr lang="en-US" dirty="0"/>
          </a:p>
        </p:txBody>
      </p:sp>
    </p:spTree>
    <p:extLst>
      <p:ext uri="{BB962C8B-B14F-4D97-AF65-F5344CB8AC3E}">
        <p14:creationId xmlns:p14="http://schemas.microsoft.com/office/powerpoint/2010/main" val="1020299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7364" y="1786454"/>
            <a:ext cx="7025450" cy="4031873"/>
          </a:xfrm>
          <a:prstGeom prst="rect">
            <a:avLst/>
          </a:prstGeom>
        </p:spPr>
        <p:txBody>
          <a:bodyPr wrap="square">
            <a:spAutoFit/>
          </a:bodyPr>
          <a:lstStyle/>
          <a:p>
            <a:r>
              <a:rPr lang="en-US" sz="3200" dirty="0"/>
              <a:t>According to Michael M. DeBowes of D. Stafford &amp; Associates and the National Association of Clery Compliance Officers and Professionals (NACCOP) in his article, </a:t>
            </a:r>
            <a:r>
              <a:rPr lang="en-US" sz="3200" i="1" dirty="0"/>
              <a:t>The Resurgence of the Drug-Free Schools and Communities Act: A Call to Action, </a:t>
            </a:r>
            <a:r>
              <a:rPr lang="en-US" sz="3200" dirty="0"/>
              <a:t>oversight of DFSCA compliance has been stepped up. </a:t>
            </a:r>
          </a:p>
        </p:txBody>
      </p:sp>
    </p:spTree>
    <p:extLst>
      <p:ext uri="{BB962C8B-B14F-4D97-AF65-F5344CB8AC3E}">
        <p14:creationId xmlns:p14="http://schemas.microsoft.com/office/powerpoint/2010/main" val="973616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1351</TotalTime>
  <Words>2838</Words>
  <Application>Microsoft Office PowerPoint</Application>
  <PresentationFormat>On-screen Show (4:3)</PresentationFormat>
  <Paragraphs>216</Paragraphs>
  <Slides>45</Slides>
  <Notes>30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Calibri</vt:lpstr>
      <vt:lpstr>Office Theme</vt:lpstr>
      <vt:lpstr>The Drug-Free Schools and Communities (DFSCA) Act:  Biennial Review </vt:lpstr>
      <vt:lpstr>PowerPoint Presentation</vt:lpstr>
      <vt:lpstr>History and Background </vt:lpstr>
      <vt:lpstr>What is the Drug Free Schools and Communities Act?</vt:lpstr>
      <vt:lpstr>PowerPoint Presentation</vt:lpstr>
      <vt:lpstr>PowerPoint Presentation</vt:lpstr>
      <vt:lpstr>Resource</vt:lpstr>
      <vt:lpstr>Compliance</vt:lpstr>
      <vt:lpstr>PowerPoint Presentation</vt:lpstr>
      <vt:lpstr>PowerPoint Presentation</vt:lpstr>
      <vt:lpstr>Resources</vt:lpstr>
      <vt:lpstr>DFSCA Requirements</vt:lpstr>
      <vt:lpstr>PowerPoint Presentation</vt:lpstr>
      <vt:lpstr>PowerPoint Presentation</vt:lpstr>
      <vt:lpstr>PowerPoint Presentation</vt:lpstr>
      <vt:lpstr>PowerPoint Presentation</vt:lpstr>
      <vt:lpstr>DAAPP AKA AOD Policy</vt:lpstr>
      <vt:lpstr>PowerPoint Presentation</vt:lpstr>
      <vt:lpstr>Purpose of Biennial Review</vt:lpstr>
      <vt:lpstr>PowerPoint Presentation</vt:lpstr>
      <vt:lpstr>PowerPoint Presentation</vt:lpstr>
      <vt:lpstr>PowerPoint Presentation</vt:lpstr>
      <vt:lpstr>The Resurgence of the DFSCA: A Call to Action</vt:lpstr>
      <vt:lpstr>PowerPoint Presentation</vt:lpstr>
      <vt:lpstr>PowerPoint Presentation</vt:lpstr>
      <vt:lpstr>PowerPoint Presentation</vt:lpstr>
      <vt:lpstr>PowerPoint Presentation</vt:lpstr>
      <vt:lpstr>Kennesaw State University  AOD Task Force</vt:lpstr>
      <vt:lpstr>History and Evolution of KSU’s ATOD Coalition</vt:lpstr>
      <vt:lpstr>History and Evolution of KSU’s ATOD Coalition</vt:lpstr>
      <vt:lpstr>History and Evolution of KSU’s ATOD Coalition</vt:lpstr>
      <vt:lpstr>History and Evolution of KSU’s ATOD Coalition</vt:lpstr>
      <vt:lpstr>History and Evolution of KSU’s ATOD Coalition</vt:lpstr>
      <vt:lpstr>History and Evolution of KSU’s ATOD Coalition</vt:lpstr>
      <vt:lpstr>ATOD Organization</vt:lpstr>
      <vt:lpstr>PowerPoint Presentation</vt:lpstr>
      <vt:lpstr>PowerPoint Presentation</vt:lpstr>
      <vt:lpstr>PowerPoint Presentation</vt:lpstr>
      <vt:lpstr>ATOD Organization</vt:lpstr>
      <vt:lpstr>AOD Campus Services</vt:lpstr>
      <vt:lpstr>SWOT</vt:lpstr>
      <vt:lpstr>Surgeon General Report</vt:lpstr>
      <vt:lpstr>Activity</vt:lpstr>
      <vt:lpstr>The Future of AOD on College Campus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Kimundi</dc:creator>
  <cp:lastModifiedBy>Teresa W Johnston</cp:lastModifiedBy>
  <cp:revision>62</cp:revision>
  <dcterms:created xsi:type="dcterms:W3CDTF">2013-01-12T18:28:24Z</dcterms:created>
  <dcterms:modified xsi:type="dcterms:W3CDTF">2016-12-08T19:32:15Z</dcterms:modified>
</cp:coreProperties>
</file>