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sldIdLst>
    <p:sldId id="268" r:id="rId5"/>
    <p:sldId id="259" r:id="rId6"/>
    <p:sldId id="264" r:id="rId7"/>
    <p:sldId id="269" r:id="rId8"/>
    <p:sldId id="270" r:id="rId9"/>
    <p:sldId id="263" r:id="rId10"/>
    <p:sldId id="271" r:id="rId11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0202"/>
    <a:srgbClr val="CFCFF3"/>
    <a:srgbClr val="6093E9"/>
    <a:srgbClr val="23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2EDD57-5C81-A6BF-04E7-219B4D05A691}" v="3" dt="2020-10-09T18:42:54.830"/>
    <p1510:client id="{81858CE1-4707-520F-EAF2-DCA03CB9244B}" v="6" dt="2020-10-09T18:51:38.450"/>
    <p1510:client id="{AE7008BE-FE90-4952-BF37-A40911E829E7}" v="2" dt="2020-10-09T18:56:10.432"/>
    <p1510:client id="{C076E029-2303-5737-5F41-C63079325706}" v="440" dt="2020-10-09T19:09:25.4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D1CD5-08D4-2F49-BEE3-292A91639FD1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5A5E2-C8C7-D447-8402-A1B03C243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1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A5A5E2-C8C7-D447-8402-A1B03C2433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30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A5A5E2-C8C7-D447-8402-A1B03C2433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43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A5A5E2-C8C7-D447-8402-A1B03C2433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69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A5A5E2-C8C7-D447-8402-A1B03C2433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21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A5A5E2-C8C7-D447-8402-A1B03C2433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79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icture Placeholder 58">
            <a:extLst>
              <a:ext uri="{FF2B5EF4-FFF2-40B4-BE49-F238E27FC236}">
                <a16:creationId xmlns:a16="http://schemas.microsoft.com/office/drawing/2014/main" id="{15224B28-8AE7-7A46-8939-121A8051F64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7772400" cy="535476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5E6A3F3-B346-3F46-8340-BF4F675AD9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6539" y="5809896"/>
            <a:ext cx="7119321" cy="819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Title of Program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235DCE0-3D0E-294A-B4FB-6D41225911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23105" y="4347002"/>
            <a:ext cx="2231390" cy="6201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defRPr>
            </a:lvl1pPr>
          </a:lstStyle>
          <a:p>
            <a:pPr lvl="0"/>
            <a:r>
              <a:rPr lang="en-US"/>
              <a:t>$$$$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C3BEA582-188D-3141-BFC5-7EB2E85353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23105" y="4971750"/>
            <a:ext cx="2231390" cy="40143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*airfare not included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946E76A-B2CA-7F44-855B-CBAE7E5759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6539" y="6802767"/>
            <a:ext cx="7119321" cy="5836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Location(s) | Program Date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77EDAF50-9DA9-F945-831C-FAA06266D4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4324" y="7558087"/>
            <a:ext cx="7119321" cy="10261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Additional information as needed i.e. courses offered, scholarships, </a:t>
            </a:r>
            <a:r>
              <a:rPr lang="en-US" err="1"/>
              <a:t>etc</a:t>
            </a:r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2A38BB7C-3EEC-B641-AB8C-8459B4F4C7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4324" y="8765263"/>
            <a:ext cx="3390282" cy="557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Faculty contact info</a:t>
            </a:r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5DB78C20-B577-5648-8587-6C661908D9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3363" y="8765262"/>
            <a:ext cx="3390282" cy="557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Additional Faculty/Program Coordinator Contact Info</a:t>
            </a:r>
          </a:p>
        </p:txBody>
      </p:sp>
      <p:sp>
        <p:nvSpPr>
          <p:cNvPr id="60" name="Text Placeholder 27">
            <a:extLst>
              <a:ext uri="{FF2B5EF4-FFF2-40B4-BE49-F238E27FC236}">
                <a16:creationId xmlns:a16="http://schemas.microsoft.com/office/drawing/2014/main" id="{ACB1E8C0-6D7E-AD43-88AA-46AB12CA8C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23105" y="3991395"/>
            <a:ext cx="2231390" cy="40143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Program Cost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36754DC2-B559-7B44-A788-4A1B5123504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4325" y="9513408"/>
            <a:ext cx="7155966" cy="2878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Brochure link</a:t>
            </a:r>
          </a:p>
        </p:txBody>
      </p:sp>
    </p:spTree>
    <p:extLst>
      <p:ext uri="{BB962C8B-B14F-4D97-AF65-F5344CB8AC3E}">
        <p14:creationId xmlns:p14="http://schemas.microsoft.com/office/powerpoint/2010/main" val="2265945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8536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mediaspace.kennesaw.edu/media/1_niu0755i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kennesaw.studioabroad.com/?go=OaxacaCreativewrit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kennesaw.studioabroad.com/?go=OaxacaCreativewriti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0AFBC25-AB1D-454F-94D0-E49243987231}"/>
              </a:ext>
            </a:extLst>
          </p:cNvPr>
          <p:cNvSpPr txBox="1"/>
          <p:nvPr/>
        </p:nvSpPr>
        <p:spPr>
          <a:xfrm>
            <a:off x="1036319" y="3582650"/>
            <a:ext cx="5699760" cy="144655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b="1">
                <a:solidFill>
                  <a:srgbClr val="FFFF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NAVIGATE THE FLYER TEMPLATES</a:t>
            </a:r>
            <a:endParaRPr lang="en-US" sz="4400" b="1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B59DD4A-374F-0B4F-8AC0-7F6C001AF5DB}"/>
              </a:ext>
            </a:extLst>
          </p:cNvPr>
          <p:cNvCxnSpPr>
            <a:cxnSpLocks/>
          </p:cNvCxnSpPr>
          <p:nvPr/>
        </p:nvCxnSpPr>
        <p:spPr>
          <a:xfrm>
            <a:off x="1474263" y="5227321"/>
            <a:ext cx="4717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1811CCB-5D2A-7648-B678-BBBD774A3665}"/>
              </a:ext>
            </a:extLst>
          </p:cNvPr>
          <p:cNvSpPr txBox="1"/>
          <p:nvPr/>
        </p:nvSpPr>
        <p:spPr>
          <a:xfrm>
            <a:off x="2188945" y="5425443"/>
            <a:ext cx="339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Click on link for video tutorial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D8A936-AC91-48D0-9336-537727BEA2B5}"/>
              </a:ext>
            </a:extLst>
          </p:cNvPr>
          <p:cNvSpPr txBox="1"/>
          <p:nvPr/>
        </p:nvSpPr>
        <p:spPr>
          <a:xfrm>
            <a:off x="1117466" y="6619528"/>
            <a:ext cx="5415385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/>
              <a:t>TO MAKE CHANGES TO THIS DOCUMENT</a:t>
            </a:r>
          </a:p>
          <a:p>
            <a:pPr algn="ctr"/>
            <a:r>
              <a:rPr lang="en-US" sz="2000"/>
              <a:t>&gt; Click </a:t>
            </a:r>
            <a:r>
              <a:rPr lang="en-US" sz="2000" b="1"/>
              <a:t>FILE</a:t>
            </a:r>
          </a:p>
          <a:p>
            <a:pPr algn="ctr"/>
            <a:r>
              <a:rPr lang="en-US" sz="2000"/>
              <a:t>&gt; Click </a:t>
            </a:r>
            <a:r>
              <a:rPr lang="en-US" sz="2000" b="1"/>
              <a:t>DOWNLOAD AS</a:t>
            </a:r>
          </a:p>
          <a:p>
            <a:pPr algn="ctr"/>
            <a:r>
              <a:rPr lang="en-US" sz="2000"/>
              <a:t>&gt; Click </a:t>
            </a:r>
            <a:r>
              <a:rPr lang="en-US" sz="2000" b="1"/>
              <a:t>DOWNLOAD A COPY</a:t>
            </a:r>
          </a:p>
        </p:txBody>
      </p:sp>
    </p:spTree>
    <p:extLst>
      <p:ext uri="{BB962C8B-B14F-4D97-AF65-F5344CB8AC3E}">
        <p14:creationId xmlns:p14="http://schemas.microsoft.com/office/powerpoint/2010/main" val="323115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11"/>
    </mc:Choice>
    <mc:Fallback xmlns="">
      <p:transition spd="slow" advTm="541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ECE5FDD4-8D5C-0843-BD63-B7A042CD744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/>
          <a:stretch/>
        </p:blipFill>
        <p:spPr>
          <a:xfrm>
            <a:off x="-1" y="-45585"/>
            <a:ext cx="7772400" cy="5365520"/>
          </a:xfr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FC72C3-915D-1B44-B9B2-E5F611CF4CA6}"/>
              </a:ext>
            </a:extLst>
          </p:cNvPr>
          <p:cNvSpPr/>
          <p:nvPr/>
        </p:nvSpPr>
        <p:spPr>
          <a:xfrm>
            <a:off x="4326572" y="3162913"/>
            <a:ext cx="2624455" cy="2624455"/>
          </a:xfrm>
          <a:prstGeom prst="ellipse">
            <a:avLst/>
          </a:prstGeom>
          <a:solidFill>
            <a:schemeClr val="tx1">
              <a:lumMod val="8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BDE3D-A24F-E842-8B99-2FE01AA887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0840" y="5787589"/>
            <a:ext cx="6903419" cy="871538"/>
          </a:xfrm>
        </p:spPr>
        <p:txBody>
          <a:bodyPr/>
          <a:lstStyle/>
          <a:p>
            <a:r>
              <a:rPr lang="en-US" sz="3500">
                <a:solidFill>
                  <a:schemeClr val="accent6">
                    <a:lumMod val="25000"/>
                    <a:lumOff val="75000"/>
                  </a:schemeClr>
                </a:solidFill>
                <a:latin typeface="+mj-lt"/>
              </a:rPr>
              <a:t>CREATIVE WRITING IN OAXACA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4EBBD7-AD88-5342-B2FA-9A4A8BBACE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3103" y="4232447"/>
            <a:ext cx="2231390" cy="620121"/>
          </a:xfrm>
        </p:spPr>
        <p:txBody>
          <a:bodyPr/>
          <a:lstStyle/>
          <a:p>
            <a:r>
              <a:rPr lang="en-US"/>
              <a:t>$1,999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2A6D56-3563-AA4F-AE87-9273DB27ED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0840" y="6407189"/>
            <a:ext cx="6890719" cy="583645"/>
          </a:xfrm>
        </p:spPr>
        <p:txBody>
          <a:bodyPr/>
          <a:lstStyle/>
          <a:p>
            <a:r>
              <a:rPr lang="en-US" sz="2400"/>
              <a:t>Oaxaca, Mexico</a:t>
            </a:r>
            <a:r>
              <a:rPr lang="en-US" sz="2400">
                <a:sym typeface="Wingdings" pitchFamily="2" charset="2"/>
              </a:rPr>
              <a:t> | </a:t>
            </a:r>
            <a:r>
              <a:rPr lang="en-US" sz="2400"/>
              <a:t>July 29 – August 15, 2020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90C0CE-BBAA-1C4C-B5D0-A4AFB8D46C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0839" y="8531406"/>
            <a:ext cx="3419473" cy="557213"/>
          </a:xfrm>
        </p:spPr>
        <p:txBody>
          <a:bodyPr/>
          <a:lstStyle/>
          <a:p>
            <a:r>
              <a:rPr lang="en-US">
                <a:solidFill>
                  <a:schemeClr val="accent6">
                    <a:lumMod val="25000"/>
                    <a:lumOff val="75000"/>
                  </a:schemeClr>
                </a:solidFill>
              </a:rPr>
              <a:t>Faculty Director: </a:t>
            </a:r>
            <a:r>
              <a:rPr lang="en-US"/>
              <a:t>Keaton </a:t>
            </a:r>
            <a:r>
              <a:rPr lang="en-US" err="1"/>
              <a:t>Lamle</a:t>
            </a:r>
            <a:endParaRPr lang="en-US"/>
          </a:p>
          <a:p>
            <a:r>
              <a:rPr lang="en-US" err="1"/>
              <a:t>klamle@Kennesaw.edu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E7CA1E-0BC8-5F48-A84B-A3C45C6C26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12090" y="8531406"/>
            <a:ext cx="3642382" cy="557213"/>
          </a:xfrm>
        </p:spPr>
        <p:txBody>
          <a:bodyPr/>
          <a:lstStyle/>
          <a:p>
            <a:r>
              <a:rPr lang="en-US">
                <a:solidFill>
                  <a:schemeClr val="accent6">
                    <a:lumMod val="25000"/>
                    <a:lumOff val="75000"/>
                  </a:schemeClr>
                </a:solidFill>
              </a:rPr>
              <a:t>Education Abroad: </a:t>
            </a:r>
            <a:r>
              <a:rPr lang="en-US"/>
              <a:t>Thu-Hang Tran</a:t>
            </a:r>
          </a:p>
          <a:p>
            <a:r>
              <a:rPr lang="en-US"/>
              <a:t>htran20@Kennesaw.edu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032B195-6148-1948-8A1B-68782227D1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06127" y="3763643"/>
            <a:ext cx="2231390" cy="401438"/>
          </a:xfrm>
        </p:spPr>
        <p:txBody>
          <a:bodyPr/>
          <a:lstStyle/>
          <a:p>
            <a:r>
              <a:rPr lang="en-US" sz="2000"/>
              <a:t>Program Cost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FF5ABA5D-763B-6740-8D11-A5A580F4F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6" y="27762"/>
            <a:ext cx="955290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32CE749-0748-8241-9051-BBAD47AFAD48}"/>
              </a:ext>
            </a:extLst>
          </p:cNvPr>
          <p:cNvCxnSpPr>
            <a:cxnSpLocks/>
          </p:cNvCxnSpPr>
          <p:nvPr/>
        </p:nvCxnSpPr>
        <p:spPr>
          <a:xfrm>
            <a:off x="383373" y="6960354"/>
            <a:ext cx="7119321" cy="0"/>
          </a:xfrm>
          <a:prstGeom prst="line">
            <a:avLst/>
          </a:prstGeom>
          <a:ln>
            <a:solidFill>
              <a:schemeClr val="accent6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51A9609D-1B72-504E-A68D-CEB577E26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66" y="261092"/>
            <a:ext cx="3349068" cy="901094"/>
          </a:xfrm>
          <a:prstGeom prst="rect">
            <a:avLst/>
          </a:prstGeom>
        </p:spPr>
      </p:pic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42F68716-B159-3047-B8E3-41949CF7942D}"/>
              </a:ext>
            </a:extLst>
          </p:cNvPr>
          <p:cNvSpPr txBox="1">
            <a:spLocks/>
          </p:cNvSpPr>
          <p:nvPr/>
        </p:nvSpPr>
        <p:spPr>
          <a:xfrm>
            <a:off x="453540" y="7115973"/>
            <a:ext cx="6766745" cy="1292185"/>
          </a:xfrm>
          <a:prstGeom prst="rect">
            <a:avLst/>
          </a:prstGeom>
        </p:spPr>
        <p:txBody>
          <a:bodyPr/>
          <a:lstStyle>
            <a:lvl1pPr marL="0" indent="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29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5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01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879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chemeClr val="accent6">
                    <a:lumMod val="25000"/>
                    <a:lumOff val="75000"/>
                  </a:schemeClr>
                </a:solidFill>
              </a:rPr>
              <a:t>COURSES OFFERED</a:t>
            </a:r>
          </a:p>
          <a:p>
            <a:pPr marL="457200" indent="-457200">
              <a:buSzPct val="98000"/>
              <a:buFont typeface="Arial" panose="020B0604020202020204" pitchFamily="34" charset="0"/>
              <a:buChar char="•"/>
            </a:pPr>
            <a:r>
              <a:rPr lang="en-US" sz="2000"/>
              <a:t>WRIT 3130: Food/Travel Writing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/>
              <a:t>PRWR 7900: Creative Non-Fiction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b="1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8B4943E-DE7C-FB47-8D3C-CCDEDE4404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4837" y="4918496"/>
            <a:ext cx="2427923" cy="401438"/>
          </a:xfrm>
        </p:spPr>
        <p:txBody>
          <a:bodyPr/>
          <a:lstStyle/>
          <a:p>
            <a:r>
              <a:rPr lang="en-US"/>
              <a:t>*airfare </a:t>
            </a:r>
            <a:r>
              <a:rPr lang="en-US" b="1" u="sng"/>
              <a:t>NOT</a:t>
            </a:r>
            <a:r>
              <a:rPr lang="en-US"/>
              <a:t> included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8FB98D6-F47E-A346-9306-94A88404B41A}"/>
              </a:ext>
            </a:extLst>
          </p:cNvPr>
          <p:cNvSpPr txBox="1"/>
          <p:nvPr/>
        </p:nvSpPr>
        <p:spPr>
          <a:xfrm>
            <a:off x="383373" y="4165081"/>
            <a:ext cx="3175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/>
              <a:t>EXAMPLE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6455CE1-16E7-2C46-BAC3-73764432FE8B}"/>
              </a:ext>
            </a:extLst>
          </p:cNvPr>
          <p:cNvCxnSpPr>
            <a:cxnSpLocks/>
          </p:cNvCxnSpPr>
          <p:nvPr/>
        </p:nvCxnSpPr>
        <p:spPr>
          <a:xfrm>
            <a:off x="3745472" y="8585289"/>
            <a:ext cx="0" cy="521154"/>
          </a:xfrm>
          <a:prstGeom prst="line">
            <a:avLst/>
          </a:prstGeom>
          <a:ln>
            <a:solidFill>
              <a:schemeClr val="accent6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DFE2617-5FBF-8F4D-B7BD-0721888EC5CF}"/>
              </a:ext>
            </a:extLst>
          </p:cNvPr>
          <p:cNvSpPr txBox="1"/>
          <p:nvPr/>
        </p:nvSpPr>
        <p:spPr>
          <a:xfrm>
            <a:off x="440839" y="9516667"/>
            <a:ext cx="7061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hlinkClick r:id="rId4" tooltip="Points to: https://kennesaw.studioabroad.com/index.cfm?FuseAction=Programs.ViewProgram&amp;Program_ID=101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https://kennesaw.studioabroad.com/?go=OaxacaCreativewriting</a:t>
            </a:r>
            <a:endParaRPr lang="en-US" sz="140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2DBDDB4-38E1-2045-9FBF-A7480F1A2365}"/>
              </a:ext>
            </a:extLst>
          </p:cNvPr>
          <p:cNvCxnSpPr>
            <a:cxnSpLocks/>
          </p:cNvCxnSpPr>
          <p:nvPr/>
        </p:nvCxnSpPr>
        <p:spPr>
          <a:xfrm>
            <a:off x="383373" y="9429234"/>
            <a:ext cx="2131227" cy="0"/>
          </a:xfrm>
          <a:prstGeom prst="line">
            <a:avLst/>
          </a:prstGeom>
          <a:ln>
            <a:solidFill>
              <a:schemeClr val="accent6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869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8F04F8B4-8E50-A74A-BCA5-966B9573F82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 l="4780" r="4780"/>
          <a:stretch>
            <a:fillRect/>
          </a:stretch>
        </p:blipFill>
        <p:spPr>
          <a:xfrm>
            <a:off x="-1" y="-1818"/>
            <a:ext cx="7772400" cy="5604890"/>
          </a:xfr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1949A7FA-FF8A-FA43-B594-D242199B69CC}"/>
              </a:ext>
            </a:extLst>
          </p:cNvPr>
          <p:cNvSpPr/>
          <p:nvPr/>
        </p:nvSpPr>
        <p:spPr>
          <a:xfrm>
            <a:off x="4326572" y="3300073"/>
            <a:ext cx="2624455" cy="2624455"/>
          </a:xfrm>
          <a:prstGeom prst="ellipse">
            <a:avLst/>
          </a:prstGeom>
          <a:solidFill>
            <a:schemeClr val="tx1">
              <a:lumMod val="8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FB82E-0A48-C64C-A807-ACBEA0B0CA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6539" y="5852761"/>
            <a:ext cx="7119321" cy="695258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Creative Writing in Oaxaca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A4ECB-06D0-B54E-8AD3-26B3D4AD75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$1999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103861-7940-A94C-8DA6-052B8670B9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4838" y="4988678"/>
            <a:ext cx="2427922" cy="401438"/>
          </a:xfrm>
        </p:spPr>
        <p:txBody>
          <a:bodyPr/>
          <a:lstStyle/>
          <a:p>
            <a:r>
              <a:rPr lang="en-US"/>
              <a:t>*Airfare NOT included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CB36636-2C94-F246-A001-0323A001D14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/>
              <a:t>Program Cost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EBA78A-2E75-3C4A-8EC8-F68C85617C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" y="6541270"/>
            <a:ext cx="6740672" cy="583645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Oaxaca, Mexico | July 29 – August 15, 2020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8B1F49-8226-8E49-B071-E2121D4FD0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360" y="7212643"/>
            <a:ext cx="6839285" cy="1144148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Courses Offered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WRIT 3130: Food/Travel Writing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PRWR 7900: Creative Non-Fiction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626742B-A02C-FC4F-8617-6DF9252CC5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4359" y="8667217"/>
            <a:ext cx="3291839" cy="557213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Faculty Directo</a:t>
            </a:r>
            <a:r>
              <a:rPr lang="en-US">
                <a:solidFill>
                  <a:schemeClr val="bg1"/>
                </a:solidFill>
              </a:rPr>
              <a:t>r: Keaton </a:t>
            </a:r>
            <a:r>
              <a:rPr lang="en-US" err="1">
                <a:solidFill>
                  <a:schemeClr val="bg1"/>
                </a:solidFill>
              </a:rPr>
              <a:t>Lamle</a:t>
            </a:r>
            <a:endParaRPr lang="en-US">
              <a:solidFill>
                <a:schemeClr val="bg1"/>
              </a:solidFill>
            </a:endParaRPr>
          </a:p>
          <a:p>
            <a:r>
              <a:rPr lang="en-US" err="1">
                <a:solidFill>
                  <a:schemeClr val="bg1"/>
                </a:solidFill>
              </a:rPr>
              <a:t>klamle@Kennesaw.edu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9486D7-3F4E-E943-8FE8-7F39550BB4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86198" y="8667217"/>
            <a:ext cx="3559662" cy="557213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Education Abroad: </a:t>
            </a:r>
            <a:r>
              <a:rPr lang="en-US">
                <a:solidFill>
                  <a:schemeClr val="bg1"/>
                </a:solidFill>
              </a:rPr>
              <a:t>Thu-Hang Tran</a:t>
            </a:r>
          </a:p>
          <a:p>
            <a:r>
              <a:rPr lang="en-US">
                <a:solidFill>
                  <a:schemeClr val="bg1"/>
                </a:solidFill>
              </a:rPr>
              <a:t>htran20@Kennesaw.edu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CA142D-442B-7A4B-9446-664248F86A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6537" y="9559128"/>
            <a:ext cx="7143753" cy="312978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hlinkClick r:id="rId4" tooltip="Points to: https://kennesaw.studioabroad.com/index.cfm?FuseAction=Programs.ViewProgram&amp;Program_ID=101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https://kennesaw.studioabroad.com/?go=OaxacaCreativewriting</a:t>
            </a: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5273F7-128E-BF4A-81AE-C09B25E9384D}"/>
              </a:ext>
            </a:extLst>
          </p:cNvPr>
          <p:cNvCxnSpPr>
            <a:cxnSpLocks/>
          </p:cNvCxnSpPr>
          <p:nvPr/>
        </p:nvCxnSpPr>
        <p:spPr>
          <a:xfrm>
            <a:off x="353471" y="7094435"/>
            <a:ext cx="69815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ff-page Connector 13">
            <a:extLst>
              <a:ext uri="{FF2B5EF4-FFF2-40B4-BE49-F238E27FC236}">
                <a16:creationId xmlns:a16="http://schemas.microsoft.com/office/drawing/2014/main" id="{1E92F91C-97EB-4F47-ACE8-8F2B81AAF6DC}"/>
              </a:ext>
            </a:extLst>
          </p:cNvPr>
          <p:cNvSpPr/>
          <p:nvPr/>
        </p:nvSpPr>
        <p:spPr>
          <a:xfrm>
            <a:off x="594360" y="0"/>
            <a:ext cx="1508760" cy="2133600"/>
          </a:xfrm>
          <a:prstGeom prst="flowChartOffpageConnector">
            <a:avLst/>
          </a:prstGeom>
          <a:solidFill>
            <a:schemeClr val="tx1">
              <a:lumMod val="85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60A8DF3-2323-7B43-A7D2-63C6E342B2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982" y="340183"/>
            <a:ext cx="1357516" cy="133054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D1197C-2F4B-8C44-B783-8C55C50AFAF8}"/>
              </a:ext>
            </a:extLst>
          </p:cNvPr>
          <p:cNvCxnSpPr>
            <a:cxnSpLocks/>
          </p:cNvCxnSpPr>
          <p:nvPr/>
        </p:nvCxnSpPr>
        <p:spPr>
          <a:xfrm>
            <a:off x="3825238" y="8667217"/>
            <a:ext cx="0" cy="5211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C26D0DD-8F98-A348-9CA2-5D223FE72E67}"/>
              </a:ext>
            </a:extLst>
          </p:cNvPr>
          <p:cNvCxnSpPr>
            <a:cxnSpLocks/>
          </p:cNvCxnSpPr>
          <p:nvPr/>
        </p:nvCxnSpPr>
        <p:spPr>
          <a:xfrm>
            <a:off x="353471" y="9459714"/>
            <a:ext cx="213122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7CCD76E-9FBA-8845-B8C4-0F734904F000}"/>
              </a:ext>
            </a:extLst>
          </p:cNvPr>
          <p:cNvSpPr txBox="1"/>
          <p:nvPr/>
        </p:nvSpPr>
        <p:spPr>
          <a:xfrm>
            <a:off x="191138" y="4772074"/>
            <a:ext cx="3175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401041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3F0A9D23-6D6D-2940-BBAC-967C3D12825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949A7FA-FF8A-FA43-B594-D242199B69CC}"/>
              </a:ext>
            </a:extLst>
          </p:cNvPr>
          <p:cNvSpPr/>
          <p:nvPr/>
        </p:nvSpPr>
        <p:spPr>
          <a:xfrm>
            <a:off x="4326572" y="3300073"/>
            <a:ext cx="2624455" cy="2624455"/>
          </a:xfrm>
          <a:prstGeom prst="ellipse">
            <a:avLst/>
          </a:prstGeom>
          <a:solidFill>
            <a:schemeClr val="accent5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FB82E-0A48-C64C-A807-ACBEA0B0CA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6538" y="5798875"/>
            <a:ext cx="7119321" cy="695258"/>
          </a:xfrm>
        </p:spPr>
        <p:txBody>
          <a:bodyPr/>
          <a:lstStyle/>
          <a:p>
            <a:r>
              <a:rPr lang="en-US"/>
              <a:t>Title of Program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A4ECB-06D0-B54E-8AD3-26B3D4AD75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$$$$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103861-7940-A94C-8DA6-052B8670B9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4838" y="4988678"/>
            <a:ext cx="2427922" cy="401438"/>
          </a:xfrm>
        </p:spPr>
        <p:txBody>
          <a:bodyPr/>
          <a:lstStyle/>
          <a:p>
            <a:r>
              <a:rPr lang="en-US"/>
              <a:t>*Airfare NOT included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CB36636-2C94-F246-A001-0323A001D14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/>
              <a:t>Program Cost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EBA78A-2E75-3C4A-8EC8-F68C85617C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" y="6510790"/>
            <a:ext cx="6740672" cy="583645"/>
          </a:xfrm>
        </p:spPr>
        <p:txBody>
          <a:bodyPr/>
          <a:lstStyle/>
          <a:p>
            <a:r>
              <a:rPr lang="en-US"/>
              <a:t>Locations | Program Date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8B1F49-8226-8E49-B071-E2121D4FD0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360" y="7302957"/>
            <a:ext cx="6839285" cy="1142927"/>
          </a:xfrm>
        </p:spPr>
        <p:txBody>
          <a:bodyPr/>
          <a:lstStyle/>
          <a:p>
            <a:r>
              <a:rPr lang="en-US"/>
              <a:t>Additional information as needed i.e. course offered, scholarships, </a:t>
            </a:r>
            <a:r>
              <a:rPr lang="en-US" err="1"/>
              <a:t>etc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626742B-A02C-FC4F-8617-6DF9252CC5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4360" y="8697697"/>
            <a:ext cx="3137154" cy="557213"/>
          </a:xfrm>
        </p:spPr>
        <p:txBody>
          <a:bodyPr/>
          <a:lstStyle/>
          <a:p>
            <a:r>
              <a:rPr lang="en-US"/>
              <a:t>Faculty Contact Info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9486D7-3F4E-E943-8FE8-7F39550BB4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86199" y="8701954"/>
            <a:ext cx="3448823" cy="557213"/>
          </a:xfrm>
        </p:spPr>
        <p:txBody>
          <a:bodyPr/>
          <a:lstStyle/>
          <a:p>
            <a:r>
              <a:rPr lang="en-US"/>
              <a:t>Additional Faculty/ Program Coordinator Contact Info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CA142D-442B-7A4B-9446-664248F86A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6537" y="9513408"/>
            <a:ext cx="7143753" cy="312978"/>
          </a:xfrm>
        </p:spPr>
        <p:txBody>
          <a:bodyPr/>
          <a:lstStyle/>
          <a:p>
            <a:r>
              <a:rPr lang="en-US"/>
              <a:t>Brochure Link	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5273F7-128E-BF4A-81AE-C09B25E9384D}"/>
              </a:ext>
            </a:extLst>
          </p:cNvPr>
          <p:cNvCxnSpPr>
            <a:cxnSpLocks/>
          </p:cNvCxnSpPr>
          <p:nvPr/>
        </p:nvCxnSpPr>
        <p:spPr>
          <a:xfrm>
            <a:off x="353471" y="7109675"/>
            <a:ext cx="69815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ff-page Connector 13">
            <a:extLst>
              <a:ext uri="{FF2B5EF4-FFF2-40B4-BE49-F238E27FC236}">
                <a16:creationId xmlns:a16="http://schemas.microsoft.com/office/drawing/2014/main" id="{1E92F91C-97EB-4F47-ACE8-8F2B81AAF6DC}"/>
              </a:ext>
            </a:extLst>
          </p:cNvPr>
          <p:cNvSpPr/>
          <p:nvPr/>
        </p:nvSpPr>
        <p:spPr>
          <a:xfrm>
            <a:off x="594360" y="0"/>
            <a:ext cx="1508760" cy="2133600"/>
          </a:xfrm>
          <a:prstGeom prst="flowChartOffpageConnector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60A8DF3-2323-7B43-A7D2-63C6E342B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82" y="340183"/>
            <a:ext cx="1357516" cy="133054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D1197C-2F4B-8C44-B783-8C55C50AFAF8}"/>
              </a:ext>
            </a:extLst>
          </p:cNvPr>
          <p:cNvCxnSpPr>
            <a:cxnSpLocks/>
          </p:cNvCxnSpPr>
          <p:nvPr/>
        </p:nvCxnSpPr>
        <p:spPr>
          <a:xfrm>
            <a:off x="3731518" y="8764322"/>
            <a:ext cx="0" cy="5211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C26D0DD-8F98-A348-9CA2-5D223FE72E67}"/>
              </a:ext>
            </a:extLst>
          </p:cNvPr>
          <p:cNvCxnSpPr>
            <a:cxnSpLocks/>
          </p:cNvCxnSpPr>
          <p:nvPr/>
        </p:nvCxnSpPr>
        <p:spPr>
          <a:xfrm>
            <a:off x="353471" y="9368274"/>
            <a:ext cx="213122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99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FE1EAEF-829F-7A48-9584-109BDA32307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2216" y="-1824"/>
            <a:ext cx="7772400" cy="5354769"/>
          </a:xfrm>
        </p:spPr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949A7FA-FF8A-FA43-B594-D242199B69CC}"/>
              </a:ext>
            </a:extLst>
          </p:cNvPr>
          <p:cNvSpPr/>
          <p:nvPr/>
        </p:nvSpPr>
        <p:spPr>
          <a:xfrm>
            <a:off x="4326572" y="3300073"/>
            <a:ext cx="2624455" cy="2624455"/>
          </a:xfrm>
          <a:prstGeom prst="ellipse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FB82E-0A48-C64C-A807-ACBEA0B0CA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6539" y="5809897"/>
            <a:ext cx="7119321" cy="695258"/>
          </a:xfrm>
        </p:spPr>
        <p:txBody>
          <a:bodyPr/>
          <a:lstStyle/>
          <a:p>
            <a:r>
              <a:rPr lang="en-US"/>
              <a:t>Title of Program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A4ECB-06D0-B54E-8AD3-26B3D4AD75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$$$$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103861-7940-A94C-8DA6-052B8670B9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4838" y="4988678"/>
            <a:ext cx="2427922" cy="401438"/>
          </a:xfrm>
        </p:spPr>
        <p:txBody>
          <a:bodyPr/>
          <a:lstStyle/>
          <a:p>
            <a:r>
              <a:rPr lang="en-US"/>
              <a:t>*Airfare NOT included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CB36636-2C94-F246-A001-0323A001D14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/>
              <a:t>Program Cost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EBA78A-2E75-3C4A-8EC8-F68C85617C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" y="6449830"/>
            <a:ext cx="6740672" cy="583645"/>
          </a:xfrm>
        </p:spPr>
        <p:txBody>
          <a:bodyPr/>
          <a:lstStyle/>
          <a:p>
            <a:r>
              <a:rPr lang="en-US"/>
              <a:t>Locations | Program Date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8B1F49-8226-8E49-B071-E2121D4FD0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360" y="7234023"/>
            <a:ext cx="6839285" cy="1236904"/>
          </a:xfrm>
        </p:spPr>
        <p:txBody>
          <a:bodyPr/>
          <a:lstStyle/>
          <a:p>
            <a:r>
              <a:rPr lang="en-US"/>
              <a:t>Additional information as needed i.e. course offered, scholarships, </a:t>
            </a:r>
            <a:r>
              <a:rPr lang="en-US" err="1"/>
              <a:t>etc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626742B-A02C-FC4F-8617-6DF9252CC5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4360" y="8671474"/>
            <a:ext cx="2982478" cy="557213"/>
          </a:xfrm>
        </p:spPr>
        <p:txBody>
          <a:bodyPr/>
          <a:lstStyle/>
          <a:p>
            <a:r>
              <a:rPr lang="en-US"/>
              <a:t>Faculty Contact Info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9486D7-3F4E-E943-8FE8-7F39550BB4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40883" y="8671474"/>
            <a:ext cx="3404977" cy="557213"/>
          </a:xfrm>
        </p:spPr>
        <p:txBody>
          <a:bodyPr/>
          <a:lstStyle/>
          <a:p>
            <a:r>
              <a:rPr lang="en-US"/>
              <a:t>Additional Faculty/ Program Coordinator Contact Info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CA142D-442B-7A4B-9446-664248F86A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6537" y="9513408"/>
            <a:ext cx="7143753" cy="312978"/>
          </a:xfrm>
        </p:spPr>
        <p:txBody>
          <a:bodyPr/>
          <a:lstStyle/>
          <a:p>
            <a:r>
              <a:rPr lang="en-US"/>
              <a:t>Brochure Link	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5273F7-128E-BF4A-81AE-C09B25E9384D}"/>
              </a:ext>
            </a:extLst>
          </p:cNvPr>
          <p:cNvCxnSpPr>
            <a:cxnSpLocks/>
          </p:cNvCxnSpPr>
          <p:nvPr/>
        </p:nvCxnSpPr>
        <p:spPr>
          <a:xfrm>
            <a:off x="314323" y="7101840"/>
            <a:ext cx="7155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D1197C-2F4B-8C44-B783-8C55C50AFAF8}"/>
              </a:ext>
            </a:extLst>
          </p:cNvPr>
          <p:cNvCxnSpPr>
            <a:cxnSpLocks/>
          </p:cNvCxnSpPr>
          <p:nvPr/>
        </p:nvCxnSpPr>
        <p:spPr>
          <a:xfrm>
            <a:off x="3731518" y="8733842"/>
            <a:ext cx="0" cy="5211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C402E9AD-87B8-7940-BE71-FE03EDD82FF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37" y="501421"/>
            <a:ext cx="2989263" cy="804286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6499F32-1B91-EB4E-B0AE-56255DA2640A}"/>
              </a:ext>
            </a:extLst>
          </p:cNvPr>
          <p:cNvCxnSpPr>
            <a:cxnSpLocks/>
          </p:cNvCxnSpPr>
          <p:nvPr/>
        </p:nvCxnSpPr>
        <p:spPr>
          <a:xfrm>
            <a:off x="383373" y="9429234"/>
            <a:ext cx="213122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38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36"/>
    </mc:Choice>
    <mc:Fallback xmlns="">
      <p:transition spd="slow" advTm="563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FE1EAEF-829F-7A48-9584-109BDA32307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213" y="0"/>
            <a:ext cx="7772400" cy="5354769"/>
          </a:xfrm>
        </p:spPr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949A7FA-FF8A-FA43-B594-D242199B69CC}"/>
              </a:ext>
            </a:extLst>
          </p:cNvPr>
          <p:cNvSpPr/>
          <p:nvPr/>
        </p:nvSpPr>
        <p:spPr>
          <a:xfrm>
            <a:off x="4326572" y="3300073"/>
            <a:ext cx="2624455" cy="2624455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FB82E-0A48-C64C-A807-ACBEA0B0CA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6539" y="5809897"/>
            <a:ext cx="7119321" cy="695258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Title of Program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A4ECB-06D0-B54E-8AD3-26B3D4AD75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$$$$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103861-7940-A94C-8DA6-052B8670B9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4838" y="4988678"/>
            <a:ext cx="2427922" cy="401438"/>
          </a:xfrm>
        </p:spPr>
        <p:txBody>
          <a:bodyPr/>
          <a:lstStyle/>
          <a:p>
            <a:r>
              <a:rPr lang="en-US"/>
              <a:t>*Airfare NOT included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CB36636-2C94-F246-A001-0323A001D14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/>
              <a:t>Program Cost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EBA78A-2E75-3C4A-8EC8-F68C85617C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" y="6449830"/>
            <a:ext cx="6740672" cy="583645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Locations | Program Date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8B1F49-8226-8E49-B071-E2121D4FD0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360" y="7234023"/>
            <a:ext cx="6839285" cy="1236904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Additional information as needed i.e. course offered, scholarships, </a:t>
            </a:r>
            <a:r>
              <a:rPr lang="en-US" err="1">
                <a:solidFill>
                  <a:schemeClr val="bg1"/>
                </a:solidFill>
              </a:rPr>
              <a:t>etc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626742B-A02C-FC4F-8617-6DF9252CC5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4360" y="8671474"/>
            <a:ext cx="2982478" cy="55721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Faculty Contact Info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9486D7-3F4E-E943-8FE8-7F39550BB4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40883" y="8671474"/>
            <a:ext cx="3404977" cy="55721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Additional Faculty/ Program Coordinator Contact Info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CA142D-442B-7A4B-9446-664248F86A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6537" y="9513408"/>
            <a:ext cx="7143753" cy="312978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Brochure Link	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5273F7-128E-BF4A-81AE-C09B25E9384D}"/>
              </a:ext>
            </a:extLst>
          </p:cNvPr>
          <p:cNvCxnSpPr>
            <a:cxnSpLocks/>
          </p:cNvCxnSpPr>
          <p:nvPr/>
        </p:nvCxnSpPr>
        <p:spPr>
          <a:xfrm>
            <a:off x="314323" y="7101840"/>
            <a:ext cx="7155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D1197C-2F4B-8C44-B783-8C55C50AFAF8}"/>
              </a:ext>
            </a:extLst>
          </p:cNvPr>
          <p:cNvCxnSpPr>
            <a:cxnSpLocks/>
          </p:cNvCxnSpPr>
          <p:nvPr/>
        </p:nvCxnSpPr>
        <p:spPr>
          <a:xfrm>
            <a:off x="3731518" y="8733842"/>
            <a:ext cx="0" cy="5211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6499F32-1B91-EB4E-B0AE-56255DA2640A}"/>
              </a:ext>
            </a:extLst>
          </p:cNvPr>
          <p:cNvCxnSpPr>
            <a:cxnSpLocks/>
          </p:cNvCxnSpPr>
          <p:nvPr/>
        </p:nvCxnSpPr>
        <p:spPr>
          <a:xfrm>
            <a:off x="383373" y="9429234"/>
            <a:ext cx="213122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E206EAE8-1151-1449-9781-DB50C7B87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37" y="443820"/>
            <a:ext cx="3079296" cy="82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7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36"/>
    </mc:Choice>
    <mc:Fallback xmlns="">
      <p:transition spd="slow" advTm="563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FE1EAEF-829F-7A48-9584-109BDA32307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213" y="0"/>
            <a:ext cx="7772400" cy="5354769"/>
          </a:xfrm>
        </p:spPr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949A7FA-FF8A-FA43-B594-D242199B69CC}"/>
              </a:ext>
            </a:extLst>
          </p:cNvPr>
          <p:cNvSpPr/>
          <p:nvPr/>
        </p:nvSpPr>
        <p:spPr>
          <a:xfrm>
            <a:off x="4326572" y="3300073"/>
            <a:ext cx="2624455" cy="2624455"/>
          </a:xfrm>
          <a:prstGeom prst="ellipse">
            <a:avLst/>
          </a:prstGeom>
          <a:solidFill>
            <a:schemeClr val="bg2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FB82E-0A48-C64C-A807-ACBEA0B0CA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6539" y="5809897"/>
            <a:ext cx="7119321" cy="695258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Title of Program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A4ECB-06D0-B54E-8AD3-26B3D4AD75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$$$$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103861-7940-A94C-8DA6-052B8670B9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4838" y="4988678"/>
            <a:ext cx="2427922" cy="401438"/>
          </a:xfrm>
        </p:spPr>
        <p:txBody>
          <a:bodyPr/>
          <a:lstStyle/>
          <a:p>
            <a:r>
              <a:rPr lang="en-US"/>
              <a:t>*Airfare NOT included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CB36636-2C94-F246-A001-0323A001D14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/>
              <a:t>Program Cost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EBA78A-2E75-3C4A-8EC8-F68C85617C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" y="6449830"/>
            <a:ext cx="6740672" cy="583645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Locations | Program Date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8B1F49-8226-8E49-B071-E2121D4FD0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360" y="7234023"/>
            <a:ext cx="6839285" cy="1236904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Additional information as needed i.e. course offered, scholarships, </a:t>
            </a:r>
            <a:r>
              <a:rPr lang="en-US" err="1">
                <a:solidFill>
                  <a:schemeClr val="bg1"/>
                </a:solidFill>
              </a:rPr>
              <a:t>etc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626742B-A02C-FC4F-8617-6DF9252CC5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4360" y="8671474"/>
            <a:ext cx="2982478" cy="55721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Faculty Contact Info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9486D7-3F4E-E943-8FE8-7F39550BB4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40883" y="8671474"/>
            <a:ext cx="3404977" cy="55721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Additional Faculty/ Program Coordinator Contact Info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CA142D-442B-7A4B-9446-664248F86A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6537" y="9513408"/>
            <a:ext cx="7143753" cy="312978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Brochure Link	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5273F7-128E-BF4A-81AE-C09B25E9384D}"/>
              </a:ext>
            </a:extLst>
          </p:cNvPr>
          <p:cNvCxnSpPr>
            <a:cxnSpLocks/>
          </p:cNvCxnSpPr>
          <p:nvPr/>
        </p:nvCxnSpPr>
        <p:spPr>
          <a:xfrm>
            <a:off x="314323" y="7101840"/>
            <a:ext cx="7155968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D1197C-2F4B-8C44-B783-8C55C50AFAF8}"/>
              </a:ext>
            </a:extLst>
          </p:cNvPr>
          <p:cNvCxnSpPr>
            <a:cxnSpLocks/>
          </p:cNvCxnSpPr>
          <p:nvPr/>
        </p:nvCxnSpPr>
        <p:spPr>
          <a:xfrm>
            <a:off x="3731518" y="8733842"/>
            <a:ext cx="0" cy="521154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6499F32-1B91-EB4E-B0AE-56255DA2640A}"/>
              </a:ext>
            </a:extLst>
          </p:cNvPr>
          <p:cNvCxnSpPr>
            <a:cxnSpLocks/>
          </p:cNvCxnSpPr>
          <p:nvPr/>
        </p:nvCxnSpPr>
        <p:spPr>
          <a:xfrm>
            <a:off x="383373" y="9429234"/>
            <a:ext cx="2131227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7A720DC-D2AA-C343-AED3-DCC8BEE23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73" y="484826"/>
            <a:ext cx="2972212" cy="78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2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36"/>
    </mc:Choice>
    <mc:Fallback xmlns="">
      <p:transition spd="slow" advTm="5636"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F6D50F"/>
      </a:accent1>
      <a:accent2>
        <a:srgbClr val="E8DD76"/>
      </a:accent2>
      <a:accent3>
        <a:srgbClr val="E6B91E"/>
      </a:accent3>
      <a:accent4>
        <a:srgbClr val="EEEFC1"/>
      </a:accent4>
      <a:accent5>
        <a:srgbClr val="FCD003"/>
      </a:accent5>
      <a:accent6>
        <a:srgbClr val="080C04"/>
      </a:accent6>
      <a:hlink>
        <a:srgbClr val="FFFFFF"/>
      </a:hlink>
      <a:folHlink>
        <a:srgbClr val="FFFFF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7A2776DE93334A97157C7830579D86" ma:contentTypeVersion="17" ma:contentTypeDescription="Create a new document." ma:contentTypeScope="" ma:versionID="02bf1ae3d906bbd1321ac2b8a6256d34">
  <xsd:schema xmlns:xsd="http://www.w3.org/2001/XMLSchema" xmlns:xs="http://www.w3.org/2001/XMLSchema" xmlns:p="http://schemas.microsoft.com/office/2006/metadata/properties" xmlns:ns1="http://schemas.microsoft.com/sharepoint/v3" xmlns:ns2="388a863b-355c-41f3-aee1-8db65f6ce0c2" xmlns:ns3="c0b4c7bf-f244-4ca3-8791-db132031fe58" targetNamespace="http://schemas.microsoft.com/office/2006/metadata/properties" ma:root="true" ma:fieldsID="927d124275b5f79cb789fc634d427d1d" ns1:_="" ns2:_="" ns3:_="">
    <xsd:import namespace="http://schemas.microsoft.com/sharepoint/v3"/>
    <xsd:import namespace="388a863b-355c-41f3-aee1-8db65f6ce0c2"/>
    <xsd:import namespace="c0b4c7bf-f244-4ca3-8791-db132031fe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8a863b-355c-41f3-aee1-8db65f6ce0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516867a8-d3dd-450c-8722-94d742a2ad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b4c7bf-f244-4ca3-8791-db132031fe5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3f6a427-3e02-40e7-b09a-19079ac9854b}" ma:internalName="TaxCatchAll" ma:showField="CatchAllData" ma:web="c0b4c7bf-f244-4ca3-8791-db132031fe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88a863b-355c-41f3-aee1-8db65f6ce0c2">
      <Terms xmlns="http://schemas.microsoft.com/office/infopath/2007/PartnerControls"/>
    </lcf76f155ced4ddcb4097134ff3c332f>
    <TaxCatchAll xmlns="c0b4c7bf-f244-4ca3-8791-db132031fe58" xsi:nil="true"/>
    <SharedWithUsers xmlns="c0b4c7bf-f244-4ca3-8791-db132031fe58">
      <UserInfo>
        <DisplayName/>
        <AccountId xsi:nil="true"/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FE84D8F-1F52-43F3-81F7-2A8DCC9AC0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78F58A-7BA0-436E-B1E0-FE12470363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88a863b-355c-41f3-aee1-8db65f6ce0c2"/>
    <ds:schemaRef ds:uri="c0b4c7bf-f244-4ca3-8791-db132031fe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C01D572-0F7F-4226-82FE-B5A981366B16}">
  <ds:schemaRefs>
    <ds:schemaRef ds:uri="http://schemas.microsoft.com/office/2006/metadata/properties"/>
    <ds:schemaRef ds:uri="http://schemas.microsoft.com/office/infopath/2007/PartnerControls"/>
    <ds:schemaRef ds:uri="388a863b-355c-41f3-aee1-8db65f6ce0c2"/>
    <ds:schemaRef ds:uri="c0b4c7bf-f244-4ca3-8791-db132031fe58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Custom</PresentationFormat>
  <Slides>7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Thu-Hang Tran</dc:creator>
  <cp:revision>2</cp:revision>
  <cp:lastPrinted>2020-10-07T13:49:39Z</cp:lastPrinted>
  <dcterms:created xsi:type="dcterms:W3CDTF">2020-08-25T02:09:57Z</dcterms:created>
  <dcterms:modified xsi:type="dcterms:W3CDTF">2023-07-10T17:07:23Z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0x010100467A2776DE93334A97157C7830579D86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