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0" r:id="rId2"/>
    <p:sldId id="257" r:id="rId3"/>
    <p:sldId id="258" r:id="rId4"/>
    <p:sldId id="259" r:id="rId5"/>
    <p:sldId id="260" r:id="rId6"/>
    <p:sldId id="264" r:id="rId7"/>
    <p:sldId id="280" r:id="rId8"/>
    <p:sldId id="265" r:id="rId9"/>
    <p:sldId id="281" r:id="rId10"/>
    <p:sldId id="263" r:id="rId11"/>
    <p:sldId id="267" r:id="rId12"/>
    <p:sldId id="282" r:id="rId13"/>
    <p:sldId id="283" r:id="rId14"/>
    <p:sldId id="284" r:id="rId15"/>
    <p:sldId id="286" r:id="rId16"/>
    <p:sldId id="287" r:id="rId17"/>
    <p:sldId id="285" r:id="rId18"/>
    <p:sldId id="288" r:id="rId19"/>
    <p:sldId id="289" r:id="rId20"/>
    <p:sldId id="268" r:id="rId21"/>
    <p:sldId id="269" r:id="rId22"/>
    <p:sldId id="274" r:id="rId23"/>
    <p:sldId id="275" r:id="rId24"/>
    <p:sldId id="276" r:id="rId25"/>
    <p:sldId id="270" r:id="rId26"/>
    <p:sldId id="271" r:id="rId27"/>
    <p:sldId id="291" r:id="rId28"/>
    <p:sldId id="272" r:id="rId29"/>
    <p:sldId id="273"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260"/>
            <p14:sldId id="264"/>
            <p14:sldId id="280"/>
            <p14:sldId id="265"/>
            <p14:sldId id="281"/>
            <p14:sldId id="263"/>
            <p14:sldId id="267"/>
            <p14:sldId id="282"/>
            <p14:sldId id="283"/>
            <p14:sldId id="284"/>
            <p14:sldId id="286"/>
            <p14:sldId id="287"/>
            <p14:sldId id="285"/>
            <p14:sldId id="288"/>
            <p14:sldId id="289"/>
            <p14:sldId id="268"/>
            <p14:sldId id="269"/>
            <p14:sldId id="274"/>
            <p14:sldId id="275"/>
            <p14:sldId id="276"/>
            <p14:sldId id="270"/>
            <p14:sldId id="271"/>
            <p14:sldId id="291"/>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89" d="100"/>
          <a:sy n="89"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3382135"/>
            <a:ext cx="6575347" cy="553998"/>
          </a:xfrm>
        </p:spPr>
        <p:txBody>
          <a:bodyPr/>
          <a:lstStyle/>
          <a:p>
            <a:r>
              <a:rPr lang="en-US" dirty="0"/>
              <a:t>What do all the fields mean?</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C28A00-D8BD-48F6-A97F-E92DF76695DB}"/>
              </a:ext>
            </a:extLst>
          </p:cNvPr>
          <p:cNvSpPr>
            <a:spLocks noGrp="1"/>
          </p:cNvSpPr>
          <p:nvPr>
            <p:ph type="body" sz="quarter" idx="11"/>
          </p:nvPr>
        </p:nvSpPr>
        <p:spPr>
          <a:xfrm>
            <a:off x="2808325" y="2508948"/>
            <a:ext cx="6575347" cy="553998"/>
          </a:xfrm>
        </p:spPr>
        <p:txBody>
          <a:bodyPr/>
          <a:lstStyle/>
          <a:p>
            <a:r>
              <a:rPr lang="en-US" dirty="0"/>
              <a:t>Please reach out to your HR Team if you have questions about a particular data element. </a:t>
            </a:r>
          </a:p>
        </p:txBody>
      </p:sp>
      <p:sp>
        <p:nvSpPr>
          <p:cNvPr id="5" name="Text Placeholder 3">
            <a:extLst>
              <a:ext uri="{FF2B5EF4-FFF2-40B4-BE49-F238E27FC236}">
                <a16:creationId xmlns:a16="http://schemas.microsoft.com/office/drawing/2014/main" id="{85ED457C-73F0-436D-B794-971EAF0C71C2}"/>
              </a:ext>
            </a:extLst>
          </p:cNvPr>
          <p:cNvSpPr txBox="1">
            <a:spLocks/>
          </p:cNvSpPr>
          <p:nvPr/>
        </p:nvSpPr>
        <p:spPr>
          <a:xfrm>
            <a:off x="2808324" y="390636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Submitting a transaction with incorrect information in order to submit it can cause unnecessary delays or possible denial.</a:t>
            </a:r>
          </a:p>
        </p:txBody>
      </p:sp>
    </p:spTree>
    <p:extLst>
      <p:ext uri="{BB962C8B-B14F-4D97-AF65-F5344CB8AC3E}">
        <p14:creationId xmlns:p14="http://schemas.microsoft.com/office/powerpoint/2010/main" val="402895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3FD63-87DE-40DC-B3F6-2A30369EB9D7}"/>
              </a:ext>
            </a:extLst>
          </p:cNvPr>
          <p:cNvPicPr>
            <a:picLocks noChangeAspect="1"/>
          </p:cNvPicPr>
          <p:nvPr/>
        </p:nvPicPr>
        <p:blipFill>
          <a:blip r:embed="rId2"/>
          <a:stretch>
            <a:fillRect/>
          </a:stretch>
        </p:blipFill>
        <p:spPr>
          <a:xfrm>
            <a:off x="643467" y="1084410"/>
            <a:ext cx="10905066" cy="4689179"/>
          </a:xfrm>
          <a:prstGeom prst="rect">
            <a:avLst/>
          </a:prstGeom>
        </p:spPr>
      </p:pic>
      <p:sp>
        <p:nvSpPr>
          <p:cNvPr id="5" name="Text Placeholder 3">
            <a:extLst>
              <a:ext uri="{FF2B5EF4-FFF2-40B4-BE49-F238E27FC236}">
                <a16:creationId xmlns:a16="http://schemas.microsoft.com/office/drawing/2014/main" id="{A6FC27F4-3467-471A-9F00-8DBCEF180100}"/>
              </a:ext>
            </a:extLst>
          </p:cNvPr>
          <p:cNvSpPr txBox="1">
            <a:spLocks/>
          </p:cNvSpPr>
          <p:nvPr/>
        </p:nvSpPr>
        <p:spPr>
          <a:xfrm>
            <a:off x="2087500" y="1725460"/>
            <a:ext cx="5590955"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1. Select Requests option should be set to “New Request” to kick off a new Add/Change Position transaction</a:t>
            </a:r>
          </a:p>
        </p:txBody>
      </p:sp>
      <p:sp>
        <p:nvSpPr>
          <p:cNvPr id="6" name="Text Placeholder 3">
            <a:extLst>
              <a:ext uri="{FF2B5EF4-FFF2-40B4-BE49-F238E27FC236}">
                <a16:creationId xmlns:a16="http://schemas.microsoft.com/office/drawing/2014/main" id="{3E255759-353D-40AB-AD7C-884BF64F8A09}"/>
              </a:ext>
            </a:extLst>
          </p:cNvPr>
          <p:cNvSpPr txBox="1">
            <a:spLocks/>
          </p:cNvSpPr>
          <p:nvPr/>
        </p:nvSpPr>
        <p:spPr>
          <a:xfrm>
            <a:off x="5534330" y="3119045"/>
            <a:ext cx="6139927" cy="252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2. YES will create a new position (allows you to enter an existing position number in order to clone it). </a:t>
            </a:r>
            <a:br>
              <a:rPr lang="en-US" sz="1800" dirty="0">
                <a:solidFill>
                  <a:srgbClr val="FF0000"/>
                </a:solidFill>
              </a:rPr>
            </a:br>
            <a:r>
              <a:rPr lang="en-US" sz="1800" dirty="0">
                <a:solidFill>
                  <a:srgbClr val="FF0000"/>
                </a:solidFill>
              </a:rPr>
              <a:t>NO will allow you to enter an existing position number in order to update it. </a:t>
            </a:r>
          </a:p>
          <a:p>
            <a:pPr marL="0" indent="0">
              <a:buNone/>
            </a:pPr>
            <a:r>
              <a:rPr lang="en-US" sz="1800" dirty="0">
                <a:solidFill>
                  <a:srgbClr val="FF0000"/>
                </a:solidFill>
              </a:rPr>
              <a:t>3. Business Unit should be “43000”</a:t>
            </a:r>
          </a:p>
          <a:p>
            <a:pPr marL="0" indent="0">
              <a:buNone/>
            </a:pPr>
            <a:r>
              <a:rPr lang="en-US" sz="1800" dirty="0">
                <a:solidFill>
                  <a:srgbClr val="FF0000"/>
                </a:solidFill>
              </a:rPr>
              <a:t>4. If YES above, enter position number you wish to clone (or leave blank to create from scratch). </a:t>
            </a:r>
            <a:br>
              <a:rPr lang="en-US" sz="1800" dirty="0">
                <a:solidFill>
                  <a:srgbClr val="FF0000"/>
                </a:solidFill>
              </a:rPr>
            </a:br>
            <a:r>
              <a:rPr lang="en-US" sz="1800" dirty="0">
                <a:solidFill>
                  <a:srgbClr val="FF0000"/>
                </a:solidFill>
              </a:rPr>
              <a:t>If NO above, enter position number you wish to change. </a:t>
            </a:r>
          </a:p>
        </p:txBody>
      </p:sp>
    </p:spTree>
    <p:extLst>
      <p:ext uri="{BB962C8B-B14F-4D97-AF65-F5344CB8AC3E}">
        <p14:creationId xmlns:p14="http://schemas.microsoft.com/office/powerpoint/2010/main" val="412208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671E7-A88A-4EEC-8B2D-122F9AFB5D20}"/>
              </a:ext>
            </a:extLst>
          </p:cNvPr>
          <p:cNvPicPr>
            <a:picLocks noChangeAspect="1"/>
          </p:cNvPicPr>
          <p:nvPr/>
        </p:nvPicPr>
        <p:blipFill>
          <a:blip r:embed="rId2"/>
          <a:stretch>
            <a:fillRect/>
          </a:stretch>
        </p:blipFill>
        <p:spPr>
          <a:xfrm>
            <a:off x="643467" y="1806871"/>
            <a:ext cx="10905066" cy="3244256"/>
          </a:xfrm>
          <a:prstGeom prst="rect">
            <a:avLst/>
          </a:prstGeom>
        </p:spPr>
      </p:pic>
      <p:sp>
        <p:nvSpPr>
          <p:cNvPr id="4" name="Text Placeholder 3">
            <a:extLst>
              <a:ext uri="{FF2B5EF4-FFF2-40B4-BE49-F238E27FC236}">
                <a16:creationId xmlns:a16="http://schemas.microsoft.com/office/drawing/2014/main" id="{D465536D-F7DE-41D5-B75C-488FCBDFE506}"/>
              </a:ext>
            </a:extLst>
          </p:cNvPr>
          <p:cNvSpPr txBox="1">
            <a:spLocks/>
          </p:cNvSpPr>
          <p:nvPr/>
        </p:nvSpPr>
        <p:spPr>
          <a:xfrm>
            <a:off x="2690580" y="681031"/>
            <a:ext cx="6810840"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1. Top section contains information pertaining to the request, a unique transaction ID, the type of transaction, the business unit, and the position number (or “NEW” if new position). The status is the current status, which will always read Not Processed until the transaction is submitted. </a:t>
            </a:r>
          </a:p>
        </p:txBody>
      </p:sp>
      <p:sp>
        <p:nvSpPr>
          <p:cNvPr id="5" name="Text Placeholder 3">
            <a:extLst>
              <a:ext uri="{FF2B5EF4-FFF2-40B4-BE49-F238E27FC236}">
                <a16:creationId xmlns:a16="http://schemas.microsoft.com/office/drawing/2014/main" id="{92B4D787-0AE0-40F6-850D-5D6756F9EAD1}"/>
              </a:ext>
            </a:extLst>
          </p:cNvPr>
          <p:cNvSpPr txBox="1">
            <a:spLocks/>
          </p:cNvSpPr>
          <p:nvPr/>
        </p:nvSpPr>
        <p:spPr>
          <a:xfrm>
            <a:off x="3441207" y="4867995"/>
            <a:ext cx="6810840"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2. This section should be filled in with a brief summary of the request, including what is changing and why it is changing. You may also include additional details, such as new pay rate, here.</a:t>
            </a:r>
          </a:p>
        </p:txBody>
      </p:sp>
    </p:spTree>
    <p:extLst>
      <p:ext uri="{BB962C8B-B14F-4D97-AF65-F5344CB8AC3E}">
        <p14:creationId xmlns:p14="http://schemas.microsoft.com/office/powerpoint/2010/main" val="385306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53C7A-5A51-444B-A9AC-057B6F689A2E}"/>
              </a:ext>
            </a:extLst>
          </p:cNvPr>
          <p:cNvPicPr>
            <a:picLocks noChangeAspect="1"/>
          </p:cNvPicPr>
          <p:nvPr/>
        </p:nvPicPr>
        <p:blipFill>
          <a:blip r:embed="rId2"/>
          <a:stretch>
            <a:fillRect/>
          </a:stretch>
        </p:blipFill>
        <p:spPr>
          <a:xfrm>
            <a:off x="1083698" y="1787857"/>
            <a:ext cx="10398443" cy="2417898"/>
          </a:xfrm>
          <a:prstGeom prst="rect">
            <a:avLst/>
          </a:prstGeom>
        </p:spPr>
      </p:pic>
      <p:sp>
        <p:nvSpPr>
          <p:cNvPr id="7" name="Text Placeholder 3">
            <a:extLst>
              <a:ext uri="{FF2B5EF4-FFF2-40B4-BE49-F238E27FC236}">
                <a16:creationId xmlns:a16="http://schemas.microsoft.com/office/drawing/2014/main" id="{DC6501D1-C4FB-4D50-81DE-6DF7C93FEC6F}"/>
              </a:ext>
            </a:extLst>
          </p:cNvPr>
          <p:cNvSpPr txBox="1">
            <a:spLocks/>
          </p:cNvSpPr>
          <p:nvPr/>
        </p:nvSpPr>
        <p:spPr>
          <a:xfrm>
            <a:off x="5854889" y="2082681"/>
            <a:ext cx="6089480" cy="2123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Enter the effective date of action here – the action MUST correspond with a payroll period begin date that matches the position’s frequency.</a:t>
            </a:r>
          </a:p>
          <a:p>
            <a:pPr marL="342900" indent="-342900">
              <a:buAutoNum type="arabicPeriod"/>
            </a:pPr>
            <a:r>
              <a:rPr lang="en-US" sz="1800" dirty="0">
                <a:solidFill>
                  <a:srgbClr val="FF0000"/>
                </a:solidFill>
              </a:rPr>
              <a:t>Choose an appropriate reason code. </a:t>
            </a:r>
            <a:br>
              <a:rPr lang="en-US" sz="1800" dirty="0">
                <a:solidFill>
                  <a:srgbClr val="FF0000"/>
                </a:solidFill>
              </a:rPr>
            </a:br>
            <a:r>
              <a:rPr lang="en-US" sz="1800" dirty="0">
                <a:solidFill>
                  <a:srgbClr val="FF0000"/>
                </a:solidFill>
              </a:rPr>
              <a:t>DO NOT USE NFY for New Fiscal Year.</a:t>
            </a:r>
          </a:p>
          <a:p>
            <a:pPr marL="342900" indent="-342900">
              <a:buAutoNum type="arabicPeriod"/>
            </a:pPr>
            <a:r>
              <a:rPr lang="en-US" sz="1800" dirty="0">
                <a:solidFill>
                  <a:srgbClr val="FF0000"/>
                </a:solidFill>
              </a:rPr>
              <a:t>Enter company 430 for Kennesaw State University.</a:t>
            </a:r>
          </a:p>
        </p:txBody>
      </p:sp>
    </p:spTree>
    <p:extLst>
      <p:ext uri="{BB962C8B-B14F-4D97-AF65-F5344CB8AC3E}">
        <p14:creationId xmlns:p14="http://schemas.microsoft.com/office/powerpoint/2010/main" val="82963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B36CA3-6D8B-4F75-8F7A-900026C5E9FA}"/>
              </a:ext>
            </a:extLst>
          </p:cNvPr>
          <p:cNvPicPr>
            <a:picLocks noChangeAspect="1"/>
          </p:cNvPicPr>
          <p:nvPr/>
        </p:nvPicPr>
        <p:blipFill>
          <a:blip r:embed="rId2"/>
          <a:stretch>
            <a:fillRect/>
          </a:stretch>
        </p:blipFill>
        <p:spPr>
          <a:xfrm>
            <a:off x="889396" y="643466"/>
            <a:ext cx="10413207" cy="5571067"/>
          </a:xfrm>
          <a:prstGeom prst="rect">
            <a:avLst/>
          </a:prstGeom>
        </p:spPr>
      </p:pic>
      <p:sp>
        <p:nvSpPr>
          <p:cNvPr id="4" name="Text Placeholder 3">
            <a:extLst>
              <a:ext uri="{FF2B5EF4-FFF2-40B4-BE49-F238E27FC236}">
                <a16:creationId xmlns:a16="http://schemas.microsoft.com/office/drawing/2014/main" id="{40406EBD-63D8-4C5D-9834-AF2BDD907C77}"/>
              </a:ext>
            </a:extLst>
          </p:cNvPr>
          <p:cNvSpPr txBox="1">
            <a:spLocks/>
          </p:cNvSpPr>
          <p:nvPr/>
        </p:nvSpPr>
        <p:spPr>
          <a:xfrm>
            <a:off x="6782616" y="146799"/>
            <a:ext cx="4927163" cy="4984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600" dirty="0">
                <a:solidFill>
                  <a:srgbClr val="FF0000"/>
                </a:solidFill>
              </a:rPr>
              <a:t>Job Code – classification code for the position. If you are unsure, contact your HR Team.</a:t>
            </a:r>
          </a:p>
          <a:p>
            <a:pPr marL="342900" indent="-342900">
              <a:buAutoNum type="arabicPeriod"/>
            </a:pPr>
            <a:r>
              <a:rPr lang="en-US" sz="1600" dirty="0">
                <a:solidFill>
                  <a:srgbClr val="FF0000"/>
                </a:solidFill>
              </a:rPr>
              <a:t>Official Title – should closely match job code title, but can spell out abbreviations or add program titles. </a:t>
            </a:r>
          </a:p>
          <a:p>
            <a:pPr marL="342900" indent="-342900">
              <a:buAutoNum type="arabicPeriod"/>
            </a:pPr>
            <a:r>
              <a:rPr lang="en-US" sz="1600" dirty="0">
                <a:solidFill>
                  <a:srgbClr val="FF0000"/>
                </a:solidFill>
              </a:rPr>
              <a:t>Reports To – the position to which this position reports. Click the magnifying glass to search for reports to by name.</a:t>
            </a:r>
          </a:p>
          <a:p>
            <a:pPr marL="342900" indent="-342900">
              <a:buAutoNum type="arabicPeriod"/>
            </a:pPr>
            <a:r>
              <a:rPr lang="en-US" sz="1600" dirty="0">
                <a:solidFill>
                  <a:srgbClr val="FF0000"/>
                </a:solidFill>
              </a:rPr>
              <a:t>Employee Type – select hourly or salaried as appropriate for the classification. If you are unsure, contact your HR Team.</a:t>
            </a:r>
          </a:p>
          <a:p>
            <a:pPr marL="342900" indent="-342900">
              <a:buAutoNum type="arabicPeriod"/>
            </a:pPr>
            <a:r>
              <a:rPr lang="en-US" sz="1600" dirty="0">
                <a:solidFill>
                  <a:srgbClr val="FF0000"/>
                </a:solidFill>
              </a:rPr>
              <a:t>Pay Group – select the appropriate pay group. If you are unsure, contact your HR Team.</a:t>
            </a:r>
          </a:p>
          <a:p>
            <a:pPr marL="342900" indent="-342900">
              <a:buAutoNum type="arabicPeriod"/>
            </a:pPr>
            <a:r>
              <a:rPr lang="en-US" sz="1600" dirty="0">
                <a:solidFill>
                  <a:srgbClr val="FF0000"/>
                </a:solidFill>
              </a:rPr>
              <a:t>Pay Frequency – displays the frequency based on the chosen pay group.</a:t>
            </a:r>
          </a:p>
          <a:p>
            <a:pPr marL="342900" indent="-342900">
              <a:buAutoNum type="arabicPeriod"/>
            </a:pPr>
            <a:r>
              <a:rPr lang="en-US" sz="1600" dirty="0">
                <a:solidFill>
                  <a:srgbClr val="FF0000"/>
                </a:solidFill>
              </a:rPr>
              <a:t>Regular/Temporary – select appropriate response.</a:t>
            </a:r>
          </a:p>
          <a:p>
            <a:pPr marL="342900" indent="-342900">
              <a:buAutoNum type="arabicPeriod"/>
            </a:pPr>
            <a:r>
              <a:rPr lang="en-US" sz="1600" dirty="0">
                <a:solidFill>
                  <a:srgbClr val="FF0000"/>
                </a:solidFill>
              </a:rPr>
              <a:t>Full/Part Time – select full-time if 40 hours; select part-time if anything less than 40</a:t>
            </a:r>
          </a:p>
          <a:p>
            <a:pPr marL="342900" indent="-342900">
              <a:buAutoNum type="arabicPeriod"/>
            </a:pPr>
            <a:r>
              <a:rPr lang="en-US" sz="1600" dirty="0">
                <a:solidFill>
                  <a:srgbClr val="FF0000"/>
                </a:solidFill>
              </a:rPr>
              <a:t>FLSA Status – displays the FLSA status based on the chosen job code; should match employee type (hourly = nonexempt; salaried = administrative)</a:t>
            </a:r>
          </a:p>
          <a:p>
            <a:pPr marL="342900" indent="-342900">
              <a:buAutoNum type="arabicPeriod"/>
            </a:pPr>
            <a:r>
              <a:rPr lang="en-US" sz="1600" dirty="0">
                <a:solidFill>
                  <a:srgbClr val="FF0000"/>
                </a:solidFill>
              </a:rPr>
              <a:t>Legacy Position # - do not alter this field</a:t>
            </a:r>
          </a:p>
        </p:txBody>
      </p:sp>
    </p:spTree>
    <p:extLst>
      <p:ext uri="{BB962C8B-B14F-4D97-AF65-F5344CB8AC3E}">
        <p14:creationId xmlns:p14="http://schemas.microsoft.com/office/powerpoint/2010/main" val="203836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930F0BFC-4FF8-4534-A177-A8AC0F6F71FF}"/>
              </a:ext>
            </a:extLst>
          </p:cNvPr>
          <p:cNvPicPr>
            <a:picLocks noChangeAspect="1"/>
          </p:cNvPicPr>
          <p:nvPr/>
        </p:nvPicPr>
        <p:blipFill>
          <a:blip r:embed="rId2"/>
          <a:stretch>
            <a:fillRect/>
          </a:stretch>
        </p:blipFill>
        <p:spPr>
          <a:xfrm>
            <a:off x="643467" y="1561507"/>
            <a:ext cx="10905066" cy="3734984"/>
          </a:xfrm>
          <a:prstGeom prst="rect">
            <a:avLst/>
          </a:prstGeom>
        </p:spPr>
      </p:pic>
      <p:sp>
        <p:nvSpPr>
          <p:cNvPr id="4" name="Text Placeholder 3">
            <a:extLst>
              <a:ext uri="{FF2B5EF4-FFF2-40B4-BE49-F238E27FC236}">
                <a16:creationId xmlns:a16="http://schemas.microsoft.com/office/drawing/2014/main" id="{F75E7F55-0F48-404A-8098-E11C5CC64ADB}"/>
              </a:ext>
            </a:extLst>
          </p:cNvPr>
          <p:cNvSpPr txBox="1">
            <a:spLocks/>
          </p:cNvSpPr>
          <p:nvPr/>
        </p:nvSpPr>
        <p:spPr>
          <a:xfrm>
            <a:off x="5256914" y="2070673"/>
            <a:ext cx="6291619"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Department – this is the HOME department for the position</a:t>
            </a:r>
            <a:br>
              <a:rPr lang="en-US" sz="1800" dirty="0">
                <a:solidFill>
                  <a:srgbClr val="FF0000"/>
                </a:solidFill>
              </a:rPr>
            </a:br>
            <a:endParaRPr lang="en-US" sz="1800" dirty="0">
              <a:solidFill>
                <a:srgbClr val="FF0000"/>
              </a:solidFill>
            </a:endParaRPr>
          </a:p>
          <a:p>
            <a:pPr marL="342900" indent="-342900">
              <a:buAutoNum type="arabicPeriod"/>
            </a:pPr>
            <a:r>
              <a:rPr lang="en-US" sz="1800" dirty="0">
                <a:solidFill>
                  <a:srgbClr val="FF0000"/>
                </a:solidFill>
              </a:rPr>
              <a:t>Location Code – select 430 for Kennesaw State University</a:t>
            </a:r>
            <a:br>
              <a:rPr lang="en-US" sz="1800" dirty="0">
                <a:solidFill>
                  <a:srgbClr val="FF0000"/>
                </a:solidFill>
              </a:rPr>
            </a:br>
            <a:endParaRPr lang="en-US" sz="1800" dirty="0">
              <a:solidFill>
                <a:srgbClr val="FF0000"/>
              </a:solidFill>
            </a:endParaRPr>
          </a:p>
          <a:p>
            <a:pPr marL="342900" indent="-342900">
              <a:buAutoNum type="arabicPeriod"/>
            </a:pPr>
            <a:r>
              <a:rPr lang="en-US" sz="1800" dirty="0">
                <a:solidFill>
                  <a:srgbClr val="FF0000"/>
                </a:solidFill>
              </a:rPr>
              <a:t>Campus </a:t>
            </a:r>
            <a:r>
              <a:rPr lang="en-US" sz="1800" dirty="0" err="1">
                <a:solidFill>
                  <a:srgbClr val="FF0000"/>
                </a:solidFill>
              </a:rPr>
              <a:t>Bldg</a:t>
            </a:r>
            <a:r>
              <a:rPr lang="en-US" sz="1800" dirty="0">
                <a:solidFill>
                  <a:srgbClr val="FF0000"/>
                </a:solidFill>
              </a:rPr>
              <a:t> – leave this blank (not tracked in OneUSG)</a:t>
            </a:r>
          </a:p>
          <a:p>
            <a:pPr marL="342900" indent="-342900">
              <a:buAutoNum type="arabicPeriod"/>
            </a:pPr>
            <a:r>
              <a:rPr lang="en-US" sz="1800" dirty="0">
                <a:solidFill>
                  <a:srgbClr val="FF0000"/>
                </a:solidFill>
              </a:rPr>
              <a:t>Address – leave this blank (not tracked in OneUSG)</a:t>
            </a:r>
            <a:br>
              <a:rPr lang="en-US" sz="1800" dirty="0">
                <a:solidFill>
                  <a:srgbClr val="FF0000"/>
                </a:solidFill>
              </a:rPr>
            </a:br>
            <a:br>
              <a:rPr lang="en-US" sz="1800" dirty="0">
                <a:solidFill>
                  <a:srgbClr val="FF0000"/>
                </a:solidFill>
              </a:rPr>
            </a:br>
            <a:endParaRPr lang="en-US" sz="1800" dirty="0">
              <a:solidFill>
                <a:srgbClr val="FF0000"/>
              </a:solidFill>
            </a:endParaRPr>
          </a:p>
          <a:p>
            <a:pPr marL="342900" indent="-342900">
              <a:buAutoNum type="arabicPeriod"/>
            </a:pPr>
            <a:r>
              <a:rPr lang="en-US" sz="1800" dirty="0">
                <a:solidFill>
                  <a:srgbClr val="FF0000"/>
                </a:solidFill>
              </a:rPr>
              <a:t>Mail Drop Code – leave this blank (not tracked in OneUSG)</a:t>
            </a:r>
          </a:p>
        </p:txBody>
      </p:sp>
    </p:spTree>
    <p:extLst>
      <p:ext uri="{BB962C8B-B14F-4D97-AF65-F5344CB8AC3E}">
        <p14:creationId xmlns:p14="http://schemas.microsoft.com/office/powerpoint/2010/main" val="137594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3A1E2-83E5-4561-9147-F20CC61B11C2}"/>
              </a:ext>
            </a:extLst>
          </p:cNvPr>
          <p:cNvPicPr>
            <a:picLocks noChangeAspect="1"/>
          </p:cNvPicPr>
          <p:nvPr/>
        </p:nvPicPr>
        <p:blipFill>
          <a:blip r:embed="rId2"/>
          <a:stretch>
            <a:fillRect/>
          </a:stretch>
        </p:blipFill>
        <p:spPr>
          <a:xfrm>
            <a:off x="643467" y="1438825"/>
            <a:ext cx="10905066" cy="3980348"/>
          </a:xfrm>
          <a:prstGeom prst="rect">
            <a:avLst/>
          </a:prstGeom>
        </p:spPr>
      </p:pic>
      <p:sp>
        <p:nvSpPr>
          <p:cNvPr id="4" name="Text Placeholder 3">
            <a:extLst>
              <a:ext uri="{FF2B5EF4-FFF2-40B4-BE49-F238E27FC236}">
                <a16:creationId xmlns:a16="http://schemas.microsoft.com/office/drawing/2014/main" id="{7B5CB2F6-938D-4EBF-A5F4-8D5D16293388}"/>
              </a:ext>
            </a:extLst>
          </p:cNvPr>
          <p:cNvSpPr txBox="1">
            <a:spLocks/>
          </p:cNvSpPr>
          <p:nvPr/>
        </p:nvSpPr>
        <p:spPr>
          <a:xfrm>
            <a:off x="4209575" y="2008790"/>
            <a:ext cx="7139006"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Standard Hours – the number of hours per week the employee is expected to work</a:t>
            </a:r>
          </a:p>
          <a:p>
            <a:pPr marL="342900" indent="-342900">
              <a:buAutoNum type="arabicPeriod"/>
            </a:pPr>
            <a:r>
              <a:rPr lang="en-US" sz="1800" dirty="0">
                <a:solidFill>
                  <a:srgbClr val="FF0000"/>
                </a:solidFill>
              </a:rPr>
              <a:t>Standard Work Period – should be W for 12-month positions or W10 for 10-month positions, but this is not editable; if incorrect, please make a note in the comments</a:t>
            </a:r>
          </a:p>
          <a:p>
            <a:pPr marL="342900" indent="-342900">
              <a:buAutoNum type="arabicPeriod"/>
            </a:pPr>
            <a:r>
              <a:rPr lang="en-US" sz="1800" dirty="0">
                <a:solidFill>
                  <a:srgbClr val="FF0000"/>
                </a:solidFill>
              </a:rPr>
              <a:t>FTE – standard hours divided by 40</a:t>
            </a:r>
          </a:p>
          <a:p>
            <a:pPr marL="342900" indent="-342900">
              <a:buAutoNum type="arabicPeriod"/>
            </a:pPr>
            <a:r>
              <a:rPr lang="en-US" sz="1800" dirty="0">
                <a:solidFill>
                  <a:srgbClr val="FF0000"/>
                </a:solidFill>
              </a:rPr>
              <a:t>Max Head Count – maximum number of occupants for position. If you are unsure, contact your HR Team.</a:t>
            </a:r>
          </a:p>
        </p:txBody>
      </p:sp>
      <p:sp>
        <p:nvSpPr>
          <p:cNvPr id="5" name="Text Placeholder 3">
            <a:extLst>
              <a:ext uri="{FF2B5EF4-FFF2-40B4-BE49-F238E27FC236}">
                <a16:creationId xmlns:a16="http://schemas.microsoft.com/office/drawing/2014/main" id="{D5516213-5C60-40EC-8955-AD324D79335A}"/>
              </a:ext>
            </a:extLst>
          </p:cNvPr>
          <p:cNvSpPr txBox="1">
            <a:spLocks/>
          </p:cNvSpPr>
          <p:nvPr/>
        </p:nvSpPr>
        <p:spPr>
          <a:xfrm>
            <a:off x="7141294" y="5091930"/>
            <a:ext cx="4681817"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5. Click Save &amp; Proceed to move on to next page</a:t>
            </a:r>
          </a:p>
        </p:txBody>
      </p:sp>
    </p:spTree>
    <p:extLst>
      <p:ext uri="{BB962C8B-B14F-4D97-AF65-F5344CB8AC3E}">
        <p14:creationId xmlns:p14="http://schemas.microsoft.com/office/powerpoint/2010/main" val="423738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AB0867-9F4F-48D5-875D-FECB02CC21A1}"/>
              </a:ext>
            </a:extLst>
          </p:cNvPr>
          <p:cNvPicPr>
            <a:picLocks noChangeAspect="1"/>
          </p:cNvPicPr>
          <p:nvPr/>
        </p:nvPicPr>
        <p:blipFill>
          <a:blip r:embed="rId2"/>
          <a:stretch>
            <a:fillRect/>
          </a:stretch>
        </p:blipFill>
        <p:spPr>
          <a:xfrm>
            <a:off x="1924847" y="124650"/>
            <a:ext cx="8342306" cy="6089883"/>
          </a:xfrm>
          <a:prstGeom prst="rect">
            <a:avLst/>
          </a:prstGeom>
        </p:spPr>
      </p:pic>
      <p:sp>
        <p:nvSpPr>
          <p:cNvPr id="4" name="Text Placeholder 3">
            <a:extLst>
              <a:ext uri="{FF2B5EF4-FFF2-40B4-BE49-F238E27FC236}">
                <a16:creationId xmlns:a16="http://schemas.microsoft.com/office/drawing/2014/main" id="{409ADAAB-7C8A-4689-ABDF-C2240BB32EB6}"/>
              </a:ext>
            </a:extLst>
          </p:cNvPr>
          <p:cNvSpPr txBox="1">
            <a:spLocks/>
          </p:cNvSpPr>
          <p:nvPr/>
        </p:nvSpPr>
        <p:spPr>
          <a:xfrm>
            <a:off x="3336118" y="604486"/>
            <a:ext cx="7139006" cy="65448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rgbClr val="FF0000"/>
              </a:solidFill>
            </a:endParaRPr>
          </a:p>
        </p:txBody>
      </p:sp>
      <p:sp>
        <p:nvSpPr>
          <p:cNvPr id="5" name="Text Placeholder 3">
            <a:extLst>
              <a:ext uri="{FF2B5EF4-FFF2-40B4-BE49-F238E27FC236}">
                <a16:creationId xmlns:a16="http://schemas.microsoft.com/office/drawing/2014/main" id="{AD086913-E745-4C0D-BCEB-DE5161A0B14E}"/>
              </a:ext>
            </a:extLst>
          </p:cNvPr>
          <p:cNvSpPr txBox="1">
            <a:spLocks/>
          </p:cNvSpPr>
          <p:nvPr/>
        </p:nvSpPr>
        <p:spPr>
          <a:xfrm>
            <a:off x="4823351" y="1383982"/>
            <a:ext cx="7139006"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Complete the required funding information for new positions. If you are unsure, contact your business manager and/or budget.</a:t>
            </a:r>
          </a:p>
          <a:p>
            <a:pPr marL="0" indent="0">
              <a:buNone/>
            </a:pPr>
            <a:r>
              <a:rPr lang="en-US" sz="1800" dirty="0">
                <a:solidFill>
                  <a:srgbClr val="FF0000"/>
                </a:solidFill>
              </a:rPr>
              <a:t>Current positions will display information but will not be editable. If a funding change is also required, the action will also require a separate Change Funding transaction to be submitted. If you are unsure how to do that, contact budget. </a:t>
            </a:r>
          </a:p>
        </p:txBody>
      </p:sp>
      <p:sp>
        <p:nvSpPr>
          <p:cNvPr id="6" name="Text Placeholder 3">
            <a:extLst>
              <a:ext uri="{FF2B5EF4-FFF2-40B4-BE49-F238E27FC236}">
                <a16:creationId xmlns:a16="http://schemas.microsoft.com/office/drawing/2014/main" id="{B72FC90D-EDE3-40BC-ADC5-734C414B32EA}"/>
              </a:ext>
            </a:extLst>
          </p:cNvPr>
          <p:cNvSpPr txBox="1">
            <a:spLocks/>
          </p:cNvSpPr>
          <p:nvPr/>
        </p:nvSpPr>
        <p:spPr>
          <a:xfrm>
            <a:off x="6754447" y="5912342"/>
            <a:ext cx="4747811"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2. Click Save &amp; Proceed to move on to next page</a:t>
            </a:r>
          </a:p>
        </p:txBody>
      </p:sp>
    </p:spTree>
    <p:extLst>
      <p:ext uri="{BB962C8B-B14F-4D97-AF65-F5344CB8AC3E}">
        <p14:creationId xmlns:p14="http://schemas.microsoft.com/office/powerpoint/2010/main" val="329647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B3444-5D3A-4806-94D1-9FE5C7A0AEF6}"/>
              </a:ext>
            </a:extLst>
          </p:cNvPr>
          <p:cNvPicPr>
            <a:picLocks noChangeAspect="1"/>
          </p:cNvPicPr>
          <p:nvPr/>
        </p:nvPicPr>
        <p:blipFill>
          <a:blip r:embed="rId2"/>
          <a:stretch>
            <a:fillRect/>
          </a:stretch>
        </p:blipFill>
        <p:spPr>
          <a:xfrm>
            <a:off x="643467" y="2106760"/>
            <a:ext cx="10905066" cy="2644478"/>
          </a:xfrm>
          <a:prstGeom prst="rect">
            <a:avLst/>
          </a:prstGeom>
        </p:spPr>
      </p:pic>
      <p:sp>
        <p:nvSpPr>
          <p:cNvPr id="4" name="Text Placeholder 3">
            <a:extLst>
              <a:ext uri="{FF2B5EF4-FFF2-40B4-BE49-F238E27FC236}">
                <a16:creationId xmlns:a16="http://schemas.microsoft.com/office/drawing/2014/main" id="{0C2953A9-8C56-4369-880F-05EA5AA66374}"/>
              </a:ext>
            </a:extLst>
          </p:cNvPr>
          <p:cNvSpPr txBox="1">
            <a:spLocks/>
          </p:cNvSpPr>
          <p:nvPr/>
        </p:nvSpPr>
        <p:spPr>
          <a:xfrm>
            <a:off x="4409527" y="1056739"/>
            <a:ext cx="7139006"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Scroll to the bottom of the page.</a:t>
            </a:r>
          </a:p>
          <a:p>
            <a:pPr marL="342900" indent="-342900">
              <a:buAutoNum type="arabicPeriod"/>
            </a:pPr>
            <a:r>
              <a:rPr lang="en-US" sz="1800" dirty="0">
                <a:solidFill>
                  <a:srgbClr val="FF0000"/>
                </a:solidFill>
              </a:rPr>
              <a:t>Attach any attachments that correlate to the transaction.</a:t>
            </a:r>
          </a:p>
          <a:p>
            <a:pPr marL="342900" indent="-342900">
              <a:buAutoNum type="arabicPeriod"/>
            </a:pPr>
            <a:r>
              <a:rPr lang="en-US" sz="1800" dirty="0">
                <a:solidFill>
                  <a:srgbClr val="FF0000"/>
                </a:solidFill>
              </a:rPr>
              <a:t>Click Save &amp; Submit to submit transaction for processing.</a:t>
            </a:r>
          </a:p>
        </p:txBody>
      </p:sp>
    </p:spTree>
    <p:extLst>
      <p:ext uri="{BB962C8B-B14F-4D97-AF65-F5344CB8AC3E}">
        <p14:creationId xmlns:p14="http://schemas.microsoft.com/office/powerpoint/2010/main" val="209326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Managing Your Seats</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2141857" y="5635416"/>
            <a:ext cx="7908286"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 In-Depth Look at the Manage Positions – Add/Change Position Transaction</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282009"/>
            <a:ext cx="4704334" cy="6349526"/>
          </a:xfrm>
        </p:spPr>
        <p:txBody>
          <a:bodyPr/>
          <a:lstStyle/>
          <a:p>
            <a:pPr marL="285750" indent="-285750">
              <a:buFont typeface="Arial" panose="020B0604020202020204" pitchFamily="34" charset="0"/>
              <a:buChar char="•"/>
            </a:pPr>
            <a:r>
              <a:rPr lang="en-US" dirty="0"/>
              <a:t>What is an Add/Change Position transaction?</a:t>
            </a:r>
          </a:p>
          <a:p>
            <a:pPr marL="1028700" lvl="1"/>
            <a:r>
              <a:rPr lang="en-US" sz="1400" dirty="0"/>
              <a:t>Explanation</a:t>
            </a:r>
          </a:p>
          <a:p>
            <a:pPr marL="1028700" lvl="1"/>
            <a:r>
              <a:rPr lang="en-US" sz="1400" dirty="0"/>
              <a:t>When To Use</a:t>
            </a:r>
          </a:p>
          <a:p>
            <a:pPr marL="1028700" lvl="1"/>
            <a:r>
              <a:rPr lang="en-US" sz="1400" dirty="0"/>
              <a:t>Notes and Reminders</a:t>
            </a:r>
          </a:p>
          <a:p>
            <a:endParaRPr lang="en-US" dirty="0"/>
          </a:p>
          <a:p>
            <a:pPr marL="285750" indent="-285750">
              <a:buFont typeface="Arial" panose="020B0604020202020204" pitchFamily="34" charset="0"/>
              <a:buChar char="•"/>
            </a:pPr>
            <a:r>
              <a:rPr lang="en-US" dirty="0"/>
              <a:t>What do all the fields mean?</a:t>
            </a:r>
          </a:p>
          <a:p>
            <a:pPr marL="1028700" lvl="1"/>
            <a:r>
              <a:rPr lang="en-US" sz="1400" dirty="0"/>
              <a:t>Definition of Fields</a:t>
            </a:r>
          </a:p>
          <a:p>
            <a:endParaRPr lang="en-US" dirty="0"/>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2972410"/>
            <a:ext cx="6575347" cy="553998"/>
          </a:xfrm>
        </p:spPr>
        <p:txBody>
          <a:bodyPr/>
          <a:lstStyle/>
          <a:p>
            <a:r>
              <a:rPr lang="en-US" dirty="0"/>
              <a:t>What is an Add/Change Position Transaction?</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1974656"/>
            <a:ext cx="6575347" cy="553998"/>
          </a:xfrm>
        </p:spPr>
        <p:txBody>
          <a:bodyPr/>
          <a:lstStyle/>
          <a:p>
            <a:r>
              <a:rPr lang="en-US" dirty="0"/>
              <a:t>An Add/Change Position transaction allows any manager to update the details of a specific position number. </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These transactions will update both the position and any current incumbents (i.e. employees who are active as of the effective date on the transaction).</a:t>
            </a:r>
          </a:p>
        </p:txBody>
      </p:sp>
    </p:spTree>
    <p:extLst>
      <p:ext uri="{BB962C8B-B14F-4D97-AF65-F5344CB8AC3E}">
        <p14:creationId xmlns:p14="http://schemas.microsoft.com/office/powerpoint/2010/main" val="4200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98E2E6-0133-4388-8BC0-00576987F90D}"/>
              </a:ext>
            </a:extLst>
          </p:cNvPr>
          <p:cNvPicPr>
            <a:picLocks noChangeAspect="1"/>
          </p:cNvPicPr>
          <p:nvPr/>
        </p:nvPicPr>
        <p:blipFill>
          <a:blip r:embed="rId2"/>
          <a:stretch>
            <a:fillRect/>
          </a:stretch>
        </p:blipFill>
        <p:spPr>
          <a:xfrm>
            <a:off x="7929830" y="350195"/>
            <a:ext cx="2831690" cy="2310581"/>
          </a:xfrm>
          <a:prstGeom prst="rect">
            <a:avLst/>
          </a:prstGeom>
        </p:spPr>
      </p:pic>
      <p:sp>
        <p:nvSpPr>
          <p:cNvPr id="17" name="TextBox 16">
            <a:extLst>
              <a:ext uri="{FF2B5EF4-FFF2-40B4-BE49-F238E27FC236}">
                <a16:creationId xmlns:a16="http://schemas.microsoft.com/office/drawing/2014/main" id="{17D8D7A1-7816-4B45-8576-BEFB6BB66D7A}"/>
              </a:ext>
            </a:extLst>
          </p:cNvPr>
          <p:cNvSpPr txBox="1"/>
          <p:nvPr/>
        </p:nvSpPr>
        <p:spPr>
          <a:xfrm>
            <a:off x="7120564" y="2680489"/>
            <a:ext cx="4450222"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 </a:t>
            </a:r>
            <a:r>
              <a:rPr lang="en-US" sz="1800" b="0" i="0" u="none" strike="noStrike" baseline="0" dirty="0">
                <a:latin typeface="Montserrat-Medium" panose="00000600000000000000" pitchFamily="50" charset="0"/>
              </a:rPr>
              <a:t>POSITION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a:t>
            </a:r>
            <a:r>
              <a:rPr lang="en-US" sz="1800" b="0" i="0" u="none" strike="noStrike" baseline="0" dirty="0">
                <a:latin typeface="Montserrat-Medium" panose="00000600000000000000" pitchFamily="50" charset="0"/>
              </a:rPr>
              <a:t>MANAGE POSITIONS</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901047" y="3409485"/>
            <a:ext cx="4889257"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for vacant positions </a:t>
            </a:r>
            <a:br>
              <a:rPr lang="en-US" sz="1800" b="1" dirty="0">
                <a:latin typeface="Montserrat" panose="00000500000000000000" pitchFamily="50" charset="0"/>
              </a:rPr>
            </a:br>
            <a:r>
              <a:rPr lang="en-US" sz="1800" b="1" dirty="0">
                <a:latin typeface="Montserrat" panose="00000500000000000000" pitchFamily="50" charset="0"/>
              </a:rPr>
              <a:t>-OR- </a:t>
            </a:r>
            <a:br>
              <a:rPr lang="en-US" sz="1800" b="1" dirty="0">
                <a:latin typeface="Montserrat" panose="00000500000000000000" pitchFamily="50" charset="0"/>
              </a:rPr>
            </a:br>
            <a:r>
              <a:rPr lang="en-US" sz="1800" b="1" dirty="0">
                <a:latin typeface="Montserrat" panose="00000500000000000000" pitchFamily="50" charset="0"/>
              </a:rPr>
              <a:t>Use when employee is changing while </a:t>
            </a:r>
            <a:br>
              <a:rPr lang="en-US" sz="1800" b="1" dirty="0">
                <a:latin typeface="Montserrat" panose="00000500000000000000" pitchFamily="50" charset="0"/>
              </a:rPr>
            </a:br>
            <a:r>
              <a:rPr lang="en-US" sz="1800" b="1" dirty="0">
                <a:latin typeface="Montserrat" panose="00000500000000000000" pitchFamily="50" charset="0"/>
              </a:rPr>
              <a:t>staying in current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606962" y="4529727"/>
            <a:ext cx="3477426" cy="1569660"/>
          </a:xfrm>
          <a:prstGeom prst="rect">
            <a:avLst/>
          </a:prstGeom>
          <a:noFill/>
        </p:spPr>
        <p:txBody>
          <a:bodyPr wrap="square" anchor="ctr">
            <a:spAutoFit/>
          </a:bodyPr>
          <a:lstStyle/>
          <a:p>
            <a:pPr marL="0" indent="0" algn="ctr">
              <a:buNone/>
            </a:pPr>
            <a:r>
              <a:rPr lang="en-US" sz="1600" dirty="0"/>
              <a:t>Classification (Job Code / Title)</a:t>
            </a:r>
          </a:p>
          <a:p>
            <a:pPr marL="0" indent="0" algn="ctr">
              <a:buNone/>
            </a:pPr>
            <a:r>
              <a:rPr lang="en-US" sz="1600" dirty="0"/>
              <a:t>Department</a:t>
            </a:r>
          </a:p>
          <a:p>
            <a:pPr marL="0" indent="0" algn="ctr">
              <a:buNone/>
            </a:pPr>
            <a:r>
              <a:rPr lang="en-US" sz="1600" dirty="0"/>
              <a:t>Reports To</a:t>
            </a:r>
          </a:p>
          <a:p>
            <a:pPr marL="0" indent="0" algn="ctr">
              <a:buNone/>
            </a:pPr>
            <a:r>
              <a:rPr lang="en-US" sz="1600" dirty="0"/>
              <a:t>Standard Hours / FTE</a:t>
            </a:r>
          </a:p>
          <a:p>
            <a:pPr marL="0" indent="0" algn="ctr">
              <a:buNone/>
            </a:pPr>
            <a:r>
              <a:rPr lang="en-US" sz="1600" dirty="0"/>
              <a:t>Pay Frequency</a:t>
            </a:r>
          </a:p>
          <a:p>
            <a:pPr marL="0" indent="0" algn="ctr">
              <a:buNone/>
            </a:pPr>
            <a:r>
              <a:rPr lang="en-US" sz="1600" dirty="0"/>
              <a:t>Position Funding</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Manage Positions</a:t>
            </a:r>
          </a:p>
        </p:txBody>
      </p:sp>
    </p:spTree>
    <p:extLst>
      <p:ext uri="{BB962C8B-B14F-4D97-AF65-F5344CB8AC3E}">
        <p14:creationId xmlns:p14="http://schemas.microsoft.com/office/powerpoint/2010/main" val="304839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E121E-86A1-42D5-A7FB-3B3B6AA1BE53}"/>
              </a:ext>
            </a:extLst>
          </p:cNvPr>
          <p:cNvSpPr txBox="1">
            <a:spLocks/>
          </p:cNvSpPr>
          <p:nvPr/>
        </p:nvSpPr>
        <p:spPr>
          <a:xfrm>
            <a:off x="303351" y="410968"/>
            <a:ext cx="2540058"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This seat represents position number 12345678.</a:t>
            </a:r>
          </a:p>
          <a:p>
            <a:pPr marL="0" indent="0">
              <a:buNone/>
            </a:pPr>
            <a:endParaRPr lang="en-US" sz="2000" dirty="0"/>
          </a:p>
          <a:p>
            <a:pPr marL="0" indent="0">
              <a:buNone/>
            </a:pPr>
            <a:r>
              <a:rPr lang="en-US" sz="2000" dirty="0"/>
              <a:t>Position 12345678 is an Administrative Assistant in Human Resources. It is a regular, 40 hours per week position and reports to the Office Manager, position 87654321.</a:t>
            </a:r>
          </a:p>
          <a:p>
            <a:pPr marL="0" indent="0">
              <a:buNone/>
            </a:pPr>
            <a:endParaRPr lang="en-US" sz="2000" dirty="0"/>
          </a:p>
          <a:p>
            <a:pPr marL="0" indent="0">
              <a:buNone/>
            </a:pPr>
            <a:r>
              <a:rPr lang="en-US" sz="2000" dirty="0"/>
              <a:t>It is funded 100% from Human Resources.</a:t>
            </a:r>
          </a:p>
        </p:txBody>
      </p:sp>
      <p:sp>
        <p:nvSpPr>
          <p:cNvPr id="6" name="Text Placeholder 4">
            <a:extLst>
              <a:ext uri="{FF2B5EF4-FFF2-40B4-BE49-F238E27FC236}">
                <a16:creationId xmlns:a16="http://schemas.microsoft.com/office/drawing/2014/main" id="{F2EC4353-D646-409D-BBEA-BF54298E99FB}"/>
              </a:ext>
            </a:extLst>
          </p:cNvPr>
          <p:cNvSpPr txBox="1">
            <a:spLocks/>
          </p:cNvSpPr>
          <p:nvPr/>
        </p:nvSpPr>
        <p:spPr>
          <a:xfrm>
            <a:off x="9348591" y="408577"/>
            <a:ext cx="2540058"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This person represents employee 1122334. </a:t>
            </a:r>
          </a:p>
          <a:p>
            <a:pPr marL="0" indent="0">
              <a:buNone/>
            </a:pPr>
            <a:endParaRPr lang="en-US" sz="2000" dirty="0"/>
          </a:p>
          <a:p>
            <a:pPr marL="0" indent="0">
              <a:buNone/>
            </a:pPr>
            <a:r>
              <a:rPr lang="en-US" sz="2000" dirty="0"/>
              <a:t>Employee 1122334 is hired into position 12345678. The data from the position is added to the employee for as long as the employee remains in the position.</a:t>
            </a:r>
          </a:p>
          <a:p>
            <a:pPr marL="0" indent="0">
              <a:buNone/>
            </a:pPr>
            <a:endParaRPr lang="en-US" sz="2000" dirty="0"/>
          </a:p>
          <a:p>
            <a:pPr marL="0" indent="0">
              <a:buNone/>
            </a:pPr>
            <a:r>
              <a:rPr lang="en-US" sz="2000" dirty="0"/>
              <a:t>Employee 1122334 earns compensation based on the classification and their experience level.</a:t>
            </a:r>
          </a:p>
        </p:txBody>
      </p:sp>
      <p:pic>
        <p:nvPicPr>
          <p:cNvPr id="2052" name="Picture 4" descr="People Sitting Cliparts - Stick Figure In Chair - Png Download (527x720), Png Download">
            <a:extLst>
              <a:ext uri="{FF2B5EF4-FFF2-40B4-BE49-F238E27FC236}">
                <a16:creationId xmlns:a16="http://schemas.microsoft.com/office/drawing/2014/main" id="{DDEAF41F-C335-4317-B506-C2CF716A0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273" y="744743"/>
            <a:ext cx="3929453" cy="5368513"/>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A83EC33E-8056-45EA-932D-E25594B7495B}"/>
              </a:ext>
            </a:extLst>
          </p:cNvPr>
          <p:cNvSpPr/>
          <p:nvPr/>
        </p:nvSpPr>
        <p:spPr>
          <a:xfrm rot="2339605">
            <a:off x="2271317" y="1143349"/>
            <a:ext cx="1923518" cy="789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D183B3D-D9C2-4FAF-B28A-8424749B81A1}"/>
              </a:ext>
            </a:extLst>
          </p:cNvPr>
          <p:cNvSpPr/>
          <p:nvPr/>
        </p:nvSpPr>
        <p:spPr>
          <a:xfrm rot="9431133">
            <a:off x="6085125" y="1067881"/>
            <a:ext cx="3216537" cy="789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55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49B3F-52EB-43BD-BF75-3851EC89CC85}"/>
              </a:ext>
            </a:extLst>
          </p:cNvPr>
          <p:cNvSpPr>
            <a:spLocks noGrp="1"/>
          </p:cNvSpPr>
          <p:nvPr>
            <p:ph type="body" sz="quarter" idx="11"/>
          </p:nvPr>
        </p:nvSpPr>
        <p:spPr>
          <a:xfrm>
            <a:off x="2808325" y="2083064"/>
            <a:ext cx="6575347" cy="553998"/>
          </a:xfrm>
        </p:spPr>
        <p:txBody>
          <a:bodyPr/>
          <a:lstStyle/>
          <a:p>
            <a:r>
              <a:rPr lang="en-US" dirty="0"/>
              <a:t>Employees who share a position number must all be changed in the same way if making changes via Manage Positions.</a:t>
            </a:r>
          </a:p>
        </p:txBody>
      </p:sp>
      <p:sp>
        <p:nvSpPr>
          <p:cNvPr id="3" name="Text Placeholder 1">
            <a:extLst>
              <a:ext uri="{FF2B5EF4-FFF2-40B4-BE49-F238E27FC236}">
                <a16:creationId xmlns:a16="http://schemas.microsoft.com/office/drawing/2014/main" id="{CD1706CC-3300-4182-9702-577696FAE575}"/>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only one or a group of employees within a position is changing, the employee(s) changing will need to be moved to a new position number via Transfer action.</a:t>
            </a:r>
          </a:p>
        </p:txBody>
      </p:sp>
    </p:spTree>
    <p:extLst>
      <p:ext uri="{BB962C8B-B14F-4D97-AF65-F5344CB8AC3E}">
        <p14:creationId xmlns:p14="http://schemas.microsoft.com/office/powerpoint/2010/main" val="12040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Manage Position transactions can be edited once they are submitted by the HRBP or by HRMS.</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However, ensuring that all data is complete and accurate prior to submission, including effective date, will prevent unnecessary delays and possible denial of submissions.</a:t>
            </a:r>
          </a:p>
        </p:txBody>
      </p:sp>
    </p:spTree>
    <p:extLst>
      <p:ext uri="{BB962C8B-B14F-4D97-AF65-F5344CB8AC3E}">
        <p14:creationId xmlns:p14="http://schemas.microsoft.com/office/powerpoint/2010/main" val="1498646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1553</Words>
  <Application>Microsoft Office PowerPoint</Application>
  <PresentationFormat>Widescreen</PresentationFormat>
  <Paragraphs>132</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50</cp:revision>
  <dcterms:created xsi:type="dcterms:W3CDTF">2019-08-07T15:31:06Z</dcterms:created>
  <dcterms:modified xsi:type="dcterms:W3CDTF">2023-02-06T13:36:00Z</dcterms:modified>
</cp:coreProperties>
</file>