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90" r:id="rId2"/>
    <p:sldId id="257" r:id="rId3"/>
    <p:sldId id="258" r:id="rId4"/>
    <p:sldId id="259" r:id="rId5"/>
    <p:sldId id="260" r:id="rId6"/>
    <p:sldId id="280" r:id="rId7"/>
    <p:sldId id="291" r:id="rId8"/>
    <p:sldId id="263" r:id="rId9"/>
    <p:sldId id="264" r:id="rId10"/>
    <p:sldId id="265" r:id="rId11"/>
    <p:sldId id="281" r:id="rId12"/>
    <p:sldId id="289" r:id="rId13"/>
    <p:sldId id="301" r:id="rId14"/>
    <p:sldId id="302" r:id="rId15"/>
    <p:sldId id="303" r:id="rId16"/>
    <p:sldId id="304" r:id="rId17"/>
    <p:sldId id="292" r:id="rId18"/>
    <p:sldId id="293" r:id="rId19"/>
    <p:sldId id="295" r:id="rId20"/>
    <p:sldId id="296" r:id="rId21"/>
    <p:sldId id="297" r:id="rId22"/>
    <p:sldId id="298" r:id="rId23"/>
    <p:sldId id="299" r:id="rId24"/>
    <p:sldId id="305" r:id="rId25"/>
    <p:sldId id="300" r:id="rId26"/>
    <p:sldId id="306" r:id="rId27"/>
    <p:sldId id="307" r:id="rId28"/>
    <p:sldId id="308" r:id="rId29"/>
    <p:sldId id="268" r:id="rId30"/>
    <p:sldId id="269" r:id="rId31"/>
    <p:sldId id="274" r:id="rId32"/>
    <p:sldId id="275" r:id="rId33"/>
    <p:sldId id="276" r:id="rId34"/>
    <p:sldId id="270" r:id="rId35"/>
    <p:sldId id="271" r:id="rId36"/>
    <p:sldId id="309" r:id="rId37"/>
    <p:sldId id="272" r:id="rId38"/>
    <p:sldId id="273" r:id="rId39"/>
    <p:sldId id="27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C4B56-F6C5-4AB2-AFA0-FC9C3653D0E4}">
          <p14:sldIdLst>
            <p14:sldId id="290"/>
            <p14:sldId id="257"/>
            <p14:sldId id="258"/>
            <p14:sldId id="259"/>
            <p14:sldId id="260"/>
            <p14:sldId id="280"/>
            <p14:sldId id="291"/>
            <p14:sldId id="263"/>
            <p14:sldId id="264"/>
            <p14:sldId id="265"/>
            <p14:sldId id="281"/>
            <p14:sldId id="289"/>
            <p14:sldId id="301"/>
            <p14:sldId id="302"/>
            <p14:sldId id="303"/>
            <p14:sldId id="304"/>
            <p14:sldId id="292"/>
            <p14:sldId id="293"/>
            <p14:sldId id="295"/>
            <p14:sldId id="296"/>
            <p14:sldId id="297"/>
            <p14:sldId id="298"/>
            <p14:sldId id="299"/>
            <p14:sldId id="305"/>
            <p14:sldId id="300"/>
            <p14:sldId id="306"/>
            <p14:sldId id="307"/>
            <p14:sldId id="308"/>
            <p14:sldId id="268"/>
            <p14:sldId id="269"/>
            <p14:sldId id="274"/>
            <p14:sldId id="275"/>
            <p14:sldId id="276"/>
            <p14:sldId id="270"/>
            <p14:sldId id="271"/>
            <p14:sldId id="309"/>
            <p14:sldId id="272"/>
            <p14:sldId id="273"/>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1"/>
    <p:restoredTop sz="94681"/>
  </p:normalViewPr>
  <p:slideViewPr>
    <p:cSldViewPr snapToGrid="0" snapToObjects="1">
      <p:cViewPr varScale="1">
        <p:scale>
          <a:sx n="89" d="100"/>
          <a:sy n="89"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D78D4-8830-4043-9064-E6BE46C06313}"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FDDA2-D307-7D41-8A9B-9D02DEE488BF}" type="slidenum">
              <a:rPr lang="en-US" smtClean="0"/>
              <a:t>‹#›</a:t>
            </a:fld>
            <a:endParaRPr lang="en-US"/>
          </a:p>
        </p:txBody>
      </p:sp>
    </p:spTree>
    <p:extLst>
      <p:ext uri="{BB962C8B-B14F-4D97-AF65-F5344CB8AC3E}">
        <p14:creationId xmlns:p14="http://schemas.microsoft.com/office/powerpoint/2010/main" val="113408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9F9D3-1631-574E-B794-15810466C68F}"/>
              </a:ext>
            </a:extLst>
          </p:cNvPr>
          <p:cNvSpPr/>
          <p:nvPr/>
        </p:nvSpPr>
        <p:spPr>
          <a:xfrm>
            <a:off x="6039679"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C5C32C3-0E38-EF40-8753-699E473F0219}"/>
              </a:ext>
            </a:extLst>
          </p:cNvPr>
          <p:cNvPicPr>
            <a:picLocks noChangeAspect="1"/>
          </p:cNvPicPr>
          <p:nvPr/>
        </p:nvPicPr>
        <p:blipFill rotWithShape="1">
          <a:blip r:embed="rId2"/>
          <a:srcRect r="50000"/>
          <a:stretch/>
        </p:blipFill>
        <p:spPr>
          <a:xfrm>
            <a:off x="6096000" y="0"/>
            <a:ext cx="6096000" cy="6858000"/>
          </a:xfrm>
          <a:prstGeom prst="rect">
            <a:avLst/>
          </a:prstGeom>
        </p:spPr>
      </p:pic>
      <p:pic>
        <p:nvPicPr>
          <p:cNvPr id="11" name="Picture 10">
            <a:extLst>
              <a:ext uri="{FF2B5EF4-FFF2-40B4-BE49-F238E27FC236}">
                <a16:creationId xmlns:a16="http://schemas.microsoft.com/office/drawing/2014/main" id="{64356227-D7D4-F943-AFB2-F20F8B424051}"/>
              </a:ext>
            </a:extLst>
          </p:cNvPr>
          <p:cNvPicPr>
            <a:picLocks noChangeAspect="1"/>
          </p:cNvPicPr>
          <p:nvPr/>
        </p:nvPicPr>
        <p:blipFill>
          <a:blip r:embed="rId3"/>
          <a:stretch>
            <a:fillRect/>
          </a:stretch>
        </p:blipFill>
        <p:spPr>
          <a:xfrm>
            <a:off x="1598817" y="1983144"/>
            <a:ext cx="2853911" cy="2891711"/>
          </a:xfrm>
          <a:prstGeom prst="rect">
            <a:avLst/>
          </a:prstGeom>
        </p:spPr>
      </p:pic>
      <p:sp>
        <p:nvSpPr>
          <p:cNvPr id="3" name="Text Placeholder 2">
            <a:extLst>
              <a:ext uri="{FF2B5EF4-FFF2-40B4-BE49-F238E27FC236}">
                <a16:creationId xmlns:a16="http://schemas.microsoft.com/office/drawing/2014/main" id="{21C0DF3D-F69D-9941-B6AB-0FDADE794EF9}"/>
              </a:ext>
            </a:extLst>
          </p:cNvPr>
          <p:cNvSpPr>
            <a:spLocks noGrp="1"/>
          </p:cNvSpPr>
          <p:nvPr>
            <p:ph type="body" sz="quarter" idx="12" hasCustomPrompt="1"/>
          </p:nvPr>
        </p:nvSpPr>
        <p:spPr>
          <a:xfrm>
            <a:off x="6813549" y="2964400"/>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0" name="Text Placeholder 2">
            <a:extLst>
              <a:ext uri="{FF2B5EF4-FFF2-40B4-BE49-F238E27FC236}">
                <a16:creationId xmlns:a16="http://schemas.microsoft.com/office/drawing/2014/main" id="{C1DA1688-B217-4843-B0D0-29E1D2028150}"/>
              </a:ext>
            </a:extLst>
          </p:cNvPr>
          <p:cNvSpPr>
            <a:spLocks noGrp="1"/>
          </p:cNvSpPr>
          <p:nvPr>
            <p:ph type="body" sz="quarter" idx="13" hasCustomPrompt="1"/>
          </p:nvPr>
        </p:nvSpPr>
        <p:spPr>
          <a:xfrm>
            <a:off x="6813549" y="3477162"/>
            <a:ext cx="4660900" cy="512762"/>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281909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2D5093F-A64D-6A42-8920-D62D4FA40C4E}"/>
              </a:ext>
            </a:extLst>
          </p:cNvPr>
          <p:cNvGrpSpPr/>
          <p:nvPr userDrawn="1"/>
        </p:nvGrpSpPr>
        <p:grpSpPr>
          <a:xfrm>
            <a:off x="-1" y="0"/>
            <a:ext cx="12192002" cy="6858000"/>
            <a:chOff x="-1" y="0"/>
            <a:chExt cx="12192002" cy="6858000"/>
          </a:xfrm>
        </p:grpSpPr>
        <p:pic>
          <p:nvPicPr>
            <p:cNvPr id="8" name="Picture 7">
              <a:extLst>
                <a:ext uri="{FF2B5EF4-FFF2-40B4-BE49-F238E27FC236}">
                  <a16:creationId xmlns:a16="http://schemas.microsoft.com/office/drawing/2014/main" id="{0A42E0DC-41C4-5D4E-9365-D4101A18F8FD}"/>
                </a:ext>
              </a:extLst>
            </p:cNvPr>
            <p:cNvPicPr>
              <a:picLocks noChangeAspect="1"/>
            </p:cNvPicPr>
            <p:nvPr/>
          </p:nvPicPr>
          <p:blipFill rotWithShape="1">
            <a:blip r:embed="rId2"/>
            <a:srcRect t="20272"/>
            <a:stretch/>
          </p:blipFill>
          <p:spPr>
            <a:xfrm>
              <a:off x="1" y="0"/>
              <a:ext cx="12192000" cy="6858000"/>
            </a:xfrm>
            <a:prstGeom prst="rect">
              <a:avLst/>
            </a:prstGeom>
          </p:spPr>
        </p:pic>
        <p:cxnSp>
          <p:nvCxnSpPr>
            <p:cNvPr id="9" name="Straight Connector 8">
              <a:extLst>
                <a:ext uri="{FF2B5EF4-FFF2-40B4-BE49-F238E27FC236}">
                  <a16:creationId xmlns:a16="http://schemas.microsoft.com/office/drawing/2014/main" id="{5FC13913-2F32-2343-B64C-251CB51EA2C7}"/>
                </a:ext>
              </a:extLst>
            </p:cNvPr>
            <p:cNvCxnSpPr>
              <a:cxnSpLocks/>
            </p:cNvCxnSpPr>
            <p:nvPr/>
          </p:nvCxnSpPr>
          <p:spPr>
            <a:xfrm>
              <a:off x="1826811" y="1497477"/>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EDDACB2-B58B-F64A-B55E-70FEB45037B1}"/>
                </a:ext>
              </a:extLst>
            </p:cNvPr>
            <p:cNvSpPr/>
            <p:nvPr/>
          </p:nvSpPr>
          <p:spPr>
            <a:xfrm>
              <a:off x="5589104" y="990581"/>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4A6396A-6CC8-EE41-8B23-9407CDA8FD3F}"/>
                </a:ext>
              </a:extLst>
            </p:cNvPr>
            <p:cNvCxnSpPr>
              <a:cxnSpLocks/>
            </p:cNvCxnSpPr>
            <p:nvPr/>
          </p:nvCxnSpPr>
          <p:spPr>
            <a:xfrm>
              <a:off x="1826811" y="5360525"/>
              <a:ext cx="8538377"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24DCAAE-06D4-1C42-A8CE-0E38F73143D0}"/>
                </a:ext>
              </a:extLst>
            </p:cNvPr>
            <p:cNvSpPr/>
            <p:nvPr/>
          </p:nvSpPr>
          <p:spPr>
            <a:xfrm>
              <a:off x="5589104" y="4853629"/>
              <a:ext cx="1013791" cy="1013791"/>
            </a:xfrm>
            <a:prstGeom prst="ellipse">
              <a:avLst/>
            </a:prstGeom>
            <a:solidFill>
              <a:schemeClr val="bg1"/>
            </a:solidFill>
            <a:ln>
              <a:solidFill>
                <a:srgbClr val="FFC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F89AB1-B31C-E448-B85A-7845F94BB1BB}"/>
                </a:ext>
              </a:extLst>
            </p:cNvPr>
            <p:cNvSpPr/>
            <p:nvPr/>
          </p:nvSpPr>
          <p:spPr>
            <a:xfrm>
              <a:off x="-1" y="2494755"/>
              <a:ext cx="12192001" cy="1866622"/>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F5AD75-B71E-D94B-A05C-66D485089CE9}"/>
                </a:ext>
              </a:extLst>
            </p:cNvPr>
            <p:cNvPicPr>
              <a:picLocks noChangeAspect="1"/>
            </p:cNvPicPr>
            <p:nvPr/>
          </p:nvPicPr>
          <p:blipFill>
            <a:blip r:embed="rId3"/>
            <a:stretch>
              <a:fillRect/>
            </a:stretch>
          </p:blipFill>
          <p:spPr>
            <a:xfrm>
              <a:off x="5770916" y="1320514"/>
              <a:ext cx="650162" cy="433441"/>
            </a:xfrm>
            <a:prstGeom prst="rect">
              <a:avLst/>
            </a:prstGeom>
          </p:spPr>
        </p:pic>
        <p:pic>
          <p:nvPicPr>
            <p:cNvPr id="16" name="Picture 15">
              <a:extLst>
                <a:ext uri="{FF2B5EF4-FFF2-40B4-BE49-F238E27FC236}">
                  <a16:creationId xmlns:a16="http://schemas.microsoft.com/office/drawing/2014/main" id="{27CDAB06-B996-2747-B5EA-CA07085E551D}"/>
                </a:ext>
              </a:extLst>
            </p:cNvPr>
            <p:cNvPicPr>
              <a:picLocks noChangeAspect="1"/>
            </p:cNvPicPr>
            <p:nvPr/>
          </p:nvPicPr>
          <p:blipFill>
            <a:blip r:embed="rId3"/>
            <a:stretch>
              <a:fillRect/>
            </a:stretch>
          </p:blipFill>
          <p:spPr>
            <a:xfrm rot="10800000">
              <a:off x="5770916" y="5143800"/>
              <a:ext cx="650162" cy="433441"/>
            </a:xfrm>
            <a:prstGeom prst="rect">
              <a:avLst/>
            </a:prstGeom>
          </p:spPr>
        </p:pic>
      </p:grpSp>
      <p:sp>
        <p:nvSpPr>
          <p:cNvPr id="17" name="Text Placeholder 12">
            <a:extLst>
              <a:ext uri="{FF2B5EF4-FFF2-40B4-BE49-F238E27FC236}">
                <a16:creationId xmlns:a16="http://schemas.microsoft.com/office/drawing/2014/main" id="{4E663CB2-1E13-F842-839B-5A8CD0A85A60}"/>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tx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4569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218187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5A00D-820B-394B-BB34-47EBF2ABECF4}"/>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071227B-224F-8845-985A-7D474CAE570C}"/>
              </a:ext>
            </a:extLst>
          </p:cNvPr>
          <p:cNvSpPr/>
          <p:nvPr/>
        </p:nvSpPr>
        <p:spPr>
          <a:xfrm>
            <a:off x="-1" y="2958419"/>
            <a:ext cx="12192001" cy="9411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3FC234-CE84-CE4A-AEC5-3D8F75B4E49C}"/>
              </a:ext>
            </a:extLst>
          </p:cNvPr>
          <p:cNvSpPr txBox="1"/>
          <p:nvPr/>
        </p:nvSpPr>
        <p:spPr>
          <a:xfrm>
            <a:off x="1822703" y="3210350"/>
            <a:ext cx="8546592"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9347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pic>
        <p:nvPicPr>
          <p:cNvPr id="7" name="Picture 6">
            <a:extLst>
              <a:ext uri="{FF2B5EF4-FFF2-40B4-BE49-F238E27FC236}">
                <a16:creationId xmlns:a16="http://schemas.microsoft.com/office/drawing/2014/main" id="{558D1FCC-C828-5245-A412-3708798581AD}"/>
              </a:ext>
            </a:extLst>
          </p:cNvPr>
          <p:cNvPicPr>
            <a:picLocks noChangeAspect="1"/>
          </p:cNvPicPr>
          <p:nvPr/>
        </p:nvPicPr>
        <p:blipFill>
          <a:blip r:embed="rId3"/>
          <a:stretch>
            <a:fillRect/>
          </a:stretch>
        </p:blipFill>
        <p:spPr>
          <a:xfrm>
            <a:off x="4652335" y="963303"/>
            <a:ext cx="2887330" cy="2925572"/>
          </a:xfrm>
          <a:prstGeom prst="rect">
            <a:avLst/>
          </a:prstGeom>
        </p:spPr>
      </p:pic>
      <p:sp>
        <p:nvSpPr>
          <p:cNvPr id="10" name="Text Placeholder 2">
            <a:extLst>
              <a:ext uri="{FF2B5EF4-FFF2-40B4-BE49-F238E27FC236}">
                <a16:creationId xmlns:a16="http://schemas.microsoft.com/office/drawing/2014/main" id="{4754ED87-0658-414E-9715-03B964241252}"/>
              </a:ext>
            </a:extLst>
          </p:cNvPr>
          <p:cNvSpPr>
            <a:spLocks noGrp="1"/>
          </p:cNvSpPr>
          <p:nvPr>
            <p:ph type="body" sz="quarter" idx="12" hasCustomPrompt="1"/>
          </p:nvPr>
        </p:nvSpPr>
        <p:spPr>
          <a:xfrm>
            <a:off x="3765550" y="5448601"/>
            <a:ext cx="4660900" cy="512762"/>
          </a:xfrm>
          <a:prstGeom prst="rect">
            <a:avLst/>
          </a:prstGeom>
        </p:spPr>
        <p:txBody>
          <a:bodyPr/>
          <a:lstStyle>
            <a:lvl1pPr marL="0" indent="0" algn="ctr">
              <a:buNone/>
              <a:defRPr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Title</a:t>
            </a:r>
          </a:p>
        </p:txBody>
      </p:sp>
      <p:sp>
        <p:nvSpPr>
          <p:cNvPr id="11" name="Text Placeholder 2">
            <a:extLst>
              <a:ext uri="{FF2B5EF4-FFF2-40B4-BE49-F238E27FC236}">
                <a16:creationId xmlns:a16="http://schemas.microsoft.com/office/drawing/2014/main" id="{DEA2028A-6C2D-9540-910F-711B608C5FD8}"/>
              </a:ext>
            </a:extLst>
          </p:cNvPr>
          <p:cNvSpPr>
            <a:spLocks noGrp="1"/>
          </p:cNvSpPr>
          <p:nvPr>
            <p:ph type="body" sz="quarter" idx="13" hasCustomPrompt="1"/>
          </p:nvPr>
        </p:nvSpPr>
        <p:spPr>
          <a:xfrm>
            <a:off x="3765550" y="5961363"/>
            <a:ext cx="4660900" cy="350227"/>
          </a:xfrm>
          <a:prstGeom prst="rect">
            <a:avLst/>
          </a:prstGeom>
        </p:spPr>
        <p:txBody>
          <a:bodyPr/>
          <a:lstStyle>
            <a:lvl1pPr marL="0" indent="0" algn="ctr">
              <a:buNone/>
              <a:defRPr sz="2000" b="1">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dirty="0"/>
              <a:t>Date</a:t>
            </a:r>
          </a:p>
        </p:txBody>
      </p:sp>
    </p:spTree>
    <p:extLst>
      <p:ext uri="{BB962C8B-B14F-4D97-AF65-F5344CB8AC3E}">
        <p14:creationId xmlns:p14="http://schemas.microsoft.com/office/powerpoint/2010/main" val="303132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A6151DA-0E50-3747-B88F-29F646B3148B}"/>
              </a:ext>
            </a:extLst>
          </p:cNvPr>
          <p:cNvSpPr>
            <a:spLocks noGrp="1"/>
          </p:cNvSpPr>
          <p:nvPr>
            <p:ph type="title" hasCustomPrompt="1"/>
          </p:nvPr>
        </p:nvSpPr>
        <p:spPr>
          <a:xfrm>
            <a:off x="733096" y="354615"/>
            <a:ext cx="10515600" cy="1325563"/>
          </a:xfrm>
          <a:prstGeom prst="rect">
            <a:avLst/>
          </a:prstGeom>
        </p:spPr>
        <p:txBody>
          <a:bodyPr/>
          <a:lstStyle>
            <a:lvl1pPr>
              <a:defRPr sz="4400" b="1" i="0">
                <a:latin typeface="Arial" panose="020B0604020202020204" pitchFamily="34" charset="0"/>
                <a:cs typeface="Arial" panose="020B0604020202020204" pitchFamily="34" charset="0"/>
              </a:defRPr>
            </a:lvl1pPr>
          </a:lstStyle>
          <a:p>
            <a:r>
              <a:rPr lang="en-US" dirty="0"/>
              <a:t>Title</a:t>
            </a:r>
          </a:p>
        </p:txBody>
      </p:sp>
      <p:sp>
        <p:nvSpPr>
          <p:cNvPr id="15" name="Content Placeholder 14">
            <a:extLst>
              <a:ext uri="{FF2B5EF4-FFF2-40B4-BE49-F238E27FC236}">
                <a16:creationId xmlns:a16="http://schemas.microsoft.com/office/drawing/2014/main" id="{48378D0F-E7EF-4A4B-83B1-DE987880935F}"/>
              </a:ext>
            </a:extLst>
          </p:cNvPr>
          <p:cNvSpPr>
            <a:spLocks noGrp="1"/>
          </p:cNvSpPr>
          <p:nvPr>
            <p:ph sz="quarter" idx="10"/>
          </p:nvPr>
        </p:nvSpPr>
        <p:spPr>
          <a:xfrm>
            <a:off x="733425" y="2217738"/>
            <a:ext cx="10355263" cy="3752850"/>
          </a:xfrm>
          <a:prstGeom prst="rect">
            <a:avLst/>
          </a:prstGeom>
        </p:spPr>
        <p:txBody>
          <a:bodyPr/>
          <a:lstStyle>
            <a:lvl1pPr>
              <a:buClr>
                <a:srgbClr val="F7BF32"/>
              </a:buClr>
              <a:defRPr b="0" i="0">
                <a:latin typeface="Avenir Medium" panose="02000503020000020003" pitchFamily="2" charset="0"/>
              </a:defRPr>
            </a:lvl1pPr>
            <a:lvl2pPr>
              <a:buClr>
                <a:srgbClr val="F7BF32"/>
              </a:buClr>
              <a:defRPr b="0" i="0">
                <a:latin typeface="Avenir Roman" panose="02000503020000020003" pitchFamily="2" charset="0"/>
              </a:defRPr>
            </a:lvl2pPr>
            <a:lvl3pPr>
              <a:buClr>
                <a:srgbClr val="F7BF32"/>
              </a:buClr>
              <a:defRPr b="0" i="0">
                <a:latin typeface="Avenir Roman" panose="02000503020000020003" pitchFamily="2" charset="0"/>
              </a:defRPr>
            </a:lvl3pPr>
            <a:lvl4pPr>
              <a:buClr>
                <a:srgbClr val="F7BF32"/>
              </a:buClr>
              <a:defRPr b="0" i="0">
                <a:latin typeface="Avenir Roman" panose="02000503020000020003" pitchFamily="2" charset="0"/>
              </a:defRPr>
            </a:lvl4pPr>
            <a:lvl5pPr>
              <a:buClr>
                <a:srgbClr val="F7BF32"/>
              </a:buClr>
              <a:defRPr b="0" i="0">
                <a:latin typeface="Avenir Roman" panose="02000503020000020003"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69902" r="1168" b="21932"/>
          <a:stretch/>
        </p:blipFill>
        <p:spPr>
          <a:xfrm>
            <a:off x="-1" y="6311590"/>
            <a:ext cx="12192001" cy="565634"/>
          </a:xfrm>
          <a:prstGeom prst="rect">
            <a:avLst/>
          </a:prstGeom>
        </p:spPr>
      </p:pic>
      <p:cxnSp>
        <p:nvCxnSpPr>
          <p:cNvPr id="3" name="Straight Connector 2">
            <a:extLst>
              <a:ext uri="{FF2B5EF4-FFF2-40B4-BE49-F238E27FC236}">
                <a16:creationId xmlns:a16="http://schemas.microsoft.com/office/drawing/2014/main" id="{D0C39C82-22A6-0A45-B0AE-051068866D21}"/>
              </a:ext>
            </a:extLst>
          </p:cNvPr>
          <p:cNvCxnSpPr>
            <a:cxnSpLocks/>
          </p:cNvCxnSpPr>
          <p:nvPr userDrawn="1"/>
        </p:nvCxnSpPr>
        <p:spPr>
          <a:xfrm>
            <a:off x="-1" y="6311590"/>
            <a:ext cx="121920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1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3760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4AF910-3B45-C642-BA40-7F26C292CBB7}"/>
              </a:ext>
            </a:extLst>
          </p:cNvPr>
          <p:cNvGrpSpPr/>
          <p:nvPr userDrawn="1"/>
        </p:nvGrpSpPr>
        <p:grpSpPr>
          <a:xfrm>
            <a:off x="0" y="0"/>
            <a:ext cx="6143872" cy="6858000"/>
            <a:chOff x="0" y="0"/>
            <a:chExt cx="6143872" cy="6858000"/>
          </a:xfrm>
        </p:grpSpPr>
        <p:sp>
          <p:nvSpPr>
            <p:cNvPr id="8" name="Rectangle 7">
              <a:extLst>
                <a:ext uri="{FF2B5EF4-FFF2-40B4-BE49-F238E27FC236}">
                  <a16:creationId xmlns:a16="http://schemas.microsoft.com/office/drawing/2014/main" id="{CC89D864-D3E3-854A-9727-A7FA3A3C3175}"/>
                </a:ext>
              </a:extLst>
            </p:cNvPr>
            <p:cNvSpPr/>
            <p:nvPr/>
          </p:nvSpPr>
          <p:spPr>
            <a:xfrm>
              <a:off x="5617345" y="0"/>
              <a:ext cx="52652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8ED27C-6546-2A4D-8DF8-81E2F1D5CA75}"/>
                </a:ext>
              </a:extLst>
            </p:cNvPr>
            <p:cNvPicPr>
              <a:picLocks noChangeAspect="1"/>
            </p:cNvPicPr>
            <p:nvPr/>
          </p:nvPicPr>
          <p:blipFill rotWithShape="1">
            <a:blip r:embed="rId2"/>
            <a:srcRect r="50000"/>
            <a:stretch/>
          </p:blipFill>
          <p:spPr>
            <a:xfrm>
              <a:off x="0" y="0"/>
              <a:ext cx="6096000" cy="6858000"/>
            </a:xfrm>
            <a:prstGeom prst="rect">
              <a:avLst/>
            </a:prstGeom>
          </p:spPr>
        </p:pic>
      </p:grpSp>
      <p:sp>
        <p:nvSpPr>
          <p:cNvPr id="13" name="Text Placeholder 12">
            <a:extLst>
              <a:ext uri="{FF2B5EF4-FFF2-40B4-BE49-F238E27FC236}">
                <a16:creationId xmlns:a16="http://schemas.microsoft.com/office/drawing/2014/main" id="{B1061A9F-A15E-C64A-9549-79374FACE173}"/>
              </a:ext>
            </a:extLst>
          </p:cNvPr>
          <p:cNvSpPr>
            <a:spLocks noGrp="1"/>
          </p:cNvSpPr>
          <p:nvPr>
            <p:ph type="body" sz="quarter" idx="10" hasCustomPrompt="1"/>
          </p:nvPr>
        </p:nvSpPr>
        <p:spPr>
          <a:xfrm>
            <a:off x="695833" y="3229691"/>
            <a:ext cx="4702175" cy="398616"/>
          </a:xfrm>
          <a:prstGeom prst="rect">
            <a:avLst/>
          </a:prstGeom>
        </p:spPr>
        <p:txBody>
          <a:bodyPr/>
          <a:lstStyle>
            <a:lvl1pPr marL="0" indent="0" algn="ctr">
              <a:buNone/>
              <a:defRPr sz="3000" b="1" i="0">
                <a:latin typeface="Arial" panose="020B0604020202020204" pitchFamily="34" charset="0"/>
                <a:cs typeface="Arial" panose="020B0604020202020204" pitchFamily="34" charset="0"/>
              </a:defRPr>
            </a:lvl1pPr>
          </a:lstStyle>
          <a:p>
            <a:pPr lvl="0"/>
            <a:r>
              <a:rPr lang="en-US" dirty="0"/>
              <a:t>What We’ll Cover</a:t>
            </a:r>
          </a:p>
        </p:txBody>
      </p:sp>
      <p:sp>
        <p:nvSpPr>
          <p:cNvPr id="19" name="Text Placeholder 18">
            <a:extLst>
              <a:ext uri="{FF2B5EF4-FFF2-40B4-BE49-F238E27FC236}">
                <a16:creationId xmlns:a16="http://schemas.microsoft.com/office/drawing/2014/main" id="{1FA52A49-6633-E54F-9E51-57323147E959}"/>
              </a:ext>
            </a:extLst>
          </p:cNvPr>
          <p:cNvSpPr>
            <a:spLocks noGrp="1"/>
          </p:cNvSpPr>
          <p:nvPr>
            <p:ph type="body" sz="quarter" idx="12" hasCustomPrompt="1"/>
          </p:nvPr>
        </p:nvSpPr>
        <p:spPr>
          <a:xfrm>
            <a:off x="6791833" y="1128199"/>
            <a:ext cx="4704334" cy="4564678"/>
          </a:xfrm>
          <a:prstGeom prst="rect">
            <a:avLst/>
          </a:prstGeom>
        </p:spPr>
        <p:txBody>
          <a:bodyPr/>
          <a:lstStyle>
            <a:lvl1pPr marL="0" indent="0">
              <a:buNone/>
              <a:defRPr sz="1800" b="0" i="0">
                <a:latin typeface="Arial" panose="020B0604020202020204" pitchFamily="34" charset="0"/>
                <a:cs typeface="Arial" panose="020B0604020202020204" pitchFamily="34" charset="0"/>
              </a:defRPr>
            </a:lvl1pPr>
            <a:lvl2pPr marL="742950" indent="-285750">
              <a:lnSpc>
                <a:spcPct val="200000"/>
              </a:lnSpc>
              <a:buClr>
                <a:srgbClr val="FFC629"/>
              </a:buClr>
              <a:buFont typeface="Arial" panose="020B0604020202020204" pitchFamily="34" charset="0"/>
              <a:buChar char="•"/>
              <a:defRPr sz="1800" b="0" i="0"/>
            </a:lvl2pPr>
          </a:lstStyle>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marL="742950" lvl="1" indent="-285750">
              <a:lnSpc>
                <a:spcPct val="200000"/>
              </a:lnSpc>
              <a:buClr>
                <a:srgbClr val="FFC629"/>
              </a:buClr>
              <a:buFont typeface="Arial" panose="020B0604020202020204" pitchFamily="34" charset="0"/>
              <a:buChar char="•"/>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a:p>
            <a:pPr>
              <a:lnSpc>
                <a:spcPct val="200000"/>
              </a:lnSpc>
            </a:pPr>
            <a:r>
              <a:rPr lang="en-US" dirty="0">
                <a:latin typeface="Avenir Medium" panose="02000503020000020003" pitchFamily="2" charset="0"/>
              </a:rPr>
              <a:t>Content</a:t>
            </a:r>
          </a:p>
        </p:txBody>
      </p:sp>
    </p:spTree>
    <p:extLst>
      <p:ext uri="{BB962C8B-B14F-4D97-AF65-F5344CB8AC3E}">
        <p14:creationId xmlns:p14="http://schemas.microsoft.com/office/powerpoint/2010/main" val="28620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6B76FD-EBC2-924F-90F9-5FBB8B224E6C}"/>
              </a:ext>
            </a:extLst>
          </p:cNvPr>
          <p:cNvSpPr/>
          <p:nvPr/>
        </p:nvSpPr>
        <p:spPr>
          <a:xfrm>
            <a:off x="-1" y="6224584"/>
            <a:ext cx="12192001" cy="260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204431-1C59-AA44-82EC-D02845A982FA}"/>
              </a:ext>
            </a:extLst>
          </p:cNvPr>
          <p:cNvPicPr>
            <a:picLocks noChangeAspect="1"/>
          </p:cNvPicPr>
          <p:nvPr/>
        </p:nvPicPr>
        <p:blipFill rotWithShape="1">
          <a:blip r:embed="rId2"/>
          <a:srcRect t="91324" r="1434" b="242"/>
          <a:stretch/>
        </p:blipFill>
        <p:spPr>
          <a:xfrm>
            <a:off x="0" y="6279639"/>
            <a:ext cx="12192000" cy="578361"/>
          </a:xfrm>
          <a:prstGeom prst="rect">
            <a:avLst/>
          </a:prstGeom>
        </p:spPr>
      </p:pic>
      <p:cxnSp>
        <p:nvCxnSpPr>
          <p:cNvPr id="9" name="Straight Connector 8">
            <a:extLst>
              <a:ext uri="{FF2B5EF4-FFF2-40B4-BE49-F238E27FC236}">
                <a16:creationId xmlns:a16="http://schemas.microsoft.com/office/drawing/2014/main" id="{9E6176D2-EEF6-1043-9E18-99A5E6FB1DED}"/>
              </a:ext>
            </a:extLst>
          </p:cNvPr>
          <p:cNvCxnSpPr>
            <a:cxnSpLocks/>
          </p:cNvCxnSpPr>
          <p:nvPr/>
        </p:nvCxnSpPr>
        <p:spPr>
          <a:xfrm>
            <a:off x="-13856" y="1260574"/>
            <a:ext cx="6096001"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3B75B1AC-CF2D-704D-8913-3B88C08C39B0}"/>
              </a:ext>
            </a:extLst>
          </p:cNvPr>
          <p:cNvSpPr>
            <a:spLocks noGrp="1"/>
          </p:cNvSpPr>
          <p:nvPr>
            <p:ph type="body" sz="quarter" idx="10" hasCustomPrompt="1"/>
          </p:nvPr>
        </p:nvSpPr>
        <p:spPr>
          <a:xfrm>
            <a:off x="598083" y="600075"/>
            <a:ext cx="5680075" cy="660400"/>
          </a:xfrm>
          <a:prstGeom prst="rect">
            <a:avLst/>
          </a:prstGeom>
        </p:spPr>
        <p:txBody>
          <a:bodyPr/>
          <a:lstStyle>
            <a:lvl1pPr marL="0" indent="0">
              <a:buNone/>
              <a:defRPr sz="3000" b="1" i="0">
                <a:latin typeface="Arial" panose="020B0604020202020204" pitchFamily="34" charset="0"/>
                <a:cs typeface="Arial" panose="020B0604020202020204" pitchFamily="34" charset="0"/>
              </a:defRPr>
            </a:lvl1pPr>
          </a:lstStyle>
          <a:p>
            <a:pPr lvl="0"/>
            <a:r>
              <a:rPr lang="en-US" dirty="0"/>
              <a:t>Title</a:t>
            </a:r>
          </a:p>
        </p:txBody>
      </p:sp>
      <p:sp>
        <p:nvSpPr>
          <p:cNvPr id="20" name="Text Placeholder 19">
            <a:extLst>
              <a:ext uri="{FF2B5EF4-FFF2-40B4-BE49-F238E27FC236}">
                <a16:creationId xmlns:a16="http://schemas.microsoft.com/office/drawing/2014/main" id="{D8360B5A-D265-7849-A437-ACE53640BBA6}"/>
              </a:ext>
            </a:extLst>
          </p:cNvPr>
          <p:cNvSpPr>
            <a:spLocks noGrp="1"/>
          </p:cNvSpPr>
          <p:nvPr>
            <p:ph type="body" sz="quarter" idx="11" hasCustomPrompt="1"/>
          </p:nvPr>
        </p:nvSpPr>
        <p:spPr>
          <a:xfrm>
            <a:off x="598083" y="1752600"/>
            <a:ext cx="4257675" cy="3352800"/>
          </a:xfrm>
          <a:prstGeom prst="rect">
            <a:avLst/>
          </a:prstGeom>
        </p:spPr>
        <p:txBody>
          <a:bodyPr/>
          <a:lstStyle>
            <a:lvl1pPr marL="0" indent="0">
              <a:buClr>
                <a:srgbClr val="FFC629"/>
              </a:buClr>
              <a:buFont typeface="Arial" panose="020B0604020202020204" pitchFamily="34" charset="0"/>
              <a:buNone/>
              <a:defRPr sz="1500">
                <a:latin typeface="Arial" panose="020B0604020202020204" pitchFamily="34" charset="0"/>
                <a:cs typeface="Arial" panose="020B0604020202020204" pitchFamily="34" charset="0"/>
              </a:defRPr>
            </a:lvl1pPr>
            <a:lvl2pPr>
              <a:defRPr sz="1500"/>
            </a:lvl2pPr>
            <a:lvl3pPr>
              <a:defRPr sz="1500"/>
            </a:lvl3pPr>
            <a:lvl4pPr>
              <a:defRPr sz="1500"/>
            </a:lvl4pPr>
            <a:lvl5pPr>
              <a:defRPr sz="1500"/>
            </a:lvl5pPr>
          </a:lstStyle>
          <a:p>
            <a:r>
              <a:rPr lang="en-US" sz="1500" b="1" dirty="0">
                <a:latin typeface="Avenir Black" panose="02000503020000020003" pitchFamily="2" charset="0"/>
              </a:rPr>
              <a:t>Points:</a:t>
            </a:r>
          </a:p>
          <a:p>
            <a:endParaRPr lang="en-US" sz="1500" dirty="0">
              <a:latin typeface="Avenir Medium" panose="02000503020000020003" pitchFamily="2" charset="0"/>
            </a:endParaRP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1</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2</a:t>
            </a:r>
          </a:p>
          <a:p>
            <a:pPr marL="285750" indent="-285750">
              <a:buClr>
                <a:srgbClr val="FFC629"/>
              </a:buClr>
              <a:buFont typeface="Arial" panose="020B0604020202020204" pitchFamily="34" charset="0"/>
              <a:buChar char="•"/>
            </a:pPr>
            <a:r>
              <a:rPr lang="en-US" sz="1500" dirty="0">
                <a:latin typeface="Avenir Medium" panose="02000503020000020003" pitchFamily="2" charset="0"/>
              </a:rPr>
              <a:t>Point 3</a:t>
            </a:r>
          </a:p>
          <a:p>
            <a:pPr marL="285750" indent="-285750">
              <a:buFont typeface="Arial" panose="020B0604020202020204" pitchFamily="34" charset="0"/>
              <a:buChar char="•"/>
            </a:pPr>
            <a:endParaRPr lang="en-US" sz="1500" dirty="0">
              <a:latin typeface="Avenir Medium" panose="02000503020000020003" pitchFamily="2" charset="0"/>
            </a:endParaRPr>
          </a:p>
          <a:p>
            <a:r>
              <a:rPr lang="en-US" sz="1500" dirty="0">
                <a:latin typeface="Avenir Medium" panose="02000503020000020003" pitchFamily="2" charset="0"/>
              </a:rPr>
              <a:t>Reinforce main points/message here with copy to explain to the consumer.</a:t>
            </a:r>
          </a:p>
        </p:txBody>
      </p:sp>
      <p:sp>
        <p:nvSpPr>
          <p:cNvPr id="22" name="Picture Placeholder 21">
            <a:extLst>
              <a:ext uri="{FF2B5EF4-FFF2-40B4-BE49-F238E27FC236}">
                <a16:creationId xmlns:a16="http://schemas.microsoft.com/office/drawing/2014/main" id="{DF874033-E928-1743-85FB-DC29CB426C56}"/>
              </a:ext>
            </a:extLst>
          </p:cNvPr>
          <p:cNvSpPr>
            <a:spLocks noGrp="1"/>
          </p:cNvSpPr>
          <p:nvPr>
            <p:ph type="pic" sz="quarter" idx="12"/>
          </p:nvPr>
        </p:nvSpPr>
        <p:spPr>
          <a:xfrm>
            <a:off x="6799667" y="1593184"/>
            <a:ext cx="4794250" cy="389255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98510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ption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75F388-1957-4E42-8C71-14A16B93040E}"/>
              </a:ext>
            </a:extLst>
          </p:cNvPr>
          <p:cNvGrpSpPr/>
          <p:nvPr userDrawn="1"/>
        </p:nvGrpSpPr>
        <p:grpSpPr>
          <a:xfrm>
            <a:off x="0" y="0"/>
            <a:ext cx="12192000" cy="6858000"/>
            <a:chOff x="0" y="0"/>
            <a:chExt cx="12192000" cy="6858000"/>
          </a:xfrm>
        </p:grpSpPr>
        <p:pic>
          <p:nvPicPr>
            <p:cNvPr id="8" name="Picture 7">
              <a:extLst>
                <a:ext uri="{FF2B5EF4-FFF2-40B4-BE49-F238E27FC236}">
                  <a16:creationId xmlns:a16="http://schemas.microsoft.com/office/drawing/2014/main" id="{560DCAAC-46AE-3343-8F9A-CD4DDA203A09}"/>
                </a:ext>
              </a:extLst>
            </p:cNvPr>
            <p:cNvPicPr>
              <a:picLocks noChangeAspect="1"/>
            </p:cNvPicPr>
            <p:nvPr/>
          </p:nvPicPr>
          <p:blipFill rotWithShape="1">
            <a:blip r:embed="rId2"/>
            <a:srcRect t="20272"/>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D7FE7ACE-CBBD-CE4F-9899-20F39A6A454D}"/>
                </a:ext>
              </a:extLst>
            </p:cNvPr>
            <p:cNvCxnSpPr/>
            <p:nvPr/>
          </p:nvCxnSpPr>
          <p:spPr>
            <a:xfrm>
              <a:off x="3169919" y="3857735"/>
              <a:ext cx="585216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1210CA93-A5F0-FC40-A24C-216D908FFEEC}"/>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bg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230174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2C8967C-5DE1-8542-B6F8-DE583745C775}"/>
              </a:ext>
            </a:extLst>
          </p:cNvPr>
          <p:cNvGrpSpPr/>
          <p:nvPr userDrawn="1"/>
        </p:nvGrpSpPr>
        <p:grpSpPr>
          <a:xfrm>
            <a:off x="0" y="-1"/>
            <a:ext cx="12192000" cy="6858001"/>
            <a:chOff x="0" y="-1"/>
            <a:chExt cx="12192000" cy="6858001"/>
          </a:xfrm>
        </p:grpSpPr>
        <p:pic>
          <p:nvPicPr>
            <p:cNvPr id="8" name="Picture 7">
              <a:extLst>
                <a:ext uri="{FF2B5EF4-FFF2-40B4-BE49-F238E27FC236}">
                  <a16:creationId xmlns:a16="http://schemas.microsoft.com/office/drawing/2014/main" id="{E3F91AB2-125E-C949-8DAC-F0922653571D}"/>
                </a:ext>
              </a:extLst>
            </p:cNvPr>
            <p:cNvPicPr>
              <a:picLocks noChangeAspect="1"/>
            </p:cNvPicPr>
            <p:nvPr/>
          </p:nvPicPr>
          <p:blipFill rotWithShape="1">
            <a:blip r:embed="rId2">
              <a:alphaModFix amt="50000"/>
            </a:blip>
            <a:srcRect t="19272"/>
            <a:stretch/>
          </p:blipFill>
          <p:spPr>
            <a:xfrm>
              <a:off x="0" y="-1"/>
              <a:ext cx="12192000" cy="6858001"/>
            </a:xfrm>
            <a:prstGeom prst="rect">
              <a:avLst/>
            </a:prstGeom>
          </p:spPr>
        </p:pic>
        <p:cxnSp>
          <p:nvCxnSpPr>
            <p:cNvPr id="10" name="Straight Connector 9">
              <a:extLst>
                <a:ext uri="{FF2B5EF4-FFF2-40B4-BE49-F238E27FC236}">
                  <a16:creationId xmlns:a16="http://schemas.microsoft.com/office/drawing/2014/main" id="{DF6F952A-A865-544A-B2DA-A32AF5762272}"/>
                </a:ext>
              </a:extLst>
            </p:cNvPr>
            <p:cNvCxnSpPr/>
            <p:nvPr/>
          </p:nvCxnSpPr>
          <p:spPr>
            <a:xfrm>
              <a:off x="3672840" y="3857735"/>
              <a:ext cx="4846320" cy="0"/>
            </a:xfrm>
            <a:prstGeom prst="line">
              <a:avLst/>
            </a:prstGeom>
            <a:ln w="28575">
              <a:solidFill>
                <a:srgbClr val="FFC629"/>
              </a:solidFill>
            </a:ln>
          </p:spPr>
          <p:style>
            <a:lnRef idx="1">
              <a:schemeClr val="accent1"/>
            </a:lnRef>
            <a:fillRef idx="0">
              <a:schemeClr val="accent1"/>
            </a:fillRef>
            <a:effectRef idx="0">
              <a:schemeClr val="accent1"/>
            </a:effectRef>
            <a:fontRef idx="minor">
              <a:schemeClr val="tx1"/>
            </a:fontRef>
          </p:style>
        </p:cxnSp>
      </p:grpSp>
      <p:sp>
        <p:nvSpPr>
          <p:cNvPr id="6" name="Text Placeholder 12">
            <a:extLst>
              <a:ext uri="{FF2B5EF4-FFF2-40B4-BE49-F238E27FC236}">
                <a16:creationId xmlns:a16="http://schemas.microsoft.com/office/drawing/2014/main" id="{BDF5D72F-CC3C-2B4E-B192-FF761F67C873}"/>
              </a:ext>
            </a:extLst>
          </p:cNvPr>
          <p:cNvSpPr>
            <a:spLocks noGrp="1"/>
          </p:cNvSpPr>
          <p:nvPr>
            <p:ph type="body" sz="quarter" idx="11" hasCustomPrompt="1"/>
          </p:nvPr>
        </p:nvSpPr>
        <p:spPr>
          <a:xfrm>
            <a:off x="2808325" y="3247982"/>
            <a:ext cx="6575347" cy="553998"/>
          </a:xfrm>
          <a:prstGeom prst="rect">
            <a:avLst/>
          </a:prstGeom>
        </p:spPr>
        <p:txBody>
          <a:bodyPr/>
          <a:lstStyle>
            <a:lvl1pPr marL="0" indent="0" algn="ctr">
              <a:buNone/>
              <a:defRPr sz="3000" b="1" i="0">
                <a:solidFill>
                  <a:schemeClr val="tx1"/>
                </a:solidFill>
                <a:latin typeface="Arial" panose="020B0604020202020204" pitchFamily="34" charset="0"/>
                <a:cs typeface="Arial" panose="020B0604020202020204" pitchFamily="34" charset="0"/>
              </a:defRPr>
            </a:lvl1pPr>
          </a:lstStyle>
          <a:p>
            <a:pPr lvl="0"/>
            <a:r>
              <a:rPr lang="en-US" dirty="0"/>
              <a:t>Divider Title</a:t>
            </a:r>
          </a:p>
        </p:txBody>
      </p:sp>
    </p:spTree>
    <p:extLst>
      <p:ext uri="{BB962C8B-B14F-4D97-AF65-F5344CB8AC3E}">
        <p14:creationId xmlns:p14="http://schemas.microsoft.com/office/powerpoint/2010/main" val="308901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65630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7" r:id="rId3"/>
    <p:sldLayoutId id="2147483668" r:id="rId4"/>
    <p:sldLayoutId id="2147483669" r:id="rId5"/>
    <p:sldLayoutId id="2147483658" r:id="rId6"/>
    <p:sldLayoutId id="2147483665" r:id="rId7"/>
    <p:sldLayoutId id="2147483660" r:id="rId8"/>
    <p:sldLayoutId id="2147483661" r:id="rId9"/>
    <p:sldLayoutId id="2147483663" r:id="rId10"/>
    <p:sldLayoutId id="2147483664"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usg.service-now.com/usgsp"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hr.kennesaw.edu/communication/newsletter.php"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hr.kennesaw.edu/hrteams.php"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52CAE6-104F-4AC5-839D-ECB29D4D42BA}"/>
              </a:ext>
            </a:extLst>
          </p:cNvPr>
          <p:cNvSpPr>
            <a:spLocks noGrp="1"/>
          </p:cNvSpPr>
          <p:nvPr>
            <p:ph type="body" sz="quarter" idx="11"/>
          </p:nvPr>
        </p:nvSpPr>
        <p:spPr/>
        <p:txBody>
          <a:bodyPr/>
          <a:lstStyle/>
          <a:p>
            <a:r>
              <a:rPr lang="en-US" dirty="0"/>
              <a:t>Welcome!</a:t>
            </a:r>
          </a:p>
        </p:txBody>
      </p:sp>
      <p:sp>
        <p:nvSpPr>
          <p:cNvPr id="5" name="Text Placeholder 3">
            <a:extLst>
              <a:ext uri="{FF2B5EF4-FFF2-40B4-BE49-F238E27FC236}">
                <a16:creationId xmlns:a16="http://schemas.microsoft.com/office/drawing/2014/main" id="{D561ABA1-CAE5-45C8-897E-5A0ADA98FB2A}"/>
              </a:ext>
            </a:extLst>
          </p:cNvPr>
          <p:cNvSpPr txBox="1">
            <a:spLocks/>
          </p:cNvSpPr>
          <p:nvPr/>
        </p:nvSpPr>
        <p:spPr>
          <a:xfrm>
            <a:off x="2808325" y="3971472"/>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will begin promptly at 2pm.</a:t>
            </a:r>
          </a:p>
        </p:txBody>
      </p:sp>
    </p:spTree>
    <p:extLst>
      <p:ext uri="{BB962C8B-B14F-4D97-AF65-F5344CB8AC3E}">
        <p14:creationId xmlns:p14="http://schemas.microsoft.com/office/powerpoint/2010/main" val="152027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49B3F-52EB-43BD-BF75-3851EC89CC85}"/>
              </a:ext>
            </a:extLst>
          </p:cNvPr>
          <p:cNvSpPr>
            <a:spLocks noGrp="1"/>
          </p:cNvSpPr>
          <p:nvPr>
            <p:ph type="body" sz="quarter" idx="11"/>
          </p:nvPr>
        </p:nvSpPr>
        <p:spPr>
          <a:xfrm>
            <a:off x="2808325" y="2433792"/>
            <a:ext cx="6575347" cy="553998"/>
          </a:xfrm>
        </p:spPr>
        <p:txBody>
          <a:bodyPr/>
          <a:lstStyle/>
          <a:p>
            <a:r>
              <a:rPr lang="en-US" dirty="0"/>
              <a:t>Only positions with a single incumbent should be changed via Reporting Change transaction.</a:t>
            </a:r>
          </a:p>
        </p:txBody>
      </p:sp>
      <p:sp>
        <p:nvSpPr>
          <p:cNvPr id="3" name="Text Placeholder 1">
            <a:extLst>
              <a:ext uri="{FF2B5EF4-FFF2-40B4-BE49-F238E27FC236}">
                <a16:creationId xmlns:a16="http://schemas.microsoft.com/office/drawing/2014/main" id="{CD1706CC-3300-4182-9702-577696FAE575}"/>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Positions with multiple incumbents should be changed via Manage Positions transaction.</a:t>
            </a:r>
          </a:p>
        </p:txBody>
      </p:sp>
    </p:spTree>
    <p:extLst>
      <p:ext uri="{BB962C8B-B14F-4D97-AF65-F5344CB8AC3E}">
        <p14:creationId xmlns:p14="http://schemas.microsoft.com/office/powerpoint/2010/main" val="120406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My Team transactions can NOT </a:t>
            </a:r>
            <a:br>
              <a:rPr lang="en-US" dirty="0"/>
            </a:br>
            <a:r>
              <a:rPr lang="en-US" dirty="0"/>
              <a:t>be edited by anyone once </a:t>
            </a:r>
            <a:br>
              <a:rPr lang="en-US" dirty="0"/>
            </a:br>
            <a:r>
              <a:rPr lang="en-US" dirty="0"/>
              <a:t>they are submitted.</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Ensuring that all data is complete and accurate prior to submission, especially effective date, will prevent HR from having to deny the transaction and you from having to start all over. </a:t>
            </a:r>
          </a:p>
        </p:txBody>
      </p:sp>
    </p:spTree>
    <p:extLst>
      <p:ext uri="{BB962C8B-B14F-4D97-AF65-F5344CB8AC3E}">
        <p14:creationId xmlns:p14="http://schemas.microsoft.com/office/powerpoint/2010/main" val="149864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953A9-8C56-4369-880F-05EA5AA66374}"/>
              </a:ext>
            </a:extLst>
          </p:cNvPr>
          <p:cNvSpPr txBox="1">
            <a:spLocks/>
          </p:cNvSpPr>
          <p:nvPr/>
        </p:nvSpPr>
        <p:spPr>
          <a:xfrm>
            <a:off x="5845479" y="901742"/>
            <a:ext cx="5903934"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In My Team, you will see a list of employees who report to you. Find the person you wish to change and click the blue arrow next to their name.</a:t>
            </a: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Choose Job and Personal Information from the actions menu and then choose Request Reporting Change.</a:t>
            </a:r>
          </a:p>
        </p:txBody>
      </p:sp>
      <p:pic>
        <p:nvPicPr>
          <p:cNvPr id="5" name="Picture 4">
            <a:extLst>
              <a:ext uri="{FF2B5EF4-FFF2-40B4-BE49-F238E27FC236}">
                <a16:creationId xmlns:a16="http://schemas.microsoft.com/office/drawing/2014/main" id="{BE4B2B82-4694-4C8F-8DA9-CF7D85F5A48F}"/>
              </a:ext>
            </a:extLst>
          </p:cNvPr>
          <p:cNvPicPr>
            <a:picLocks noChangeAspect="1"/>
          </p:cNvPicPr>
          <p:nvPr/>
        </p:nvPicPr>
        <p:blipFill>
          <a:blip r:embed="rId2"/>
          <a:stretch>
            <a:fillRect/>
          </a:stretch>
        </p:blipFill>
        <p:spPr>
          <a:xfrm>
            <a:off x="5030248" y="901742"/>
            <a:ext cx="723268" cy="602722"/>
          </a:xfrm>
          <a:prstGeom prst="rect">
            <a:avLst/>
          </a:prstGeom>
        </p:spPr>
      </p:pic>
      <p:pic>
        <p:nvPicPr>
          <p:cNvPr id="7" name="Picture 6">
            <a:extLst>
              <a:ext uri="{FF2B5EF4-FFF2-40B4-BE49-F238E27FC236}">
                <a16:creationId xmlns:a16="http://schemas.microsoft.com/office/drawing/2014/main" id="{54DA2352-3C50-45DF-8E68-89DD5C2F8B7E}"/>
              </a:ext>
            </a:extLst>
          </p:cNvPr>
          <p:cNvPicPr>
            <a:picLocks noChangeAspect="1"/>
          </p:cNvPicPr>
          <p:nvPr/>
        </p:nvPicPr>
        <p:blipFill>
          <a:blip r:embed="rId3"/>
          <a:stretch>
            <a:fillRect/>
          </a:stretch>
        </p:blipFill>
        <p:spPr>
          <a:xfrm>
            <a:off x="783491" y="2418223"/>
            <a:ext cx="2143424" cy="3067478"/>
          </a:xfrm>
          <a:prstGeom prst="rect">
            <a:avLst/>
          </a:prstGeom>
        </p:spPr>
      </p:pic>
      <p:pic>
        <p:nvPicPr>
          <p:cNvPr id="2" name="Picture 1" descr="Graphical user interface, application&#10;&#10;Description automatically generated">
            <a:extLst>
              <a:ext uri="{FF2B5EF4-FFF2-40B4-BE49-F238E27FC236}">
                <a16:creationId xmlns:a16="http://schemas.microsoft.com/office/drawing/2014/main" id="{8DDB9D39-2E42-8B73-71CC-2CCD41AEF819}"/>
              </a:ext>
            </a:extLst>
          </p:cNvPr>
          <p:cNvPicPr>
            <a:picLocks noChangeAspect="1"/>
          </p:cNvPicPr>
          <p:nvPr/>
        </p:nvPicPr>
        <p:blipFill>
          <a:blip r:embed="rId4"/>
          <a:stretch>
            <a:fillRect/>
          </a:stretch>
        </p:blipFill>
        <p:spPr>
          <a:xfrm>
            <a:off x="3071356" y="2418223"/>
            <a:ext cx="2382771" cy="3690166"/>
          </a:xfrm>
          <a:prstGeom prst="rect">
            <a:avLst/>
          </a:prstGeom>
        </p:spPr>
      </p:pic>
    </p:spTree>
    <p:extLst>
      <p:ext uri="{BB962C8B-B14F-4D97-AF65-F5344CB8AC3E}">
        <p14:creationId xmlns:p14="http://schemas.microsoft.com/office/powerpoint/2010/main" val="209326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7ED97E-3218-4C4F-8F7B-30FD1873FAEC}"/>
              </a:ext>
            </a:extLst>
          </p:cNvPr>
          <p:cNvPicPr>
            <a:picLocks noChangeAspect="1"/>
          </p:cNvPicPr>
          <p:nvPr/>
        </p:nvPicPr>
        <p:blipFill>
          <a:blip r:embed="rId2"/>
          <a:stretch>
            <a:fillRect/>
          </a:stretch>
        </p:blipFill>
        <p:spPr>
          <a:xfrm>
            <a:off x="0" y="571031"/>
            <a:ext cx="12192000" cy="3811986"/>
          </a:xfrm>
          <a:prstGeom prst="rect">
            <a:avLst/>
          </a:prstGeom>
        </p:spPr>
      </p:pic>
      <p:sp>
        <p:nvSpPr>
          <p:cNvPr id="4" name="Rectangle 3">
            <a:extLst>
              <a:ext uri="{FF2B5EF4-FFF2-40B4-BE49-F238E27FC236}">
                <a16:creationId xmlns:a16="http://schemas.microsoft.com/office/drawing/2014/main" id="{2450C382-8971-4536-BE6B-B900200DEAC1}"/>
              </a:ext>
            </a:extLst>
          </p:cNvPr>
          <p:cNvSpPr/>
          <p:nvPr/>
        </p:nvSpPr>
        <p:spPr>
          <a:xfrm>
            <a:off x="491319" y="863176"/>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0EAEFB-121F-4A4E-A010-762F893F2DF2}"/>
              </a:ext>
            </a:extLst>
          </p:cNvPr>
          <p:cNvSpPr/>
          <p:nvPr/>
        </p:nvSpPr>
        <p:spPr>
          <a:xfrm>
            <a:off x="2034108" y="3620991"/>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409764-5CA3-423E-B455-47531176E556}"/>
              </a:ext>
            </a:extLst>
          </p:cNvPr>
          <p:cNvSpPr/>
          <p:nvPr/>
        </p:nvSpPr>
        <p:spPr>
          <a:xfrm>
            <a:off x="6096000" y="3567195"/>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88E23A90-0E7F-4E3E-B04C-CC9A9E097E02}"/>
              </a:ext>
            </a:extLst>
          </p:cNvPr>
          <p:cNvSpPr txBox="1">
            <a:spLocks/>
          </p:cNvSpPr>
          <p:nvPr/>
        </p:nvSpPr>
        <p:spPr>
          <a:xfrm>
            <a:off x="4480142" y="150053"/>
            <a:ext cx="254695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 Type of transaction</a:t>
            </a:r>
          </a:p>
        </p:txBody>
      </p:sp>
      <p:sp>
        <p:nvSpPr>
          <p:cNvPr id="9" name="Text Placeholder 3">
            <a:extLst>
              <a:ext uri="{FF2B5EF4-FFF2-40B4-BE49-F238E27FC236}">
                <a16:creationId xmlns:a16="http://schemas.microsoft.com/office/drawing/2014/main" id="{00A66D02-056C-461F-B56F-C083D21EF34C}"/>
              </a:ext>
            </a:extLst>
          </p:cNvPr>
          <p:cNvSpPr txBox="1">
            <a:spLocks/>
          </p:cNvSpPr>
          <p:nvPr/>
        </p:nvSpPr>
        <p:spPr>
          <a:xfrm>
            <a:off x="8513335" y="874580"/>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2. Steps to complete transaction – current step is indicated with a green circle.</a:t>
            </a:r>
          </a:p>
        </p:txBody>
      </p:sp>
      <p:sp>
        <p:nvSpPr>
          <p:cNvPr id="10" name="Text Placeholder 3">
            <a:extLst>
              <a:ext uri="{FF2B5EF4-FFF2-40B4-BE49-F238E27FC236}">
                <a16:creationId xmlns:a16="http://schemas.microsoft.com/office/drawing/2014/main" id="{DFDA09DA-46B9-48D7-801F-F47BF590450A}"/>
              </a:ext>
            </a:extLst>
          </p:cNvPr>
          <p:cNvSpPr txBox="1">
            <a:spLocks/>
          </p:cNvSpPr>
          <p:nvPr/>
        </p:nvSpPr>
        <p:spPr>
          <a:xfrm>
            <a:off x="2755726" y="842424"/>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3. Employee information – redacted here for privacy</a:t>
            </a:r>
          </a:p>
        </p:txBody>
      </p:sp>
      <p:sp>
        <p:nvSpPr>
          <p:cNvPr id="12" name="Text Placeholder 3">
            <a:extLst>
              <a:ext uri="{FF2B5EF4-FFF2-40B4-BE49-F238E27FC236}">
                <a16:creationId xmlns:a16="http://schemas.microsoft.com/office/drawing/2014/main" id="{2FF9A0EC-E422-4FBE-9462-10F1867441F5}"/>
              </a:ext>
            </a:extLst>
          </p:cNvPr>
          <p:cNvSpPr txBox="1">
            <a:spLocks/>
          </p:cNvSpPr>
          <p:nvPr/>
        </p:nvSpPr>
        <p:spPr>
          <a:xfrm>
            <a:off x="3531981" y="1895934"/>
            <a:ext cx="4309312" cy="54664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4. Effective date – must be changed to date that coincides with the beginning of a payroll period</a:t>
            </a:r>
          </a:p>
        </p:txBody>
      </p:sp>
      <p:sp>
        <p:nvSpPr>
          <p:cNvPr id="13" name="Text Placeholder 3">
            <a:extLst>
              <a:ext uri="{FF2B5EF4-FFF2-40B4-BE49-F238E27FC236}">
                <a16:creationId xmlns:a16="http://schemas.microsoft.com/office/drawing/2014/main" id="{BD6B2125-836A-49DE-828E-2A69394D33DA}"/>
              </a:ext>
            </a:extLst>
          </p:cNvPr>
          <p:cNvSpPr txBox="1">
            <a:spLocks/>
          </p:cNvSpPr>
          <p:nvPr/>
        </p:nvSpPr>
        <p:spPr>
          <a:xfrm>
            <a:off x="1555314" y="4018287"/>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5. Click the magnifying glass next to the reports to title to select a new reports to position for this employee’s position and wait for the Lookup window to open</a:t>
            </a:r>
          </a:p>
        </p:txBody>
      </p:sp>
    </p:spTree>
    <p:extLst>
      <p:ext uri="{BB962C8B-B14F-4D97-AF65-F5344CB8AC3E}">
        <p14:creationId xmlns:p14="http://schemas.microsoft.com/office/powerpoint/2010/main" val="19450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35F30-F3DB-479C-929C-78864E9AEDE4}"/>
              </a:ext>
            </a:extLst>
          </p:cNvPr>
          <p:cNvPicPr>
            <a:picLocks noChangeAspect="1"/>
          </p:cNvPicPr>
          <p:nvPr/>
        </p:nvPicPr>
        <p:blipFill>
          <a:blip r:embed="rId2"/>
          <a:stretch>
            <a:fillRect/>
          </a:stretch>
        </p:blipFill>
        <p:spPr>
          <a:xfrm>
            <a:off x="56307" y="653729"/>
            <a:ext cx="12079386" cy="1467055"/>
          </a:xfrm>
          <a:prstGeom prst="rect">
            <a:avLst/>
          </a:prstGeom>
        </p:spPr>
      </p:pic>
      <p:sp>
        <p:nvSpPr>
          <p:cNvPr id="4" name="Text Placeholder 3">
            <a:extLst>
              <a:ext uri="{FF2B5EF4-FFF2-40B4-BE49-F238E27FC236}">
                <a16:creationId xmlns:a16="http://schemas.microsoft.com/office/drawing/2014/main" id="{EA6B3CB6-A34A-419E-B627-7DD43D943208}"/>
              </a:ext>
            </a:extLst>
          </p:cNvPr>
          <p:cNvSpPr txBox="1">
            <a:spLocks/>
          </p:cNvSpPr>
          <p:nvPr/>
        </p:nvSpPr>
        <p:spPr>
          <a:xfrm>
            <a:off x="1555314" y="1976544"/>
            <a:ext cx="679954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6. Click the arrow next to search criteria to search for a reports to position</a:t>
            </a:r>
          </a:p>
        </p:txBody>
      </p:sp>
      <p:pic>
        <p:nvPicPr>
          <p:cNvPr id="6" name="Picture 5">
            <a:extLst>
              <a:ext uri="{FF2B5EF4-FFF2-40B4-BE49-F238E27FC236}">
                <a16:creationId xmlns:a16="http://schemas.microsoft.com/office/drawing/2014/main" id="{2578BDA1-F4B2-408C-95F2-4DD73E4AB1E9}"/>
              </a:ext>
            </a:extLst>
          </p:cNvPr>
          <p:cNvPicPr>
            <a:picLocks noChangeAspect="1"/>
          </p:cNvPicPr>
          <p:nvPr/>
        </p:nvPicPr>
        <p:blipFill>
          <a:blip r:embed="rId3"/>
          <a:stretch>
            <a:fillRect/>
          </a:stretch>
        </p:blipFill>
        <p:spPr>
          <a:xfrm>
            <a:off x="1253136" y="2860488"/>
            <a:ext cx="4525006" cy="3315163"/>
          </a:xfrm>
          <a:prstGeom prst="rect">
            <a:avLst/>
          </a:prstGeom>
        </p:spPr>
      </p:pic>
      <p:sp>
        <p:nvSpPr>
          <p:cNvPr id="7" name="Text Placeholder 3">
            <a:extLst>
              <a:ext uri="{FF2B5EF4-FFF2-40B4-BE49-F238E27FC236}">
                <a16:creationId xmlns:a16="http://schemas.microsoft.com/office/drawing/2014/main" id="{8807F2B5-73E0-46D6-A69F-6DC7F45C6215}"/>
              </a:ext>
            </a:extLst>
          </p:cNvPr>
          <p:cNvSpPr txBox="1">
            <a:spLocks/>
          </p:cNvSpPr>
          <p:nvPr/>
        </p:nvSpPr>
        <p:spPr>
          <a:xfrm>
            <a:off x="5778142" y="3299359"/>
            <a:ext cx="37160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7. Search for a reports to position using any combination of the fields provided</a:t>
            </a:r>
          </a:p>
          <a:p>
            <a:pPr marL="0" indent="0">
              <a:buNone/>
            </a:pPr>
            <a:r>
              <a:rPr lang="en-US" sz="1600" dirty="0">
                <a:solidFill>
                  <a:srgbClr val="FF0000"/>
                </a:solidFill>
              </a:rPr>
              <a:t>Once the appropriate position is located, click on it to select it.</a:t>
            </a:r>
          </a:p>
        </p:txBody>
      </p:sp>
    </p:spTree>
    <p:extLst>
      <p:ext uri="{BB962C8B-B14F-4D97-AF65-F5344CB8AC3E}">
        <p14:creationId xmlns:p14="http://schemas.microsoft.com/office/powerpoint/2010/main" val="33276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5A45DF-088D-42B2-A2CB-EF61672A3E91}"/>
              </a:ext>
            </a:extLst>
          </p:cNvPr>
          <p:cNvPicPr>
            <a:picLocks noChangeAspect="1"/>
          </p:cNvPicPr>
          <p:nvPr/>
        </p:nvPicPr>
        <p:blipFill>
          <a:blip r:embed="rId2"/>
          <a:stretch>
            <a:fillRect/>
          </a:stretch>
        </p:blipFill>
        <p:spPr>
          <a:xfrm>
            <a:off x="0" y="593950"/>
            <a:ext cx="12192000" cy="3741089"/>
          </a:xfrm>
          <a:prstGeom prst="rect">
            <a:avLst/>
          </a:prstGeom>
        </p:spPr>
      </p:pic>
      <p:sp>
        <p:nvSpPr>
          <p:cNvPr id="4" name="Rectangle 3">
            <a:extLst>
              <a:ext uri="{FF2B5EF4-FFF2-40B4-BE49-F238E27FC236}">
                <a16:creationId xmlns:a16="http://schemas.microsoft.com/office/drawing/2014/main" id="{2450C382-8971-4536-BE6B-B900200DEAC1}"/>
              </a:ext>
            </a:extLst>
          </p:cNvPr>
          <p:cNvSpPr/>
          <p:nvPr/>
        </p:nvSpPr>
        <p:spPr>
          <a:xfrm>
            <a:off x="491319" y="863176"/>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0EAEFB-121F-4A4E-A010-762F893F2DF2}"/>
              </a:ext>
            </a:extLst>
          </p:cNvPr>
          <p:cNvSpPr/>
          <p:nvPr/>
        </p:nvSpPr>
        <p:spPr>
          <a:xfrm>
            <a:off x="2034108" y="3620991"/>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409764-5CA3-423E-B455-47531176E556}"/>
              </a:ext>
            </a:extLst>
          </p:cNvPr>
          <p:cNvSpPr/>
          <p:nvPr/>
        </p:nvSpPr>
        <p:spPr>
          <a:xfrm>
            <a:off x="6096000" y="3567195"/>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DA54AF3F-8991-4071-94D9-17FF8E33D108}"/>
              </a:ext>
            </a:extLst>
          </p:cNvPr>
          <p:cNvSpPr txBox="1">
            <a:spLocks/>
          </p:cNvSpPr>
          <p:nvPr/>
        </p:nvSpPr>
        <p:spPr>
          <a:xfrm>
            <a:off x="11227496" y="1666198"/>
            <a:ext cx="1077238"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9. Navigate to next step</a:t>
            </a:r>
          </a:p>
        </p:txBody>
      </p:sp>
      <p:sp>
        <p:nvSpPr>
          <p:cNvPr id="14" name="Text Placeholder 3">
            <a:extLst>
              <a:ext uri="{FF2B5EF4-FFF2-40B4-BE49-F238E27FC236}">
                <a16:creationId xmlns:a16="http://schemas.microsoft.com/office/drawing/2014/main" id="{89BAF008-8D8D-4273-B3E9-3D0CCAF0141D}"/>
              </a:ext>
            </a:extLst>
          </p:cNvPr>
          <p:cNvSpPr txBox="1">
            <a:spLocks/>
          </p:cNvSpPr>
          <p:nvPr/>
        </p:nvSpPr>
        <p:spPr>
          <a:xfrm>
            <a:off x="1555314" y="4018287"/>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8. Verify under “New Information” that the yellow dots appear (which indicates that a change has been made) and that the manager name displayed matches the correct new reports to manager. </a:t>
            </a:r>
          </a:p>
          <a:p>
            <a:pPr marL="0" indent="0">
              <a:buNone/>
            </a:pPr>
            <a:r>
              <a:rPr lang="en-US" sz="1600" dirty="0">
                <a:solidFill>
                  <a:srgbClr val="FF0000"/>
                </a:solidFill>
              </a:rPr>
              <a:t>(The name is redacted here for privacy.)</a:t>
            </a:r>
          </a:p>
        </p:txBody>
      </p:sp>
    </p:spTree>
    <p:extLst>
      <p:ext uri="{BB962C8B-B14F-4D97-AF65-F5344CB8AC3E}">
        <p14:creationId xmlns:p14="http://schemas.microsoft.com/office/powerpoint/2010/main" val="241033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80FAB-744E-4126-AA48-5E9F159D20B2}"/>
              </a:ext>
            </a:extLst>
          </p:cNvPr>
          <p:cNvPicPr>
            <a:picLocks noChangeAspect="1"/>
          </p:cNvPicPr>
          <p:nvPr/>
        </p:nvPicPr>
        <p:blipFill>
          <a:blip r:embed="rId2"/>
          <a:stretch>
            <a:fillRect/>
          </a:stretch>
        </p:blipFill>
        <p:spPr>
          <a:xfrm>
            <a:off x="0" y="247031"/>
            <a:ext cx="12192000" cy="5463186"/>
          </a:xfrm>
          <a:prstGeom prst="rect">
            <a:avLst/>
          </a:prstGeom>
        </p:spPr>
      </p:pic>
      <p:sp>
        <p:nvSpPr>
          <p:cNvPr id="4" name="Rectangle 3">
            <a:extLst>
              <a:ext uri="{FF2B5EF4-FFF2-40B4-BE49-F238E27FC236}">
                <a16:creationId xmlns:a16="http://schemas.microsoft.com/office/drawing/2014/main" id="{536D8393-C4C3-4590-8AD6-E5F158040F1E}"/>
              </a:ext>
            </a:extLst>
          </p:cNvPr>
          <p:cNvSpPr/>
          <p:nvPr/>
        </p:nvSpPr>
        <p:spPr>
          <a:xfrm>
            <a:off x="614149" y="482409"/>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2515B9-699E-4B5D-ADF4-A8ABC0DE20D5}"/>
              </a:ext>
            </a:extLst>
          </p:cNvPr>
          <p:cNvSpPr/>
          <p:nvPr/>
        </p:nvSpPr>
        <p:spPr>
          <a:xfrm>
            <a:off x="1774801" y="2570113"/>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3262C4-1926-4A0A-8A4A-BA9FDD1F9FB0}"/>
              </a:ext>
            </a:extLst>
          </p:cNvPr>
          <p:cNvSpPr/>
          <p:nvPr/>
        </p:nvSpPr>
        <p:spPr>
          <a:xfrm>
            <a:off x="1774801" y="3978293"/>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81AD8F0-AF53-4B1D-A307-E384F7C7DBAA}"/>
              </a:ext>
            </a:extLst>
          </p:cNvPr>
          <p:cNvSpPr/>
          <p:nvPr/>
        </p:nvSpPr>
        <p:spPr>
          <a:xfrm>
            <a:off x="5173093" y="2570113"/>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5DB47B-2CB5-4CCE-B21B-E003671C02EA}"/>
              </a:ext>
            </a:extLst>
          </p:cNvPr>
          <p:cNvSpPr/>
          <p:nvPr/>
        </p:nvSpPr>
        <p:spPr>
          <a:xfrm>
            <a:off x="5173093" y="3978293"/>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3F47B4B5-26F3-4FBC-BD3F-5A5C1615B0F3}"/>
              </a:ext>
            </a:extLst>
          </p:cNvPr>
          <p:cNvSpPr txBox="1">
            <a:spLocks/>
          </p:cNvSpPr>
          <p:nvPr/>
        </p:nvSpPr>
        <p:spPr>
          <a:xfrm>
            <a:off x="3171172" y="4537958"/>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10. Review the transaction one more time for accuracy and add any appropriate comments and attachments. </a:t>
            </a:r>
          </a:p>
          <a:p>
            <a:pPr marL="0" indent="0">
              <a:buNone/>
            </a:pPr>
            <a:r>
              <a:rPr lang="en-US" sz="1600" dirty="0">
                <a:solidFill>
                  <a:srgbClr val="FF0000"/>
                </a:solidFill>
              </a:rPr>
              <a:t>Make sure to indicate in the comments of a reporting change transaction how you expect the transaction to affect time approver – either change it concurrently or leave it as is. </a:t>
            </a:r>
          </a:p>
        </p:txBody>
      </p:sp>
      <p:sp>
        <p:nvSpPr>
          <p:cNvPr id="10" name="Text Placeholder 3">
            <a:extLst>
              <a:ext uri="{FF2B5EF4-FFF2-40B4-BE49-F238E27FC236}">
                <a16:creationId xmlns:a16="http://schemas.microsoft.com/office/drawing/2014/main" id="{4FD7C345-F164-4A36-9133-574F72AB5B88}"/>
              </a:ext>
            </a:extLst>
          </p:cNvPr>
          <p:cNvSpPr txBox="1">
            <a:spLocks/>
          </p:cNvSpPr>
          <p:nvPr/>
        </p:nvSpPr>
        <p:spPr>
          <a:xfrm>
            <a:off x="10547180" y="519079"/>
            <a:ext cx="1644820"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11. Click Submit</a:t>
            </a:r>
          </a:p>
        </p:txBody>
      </p:sp>
    </p:spTree>
    <p:extLst>
      <p:ext uri="{BB962C8B-B14F-4D97-AF65-F5344CB8AC3E}">
        <p14:creationId xmlns:p14="http://schemas.microsoft.com/office/powerpoint/2010/main" val="295705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3260508"/>
            <a:ext cx="6575347" cy="553998"/>
          </a:xfrm>
        </p:spPr>
        <p:txBody>
          <a:bodyPr/>
          <a:lstStyle/>
          <a:p>
            <a:r>
              <a:rPr lang="en-US" dirty="0"/>
              <a:t>What is a Time Approver?</a:t>
            </a:r>
          </a:p>
          <a:p>
            <a:endParaRPr lang="en-US" dirty="0"/>
          </a:p>
        </p:txBody>
      </p:sp>
    </p:spTree>
    <p:extLst>
      <p:ext uri="{BB962C8B-B14F-4D97-AF65-F5344CB8AC3E}">
        <p14:creationId xmlns:p14="http://schemas.microsoft.com/office/powerpoint/2010/main" val="390591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2452329"/>
            <a:ext cx="6575347" cy="553998"/>
          </a:xfrm>
        </p:spPr>
        <p:txBody>
          <a:bodyPr/>
          <a:lstStyle/>
          <a:p>
            <a:r>
              <a:rPr lang="en-US" dirty="0"/>
              <a:t>The time approver is the person responsible for managing and approving time for an employee. </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 many employees, this is the same person as their reports to manager, but it can be different in work arrangements where it makes sense to have an Admin or Team Lead approving time instead.</a:t>
            </a:r>
          </a:p>
        </p:txBody>
      </p:sp>
    </p:spTree>
    <p:extLst>
      <p:ext uri="{BB962C8B-B14F-4D97-AF65-F5344CB8AC3E}">
        <p14:creationId xmlns:p14="http://schemas.microsoft.com/office/powerpoint/2010/main" val="148251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C4D1F5-BCAA-4A7B-95D1-8B06997DD346}"/>
              </a:ext>
            </a:extLst>
          </p:cNvPr>
          <p:cNvSpPr>
            <a:spLocks noGrp="1"/>
          </p:cNvSpPr>
          <p:nvPr>
            <p:ph type="body" sz="quarter" idx="11"/>
          </p:nvPr>
        </p:nvSpPr>
        <p:spPr>
          <a:xfrm>
            <a:off x="2808325" y="2469695"/>
            <a:ext cx="6575347" cy="553998"/>
          </a:xfrm>
        </p:spPr>
        <p:txBody>
          <a:bodyPr/>
          <a:lstStyle/>
          <a:p>
            <a:r>
              <a:rPr lang="en-US" dirty="0"/>
              <a:t>If the reporting relationship changes, it can affect the time approver as well!</a:t>
            </a:r>
          </a:p>
        </p:txBody>
      </p:sp>
      <p:sp>
        <p:nvSpPr>
          <p:cNvPr id="3" name="Text Placeholder 5">
            <a:extLst>
              <a:ext uri="{FF2B5EF4-FFF2-40B4-BE49-F238E27FC236}">
                <a16:creationId xmlns:a16="http://schemas.microsoft.com/office/drawing/2014/main" id="{52CCD35C-B236-44B3-9886-6EF807230EBC}"/>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Any time an employee’s reports to manager changes, the time approver should also be reviewed to determine if changes are needed.</a:t>
            </a:r>
          </a:p>
        </p:txBody>
      </p:sp>
    </p:spTree>
    <p:extLst>
      <p:ext uri="{BB962C8B-B14F-4D97-AF65-F5344CB8AC3E}">
        <p14:creationId xmlns:p14="http://schemas.microsoft.com/office/powerpoint/2010/main" val="7163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0E44-512C-453C-8141-6843D1511328}"/>
              </a:ext>
            </a:extLst>
          </p:cNvPr>
          <p:cNvSpPr>
            <a:spLocks noGrp="1"/>
          </p:cNvSpPr>
          <p:nvPr>
            <p:ph type="body" sz="quarter" idx="12"/>
          </p:nvPr>
        </p:nvSpPr>
        <p:spPr>
          <a:xfrm>
            <a:off x="3765550" y="5260593"/>
            <a:ext cx="4660900" cy="512762"/>
          </a:xfrm>
        </p:spPr>
        <p:txBody>
          <a:bodyPr/>
          <a:lstStyle/>
          <a:p>
            <a:r>
              <a:rPr lang="en-US" dirty="0"/>
              <a:t>They’re Not Mine</a:t>
            </a:r>
          </a:p>
          <a:p>
            <a:endParaRPr lang="en-US" dirty="0"/>
          </a:p>
        </p:txBody>
      </p:sp>
      <p:sp>
        <p:nvSpPr>
          <p:cNvPr id="4" name="Text Placeholder 1">
            <a:extLst>
              <a:ext uri="{FF2B5EF4-FFF2-40B4-BE49-F238E27FC236}">
                <a16:creationId xmlns:a16="http://schemas.microsoft.com/office/drawing/2014/main" id="{AB53EF58-E39B-497D-BC54-6526C33EFF0C}"/>
              </a:ext>
            </a:extLst>
          </p:cNvPr>
          <p:cNvSpPr txBox="1">
            <a:spLocks/>
          </p:cNvSpPr>
          <p:nvPr/>
        </p:nvSpPr>
        <p:spPr>
          <a:xfrm>
            <a:off x="2141857" y="5635416"/>
            <a:ext cx="7908286" cy="27587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An In-Depth Look at the Reporting and Time Approver Transactions</a:t>
            </a:r>
          </a:p>
        </p:txBody>
      </p:sp>
    </p:spTree>
    <p:extLst>
      <p:ext uri="{BB962C8B-B14F-4D97-AF65-F5344CB8AC3E}">
        <p14:creationId xmlns:p14="http://schemas.microsoft.com/office/powerpoint/2010/main" val="3383167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3256875"/>
            <a:ext cx="6575347" cy="553998"/>
          </a:xfrm>
        </p:spPr>
        <p:txBody>
          <a:bodyPr/>
          <a:lstStyle/>
          <a:p>
            <a:r>
              <a:rPr lang="en-US" dirty="0"/>
              <a:t>How Do I Change Time Approver?</a:t>
            </a:r>
          </a:p>
          <a:p>
            <a:endParaRPr lang="en-US" dirty="0"/>
          </a:p>
        </p:txBody>
      </p:sp>
    </p:spTree>
    <p:extLst>
      <p:ext uri="{BB962C8B-B14F-4D97-AF65-F5344CB8AC3E}">
        <p14:creationId xmlns:p14="http://schemas.microsoft.com/office/powerpoint/2010/main" val="1371541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6962586" y="2680489"/>
            <a:ext cx="4766178"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878083"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is moving to a new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061938" y="4565008"/>
            <a:ext cx="2038079" cy="830997"/>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My Team</a:t>
            </a:r>
          </a:p>
        </p:txBody>
      </p:sp>
      <p:sp>
        <p:nvSpPr>
          <p:cNvPr id="11" name="Text Placeholder 2">
            <a:extLst>
              <a:ext uri="{FF2B5EF4-FFF2-40B4-BE49-F238E27FC236}">
                <a16:creationId xmlns:a16="http://schemas.microsoft.com/office/drawing/2014/main" id="{3278D0B6-CEED-42E5-B2D5-0C463E8F3C07}"/>
              </a:ext>
            </a:extLst>
          </p:cNvPr>
          <p:cNvSpPr txBox="1">
            <a:spLocks/>
          </p:cNvSpPr>
          <p:nvPr/>
        </p:nvSpPr>
        <p:spPr>
          <a:xfrm>
            <a:off x="9409134"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information is changing</a:t>
            </a:r>
          </a:p>
        </p:txBody>
      </p:sp>
      <p:sp>
        <p:nvSpPr>
          <p:cNvPr id="12" name="TextBox 11">
            <a:extLst>
              <a:ext uri="{FF2B5EF4-FFF2-40B4-BE49-F238E27FC236}">
                <a16:creationId xmlns:a16="http://schemas.microsoft.com/office/drawing/2014/main" id="{CA6A3949-EAEF-43A8-B253-23A64486FFA8}"/>
              </a:ext>
            </a:extLst>
          </p:cNvPr>
          <p:cNvSpPr txBox="1"/>
          <p:nvPr/>
        </p:nvSpPr>
        <p:spPr>
          <a:xfrm>
            <a:off x="9172113" y="4565008"/>
            <a:ext cx="287983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pic>
        <p:nvPicPr>
          <p:cNvPr id="3" name="Picture 2">
            <a:extLst>
              <a:ext uri="{FF2B5EF4-FFF2-40B4-BE49-F238E27FC236}">
                <a16:creationId xmlns:a16="http://schemas.microsoft.com/office/drawing/2014/main" id="{0AD4CD44-5696-4833-8274-64538A87DE41}"/>
              </a:ext>
            </a:extLst>
          </p:cNvPr>
          <p:cNvPicPr>
            <a:picLocks noChangeAspect="1"/>
          </p:cNvPicPr>
          <p:nvPr/>
        </p:nvPicPr>
        <p:blipFill>
          <a:blip r:embed="rId2"/>
          <a:stretch>
            <a:fillRect/>
          </a:stretch>
        </p:blipFill>
        <p:spPr>
          <a:xfrm>
            <a:off x="7954371" y="248161"/>
            <a:ext cx="2909525" cy="2296993"/>
          </a:xfrm>
          <a:prstGeom prst="rect">
            <a:avLst/>
          </a:prstGeom>
        </p:spPr>
      </p:pic>
      <p:sp>
        <p:nvSpPr>
          <p:cNvPr id="4" name="Rectangle 3">
            <a:extLst>
              <a:ext uri="{FF2B5EF4-FFF2-40B4-BE49-F238E27FC236}">
                <a16:creationId xmlns:a16="http://schemas.microsoft.com/office/drawing/2014/main" id="{0F664295-7B31-4C10-AD27-005169815962}"/>
              </a:ext>
            </a:extLst>
          </p:cNvPr>
          <p:cNvSpPr/>
          <p:nvPr/>
        </p:nvSpPr>
        <p:spPr>
          <a:xfrm>
            <a:off x="9172114" y="4565008"/>
            <a:ext cx="2879832" cy="570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43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B49B3F-52EB-43BD-BF75-3851EC89CC85}"/>
              </a:ext>
            </a:extLst>
          </p:cNvPr>
          <p:cNvSpPr>
            <a:spLocks noGrp="1"/>
          </p:cNvSpPr>
          <p:nvPr>
            <p:ph type="body" sz="quarter" idx="11"/>
          </p:nvPr>
        </p:nvSpPr>
        <p:spPr>
          <a:xfrm>
            <a:off x="2808325" y="1632128"/>
            <a:ext cx="6575347" cy="553998"/>
          </a:xfrm>
        </p:spPr>
        <p:txBody>
          <a:bodyPr/>
          <a:lstStyle/>
          <a:p>
            <a:r>
              <a:rPr lang="en-US" dirty="0"/>
              <a:t>If time approver is changing concurrently with a manager change, it only needs to be indicated in the comments of the Reporting Change transaction. </a:t>
            </a:r>
          </a:p>
        </p:txBody>
      </p:sp>
      <p:sp>
        <p:nvSpPr>
          <p:cNvPr id="3" name="Text Placeholder 1">
            <a:extLst>
              <a:ext uri="{FF2B5EF4-FFF2-40B4-BE49-F238E27FC236}">
                <a16:creationId xmlns:a16="http://schemas.microsoft.com/office/drawing/2014/main" id="{CD1706CC-3300-4182-9702-577696FAE575}"/>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Sometimes, time approver will change even though reports to manager is staying the same. In those cases, a Change Time/Absence Approver request should be submitted instead.</a:t>
            </a:r>
          </a:p>
        </p:txBody>
      </p:sp>
    </p:spTree>
    <p:extLst>
      <p:ext uri="{BB962C8B-B14F-4D97-AF65-F5344CB8AC3E}">
        <p14:creationId xmlns:p14="http://schemas.microsoft.com/office/powerpoint/2010/main" val="62206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D3357-947C-46CB-B92B-E60CF0DCC4CF}"/>
              </a:ext>
            </a:extLst>
          </p:cNvPr>
          <p:cNvSpPr>
            <a:spLocks noGrp="1"/>
          </p:cNvSpPr>
          <p:nvPr>
            <p:ph type="body" sz="quarter" idx="11"/>
          </p:nvPr>
        </p:nvSpPr>
        <p:spPr>
          <a:xfrm>
            <a:off x="2808326" y="2496420"/>
            <a:ext cx="6575347" cy="553998"/>
          </a:xfrm>
        </p:spPr>
        <p:txBody>
          <a:bodyPr/>
          <a:lstStyle/>
          <a:p>
            <a:r>
              <a:rPr lang="en-US" dirty="0"/>
              <a:t>My Team transactions can NOT </a:t>
            </a:r>
            <a:br>
              <a:rPr lang="en-US" dirty="0"/>
            </a:br>
            <a:r>
              <a:rPr lang="en-US" dirty="0"/>
              <a:t>be edited by anyone once </a:t>
            </a:r>
            <a:br>
              <a:rPr lang="en-US" dirty="0"/>
            </a:br>
            <a:r>
              <a:rPr lang="en-US" dirty="0"/>
              <a:t>they are submitted.</a:t>
            </a:r>
          </a:p>
          <a:p>
            <a:endParaRPr lang="en-US" dirty="0"/>
          </a:p>
        </p:txBody>
      </p:sp>
      <p:sp>
        <p:nvSpPr>
          <p:cNvPr id="3" name="Text Placeholder 1">
            <a:extLst>
              <a:ext uri="{FF2B5EF4-FFF2-40B4-BE49-F238E27FC236}">
                <a16:creationId xmlns:a16="http://schemas.microsoft.com/office/drawing/2014/main" id="{18DA88F7-ADC3-48DC-B093-D48085D84B1B}"/>
              </a:ext>
            </a:extLst>
          </p:cNvPr>
          <p:cNvSpPr txBox="1">
            <a:spLocks/>
          </p:cNvSpPr>
          <p:nvPr/>
        </p:nvSpPr>
        <p:spPr>
          <a:xfrm>
            <a:off x="2808325" y="3943940"/>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Ensuring that all data is complete and accurate prior to submission, especially effective date, will prevent HR from having to deny the transaction and you from having to start all over. </a:t>
            </a:r>
          </a:p>
        </p:txBody>
      </p:sp>
    </p:spTree>
    <p:extLst>
      <p:ext uri="{BB962C8B-B14F-4D97-AF65-F5344CB8AC3E}">
        <p14:creationId xmlns:p14="http://schemas.microsoft.com/office/powerpoint/2010/main" val="98473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953A9-8C56-4369-880F-05EA5AA66374}"/>
              </a:ext>
            </a:extLst>
          </p:cNvPr>
          <p:cNvSpPr txBox="1">
            <a:spLocks/>
          </p:cNvSpPr>
          <p:nvPr/>
        </p:nvSpPr>
        <p:spPr>
          <a:xfrm>
            <a:off x="5845479" y="901742"/>
            <a:ext cx="5903934" cy="6544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dirty="0">
                <a:solidFill>
                  <a:srgbClr val="FF0000"/>
                </a:solidFill>
              </a:rPr>
              <a:t>In My Team, you will see a list of employees who report to you. Find the person you wish to change and click the blue arrow next to their name.</a:t>
            </a:r>
          </a:p>
          <a:p>
            <a:pPr marL="342900" indent="-342900">
              <a:buAutoNum type="arabicPeriod"/>
            </a:pPr>
            <a:endParaRPr lang="en-US" sz="1800" dirty="0">
              <a:solidFill>
                <a:srgbClr val="FF0000"/>
              </a:solidFill>
            </a:endParaRPr>
          </a:p>
          <a:p>
            <a:pPr marL="342900" indent="-342900">
              <a:buAutoNum type="arabicPeriod"/>
            </a:pPr>
            <a:endParaRPr lang="en-US" sz="1800" dirty="0">
              <a:solidFill>
                <a:srgbClr val="FF0000"/>
              </a:solidFill>
            </a:endParaRPr>
          </a:p>
          <a:p>
            <a:pPr marL="342900" indent="-342900">
              <a:buAutoNum type="arabicPeriod"/>
            </a:pPr>
            <a:r>
              <a:rPr lang="en-US" sz="1800" dirty="0">
                <a:solidFill>
                  <a:srgbClr val="FF0000"/>
                </a:solidFill>
              </a:rPr>
              <a:t>Choose Time Management from the actions menu and then choose Submit Request to Change Time and Absence Approver.</a:t>
            </a:r>
          </a:p>
        </p:txBody>
      </p:sp>
      <p:pic>
        <p:nvPicPr>
          <p:cNvPr id="5" name="Picture 4">
            <a:extLst>
              <a:ext uri="{FF2B5EF4-FFF2-40B4-BE49-F238E27FC236}">
                <a16:creationId xmlns:a16="http://schemas.microsoft.com/office/drawing/2014/main" id="{BE4B2B82-4694-4C8F-8DA9-CF7D85F5A48F}"/>
              </a:ext>
            </a:extLst>
          </p:cNvPr>
          <p:cNvPicPr>
            <a:picLocks noChangeAspect="1"/>
          </p:cNvPicPr>
          <p:nvPr/>
        </p:nvPicPr>
        <p:blipFill>
          <a:blip r:embed="rId2"/>
          <a:stretch>
            <a:fillRect/>
          </a:stretch>
        </p:blipFill>
        <p:spPr>
          <a:xfrm>
            <a:off x="5030248" y="901742"/>
            <a:ext cx="723268" cy="602722"/>
          </a:xfrm>
          <a:prstGeom prst="rect">
            <a:avLst/>
          </a:prstGeom>
        </p:spPr>
      </p:pic>
      <p:pic>
        <p:nvPicPr>
          <p:cNvPr id="7" name="Picture 6">
            <a:extLst>
              <a:ext uri="{FF2B5EF4-FFF2-40B4-BE49-F238E27FC236}">
                <a16:creationId xmlns:a16="http://schemas.microsoft.com/office/drawing/2014/main" id="{54DA2352-3C50-45DF-8E68-89DD5C2F8B7E}"/>
              </a:ext>
            </a:extLst>
          </p:cNvPr>
          <p:cNvPicPr>
            <a:picLocks noChangeAspect="1"/>
          </p:cNvPicPr>
          <p:nvPr/>
        </p:nvPicPr>
        <p:blipFill>
          <a:blip r:embed="rId3"/>
          <a:stretch>
            <a:fillRect/>
          </a:stretch>
        </p:blipFill>
        <p:spPr>
          <a:xfrm>
            <a:off x="783491" y="2418223"/>
            <a:ext cx="2143424" cy="3067478"/>
          </a:xfrm>
          <a:prstGeom prst="rect">
            <a:avLst/>
          </a:prstGeom>
        </p:spPr>
      </p:pic>
      <p:pic>
        <p:nvPicPr>
          <p:cNvPr id="3" name="Picture 2">
            <a:extLst>
              <a:ext uri="{FF2B5EF4-FFF2-40B4-BE49-F238E27FC236}">
                <a16:creationId xmlns:a16="http://schemas.microsoft.com/office/drawing/2014/main" id="{60AB858A-B220-434F-96A4-6F984490903B}"/>
              </a:ext>
            </a:extLst>
          </p:cNvPr>
          <p:cNvPicPr>
            <a:picLocks noChangeAspect="1"/>
          </p:cNvPicPr>
          <p:nvPr/>
        </p:nvPicPr>
        <p:blipFill>
          <a:blip r:embed="rId4"/>
          <a:stretch>
            <a:fillRect/>
          </a:stretch>
        </p:blipFill>
        <p:spPr>
          <a:xfrm>
            <a:off x="2992193" y="2407653"/>
            <a:ext cx="2853286" cy="2042693"/>
          </a:xfrm>
          <a:prstGeom prst="rect">
            <a:avLst/>
          </a:prstGeom>
        </p:spPr>
      </p:pic>
    </p:spTree>
    <p:extLst>
      <p:ext uri="{BB962C8B-B14F-4D97-AF65-F5344CB8AC3E}">
        <p14:creationId xmlns:p14="http://schemas.microsoft.com/office/powerpoint/2010/main" val="272126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8EAFA7-B124-4F02-B5E2-27DE41A4CE90}"/>
              </a:ext>
            </a:extLst>
          </p:cNvPr>
          <p:cNvPicPr>
            <a:picLocks noChangeAspect="1"/>
          </p:cNvPicPr>
          <p:nvPr/>
        </p:nvPicPr>
        <p:blipFill>
          <a:blip r:embed="rId2"/>
          <a:stretch>
            <a:fillRect/>
          </a:stretch>
        </p:blipFill>
        <p:spPr>
          <a:xfrm>
            <a:off x="0" y="1983620"/>
            <a:ext cx="12192000" cy="2890756"/>
          </a:xfrm>
          <a:prstGeom prst="rect">
            <a:avLst/>
          </a:prstGeom>
        </p:spPr>
      </p:pic>
      <p:sp>
        <p:nvSpPr>
          <p:cNvPr id="6" name="Rectangle 5">
            <a:extLst>
              <a:ext uri="{FF2B5EF4-FFF2-40B4-BE49-F238E27FC236}">
                <a16:creationId xmlns:a16="http://schemas.microsoft.com/office/drawing/2014/main" id="{B601B21B-1D35-459C-A029-48FF8A74DC5F}"/>
              </a:ext>
            </a:extLst>
          </p:cNvPr>
          <p:cNvSpPr/>
          <p:nvPr/>
        </p:nvSpPr>
        <p:spPr>
          <a:xfrm>
            <a:off x="736979" y="2235829"/>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A0C197-B068-4BC2-AA19-A59E87F9CFD9}"/>
              </a:ext>
            </a:extLst>
          </p:cNvPr>
          <p:cNvSpPr/>
          <p:nvPr/>
        </p:nvSpPr>
        <p:spPr>
          <a:xfrm>
            <a:off x="5210842" y="3638316"/>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CC752265-E744-474D-ABE9-10C37C75A091}"/>
              </a:ext>
            </a:extLst>
          </p:cNvPr>
          <p:cNvSpPr txBox="1">
            <a:spLocks/>
          </p:cNvSpPr>
          <p:nvPr/>
        </p:nvSpPr>
        <p:spPr>
          <a:xfrm>
            <a:off x="4725802" y="1590946"/>
            <a:ext cx="254695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 Type of transaction</a:t>
            </a:r>
          </a:p>
        </p:txBody>
      </p:sp>
      <p:sp>
        <p:nvSpPr>
          <p:cNvPr id="10" name="Text Placeholder 3">
            <a:extLst>
              <a:ext uri="{FF2B5EF4-FFF2-40B4-BE49-F238E27FC236}">
                <a16:creationId xmlns:a16="http://schemas.microsoft.com/office/drawing/2014/main" id="{9900E5CB-B4C4-440C-AA75-AEBF1D22B6BA}"/>
              </a:ext>
            </a:extLst>
          </p:cNvPr>
          <p:cNvSpPr txBox="1">
            <a:spLocks/>
          </p:cNvSpPr>
          <p:nvPr/>
        </p:nvSpPr>
        <p:spPr>
          <a:xfrm>
            <a:off x="8758995" y="2247233"/>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2. Steps to complete transaction – current step is indicated with a green circle.</a:t>
            </a:r>
          </a:p>
        </p:txBody>
      </p:sp>
      <p:sp>
        <p:nvSpPr>
          <p:cNvPr id="11" name="Text Placeholder 3">
            <a:extLst>
              <a:ext uri="{FF2B5EF4-FFF2-40B4-BE49-F238E27FC236}">
                <a16:creationId xmlns:a16="http://schemas.microsoft.com/office/drawing/2014/main" id="{6D50550B-EAF4-4C57-9237-334ED091DDBE}"/>
              </a:ext>
            </a:extLst>
          </p:cNvPr>
          <p:cNvSpPr txBox="1">
            <a:spLocks/>
          </p:cNvSpPr>
          <p:nvPr/>
        </p:nvSpPr>
        <p:spPr>
          <a:xfrm>
            <a:off x="3001386" y="2215077"/>
            <a:ext cx="2171179"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3. Employee information – redacted here for privacy</a:t>
            </a:r>
          </a:p>
        </p:txBody>
      </p:sp>
      <p:sp>
        <p:nvSpPr>
          <p:cNvPr id="12" name="Text Placeholder 3">
            <a:extLst>
              <a:ext uri="{FF2B5EF4-FFF2-40B4-BE49-F238E27FC236}">
                <a16:creationId xmlns:a16="http://schemas.microsoft.com/office/drawing/2014/main" id="{5C2B5C1A-F540-49BA-AD16-F278B0D77ADE}"/>
              </a:ext>
            </a:extLst>
          </p:cNvPr>
          <p:cNvSpPr txBox="1">
            <a:spLocks/>
          </p:cNvSpPr>
          <p:nvPr/>
        </p:nvSpPr>
        <p:spPr>
          <a:xfrm>
            <a:off x="2947441" y="2930632"/>
            <a:ext cx="4309312" cy="50577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4. Effective date – must be changed to date that coincides with the beginning of a payroll period</a:t>
            </a:r>
          </a:p>
        </p:txBody>
      </p:sp>
      <p:sp>
        <p:nvSpPr>
          <p:cNvPr id="13" name="Text Placeholder 3">
            <a:extLst>
              <a:ext uri="{FF2B5EF4-FFF2-40B4-BE49-F238E27FC236}">
                <a16:creationId xmlns:a16="http://schemas.microsoft.com/office/drawing/2014/main" id="{34985094-D24A-472A-99C5-FDFAD6A47F79}"/>
              </a:ext>
            </a:extLst>
          </p:cNvPr>
          <p:cNvSpPr txBox="1">
            <a:spLocks/>
          </p:cNvSpPr>
          <p:nvPr/>
        </p:nvSpPr>
        <p:spPr>
          <a:xfrm>
            <a:off x="5932460" y="4157325"/>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5. View current time approver information here</a:t>
            </a:r>
          </a:p>
          <a:p>
            <a:pPr marL="0" indent="0">
              <a:buNone/>
            </a:pPr>
            <a:r>
              <a:rPr lang="en-US" sz="1600" dirty="0">
                <a:solidFill>
                  <a:srgbClr val="FF0000"/>
                </a:solidFill>
              </a:rPr>
              <a:t>(Name has been redacted here for privacy)</a:t>
            </a:r>
          </a:p>
        </p:txBody>
      </p:sp>
      <p:sp>
        <p:nvSpPr>
          <p:cNvPr id="23" name="Text Placeholder 3">
            <a:extLst>
              <a:ext uri="{FF2B5EF4-FFF2-40B4-BE49-F238E27FC236}">
                <a16:creationId xmlns:a16="http://schemas.microsoft.com/office/drawing/2014/main" id="{11102CF0-05CC-4F47-B1B3-9EAD553507C3}"/>
              </a:ext>
            </a:extLst>
          </p:cNvPr>
          <p:cNvSpPr txBox="1">
            <a:spLocks/>
          </p:cNvSpPr>
          <p:nvPr/>
        </p:nvSpPr>
        <p:spPr>
          <a:xfrm>
            <a:off x="900674" y="4620173"/>
            <a:ext cx="4201423"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6. Click the magnifying glass next to the time &amp; absence approver field to select a new time approver for this employee and wait for the Lookup window to open</a:t>
            </a:r>
          </a:p>
        </p:txBody>
      </p:sp>
    </p:spTree>
    <p:extLst>
      <p:ext uri="{BB962C8B-B14F-4D97-AF65-F5344CB8AC3E}">
        <p14:creationId xmlns:p14="http://schemas.microsoft.com/office/powerpoint/2010/main" val="2980145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606B75-8946-4A32-9DA6-8F73C8E1FC5B}"/>
              </a:ext>
            </a:extLst>
          </p:cNvPr>
          <p:cNvPicPr>
            <a:picLocks noChangeAspect="1"/>
          </p:cNvPicPr>
          <p:nvPr/>
        </p:nvPicPr>
        <p:blipFill>
          <a:blip r:embed="rId2"/>
          <a:stretch>
            <a:fillRect/>
          </a:stretch>
        </p:blipFill>
        <p:spPr>
          <a:xfrm>
            <a:off x="46781" y="474096"/>
            <a:ext cx="12098438" cy="1324160"/>
          </a:xfrm>
          <a:prstGeom prst="rect">
            <a:avLst/>
          </a:prstGeom>
        </p:spPr>
      </p:pic>
      <p:sp>
        <p:nvSpPr>
          <p:cNvPr id="4" name="Text Placeholder 3">
            <a:extLst>
              <a:ext uri="{FF2B5EF4-FFF2-40B4-BE49-F238E27FC236}">
                <a16:creationId xmlns:a16="http://schemas.microsoft.com/office/drawing/2014/main" id="{127B024D-F3FD-4A46-B9EC-DD70C3992E3D}"/>
              </a:ext>
            </a:extLst>
          </p:cNvPr>
          <p:cNvSpPr txBox="1">
            <a:spLocks/>
          </p:cNvSpPr>
          <p:nvPr/>
        </p:nvSpPr>
        <p:spPr>
          <a:xfrm>
            <a:off x="1438322" y="1798256"/>
            <a:ext cx="679954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7. Click the arrow next to search criteria to search for a time approver</a:t>
            </a:r>
          </a:p>
        </p:txBody>
      </p:sp>
      <p:pic>
        <p:nvPicPr>
          <p:cNvPr id="6" name="Picture 5">
            <a:extLst>
              <a:ext uri="{FF2B5EF4-FFF2-40B4-BE49-F238E27FC236}">
                <a16:creationId xmlns:a16="http://schemas.microsoft.com/office/drawing/2014/main" id="{D4B170F8-23B7-4E39-BE7B-379F4AA2C9E6}"/>
              </a:ext>
            </a:extLst>
          </p:cNvPr>
          <p:cNvPicPr>
            <a:picLocks noChangeAspect="1"/>
          </p:cNvPicPr>
          <p:nvPr/>
        </p:nvPicPr>
        <p:blipFill>
          <a:blip r:embed="rId3"/>
          <a:stretch>
            <a:fillRect/>
          </a:stretch>
        </p:blipFill>
        <p:spPr>
          <a:xfrm>
            <a:off x="2338046" y="2791092"/>
            <a:ext cx="2848373" cy="1905266"/>
          </a:xfrm>
          <a:prstGeom prst="rect">
            <a:avLst/>
          </a:prstGeom>
        </p:spPr>
      </p:pic>
      <p:sp>
        <p:nvSpPr>
          <p:cNvPr id="7" name="Text Placeholder 3">
            <a:extLst>
              <a:ext uri="{FF2B5EF4-FFF2-40B4-BE49-F238E27FC236}">
                <a16:creationId xmlns:a16="http://schemas.microsoft.com/office/drawing/2014/main" id="{A4631B09-7A9A-4023-A9BE-7FB29CFE02E5}"/>
              </a:ext>
            </a:extLst>
          </p:cNvPr>
          <p:cNvSpPr txBox="1">
            <a:spLocks/>
          </p:cNvSpPr>
          <p:nvPr/>
        </p:nvSpPr>
        <p:spPr>
          <a:xfrm>
            <a:off x="5778142" y="3299359"/>
            <a:ext cx="37160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8. Search for a time approver using any combination of the fields provided</a:t>
            </a:r>
          </a:p>
          <a:p>
            <a:pPr marL="0" indent="0">
              <a:buNone/>
            </a:pPr>
            <a:r>
              <a:rPr lang="en-US" sz="1600" dirty="0">
                <a:solidFill>
                  <a:srgbClr val="FF0000"/>
                </a:solidFill>
              </a:rPr>
              <a:t>Note that </a:t>
            </a:r>
            <a:r>
              <a:rPr lang="en-US" sz="1600" dirty="0" err="1">
                <a:solidFill>
                  <a:srgbClr val="FF0000"/>
                </a:solidFill>
              </a:rPr>
              <a:t>Empl</a:t>
            </a:r>
            <a:r>
              <a:rPr lang="en-US" sz="1600" dirty="0">
                <a:solidFill>
                  <a:srgbClr val="FF0000"/>
                </a:solidFill>
              </a:rPr>
              <a:t> ID is NOT the same as KSU ID or position number. </a:t>
            </a:r>
          </a:p>
          <a:p>
            <a:pPr marL="0" indent="0">
              <a:buNone/>
            </a:pPr>
            <a:r>
              <a:rPr lang="en-US" sz="1600" dirty="0">
                <a:solidFill>
                  <a:srgbClr val="FF0000"/>
                </a:solidFill>
              </a:rPr>
              <a:t>Once the appropriate time approver is located, click on that person to select them.</a:t>
            </a:r>
          </a:p>
        </p:txBody>
      </p:sp>
    </p:spTree>
    <p:extLst>
      <p:ext uri="{BB962C8B-B14F-4D97-AF65-F5344CB8AC3E}">
        <p14:creationId xmlns:p14="http://schemas.microsoft.com/office/powerpoint/2010/main" val="193976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33BFB9-1FC0-4A2A-B3E7-165EB5801703}"/>
              </a:ext>
            </a:extLst>
          </p:cNvPr>
          <p:cNvPicPr>
            <a:picLocks noChangeAspect="1"/>
          </p:cNvPicPr>
          <p:nvPr/>
        </p:nvPicPr>
        <p:blipFill>
          <a:blip r:embed="rId2"/>
          <a:stretch>
            <a:fillRect/>
          </a:stretch>
        </p:blipFill>
        <p:spPr>
          <a:xfrm>
            <a:off x="0" y="1106982"/>
            <a:ext cx="12192000" cy="2865343"/>
          </a:xfrm>
          <a:prstGeom prst="rect">
            <a:avLst/>
          </a:prstGeom>
        </p:spPr>
      </p:pic>
      <p:sp>
        <p:nvSpPr>
          <p:cNvPr id="4" name="Rectangle 3">
            <a:extLst>
              <a:ext uri="{FF2B5EF4-FFF2-40B4-BE49-F238E27FC236}">
                <a16:creationId xmlns:a16="http://schemas.microsoft.com/office/drawing/2014/main" id="{1E7E4AD4-E810-4C42-B801-22AF44A880E9}"/>
              </a:ext>
            </a:extLst>
          </p:cNvPr>
          <p:cNvSpPr/>
          <p:nvPr/>
        </p:nvSpPr>
        <p:spPr>
          <a:xfrm>
            <a:off x="736979" y="1346483"/>
            <a:ext cx="2101756" cy="43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778DEE-6663-488B-81E3-1AEECF4F0561}"/>
              </a:ext>
            </a:extLst>
          </p:cNvPr>
          <p:cNvSpPr/>
          <p:nvPr/>
        </p:nvSpPr>
        <p:spPr>
          <a:xfrm>
            <a:off x="5210842" y="2748970"/>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9998D8-062D-4EC2-8598-00D662230FB8}"/>
              </a:ext>
            </a:extLst>
          </p:cNvPr>
          <p:cNvSpPr/>
          <p:nvPr/>
        </p:nvSpPr>
        <p:spPr>
          <a:xfrm>
            <a:off x="1787857" y="2796832"/>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00DDA298-90E8-4141-92FC-B97071D31C1F}"/>
              </a:ext>
            </a:extLst>
          </p:cNvPr>
          <p:cNvSpPr txBox="1">
            <a:spLocks/>
          </p:cNvSpPr>
          <p:nvPr/>
        </p:nvSpPr>
        <p:spPr>
          <a:xfrm>
            <a:off x="1268711" y="3742768"/>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9. Verify under “New Information” that the new time approver’s name appears in the field. </a:t>
            </a:r>
          </a:p>
          <a:p>
            <a:pPr marL="0" indent="0">
              <a:buNone/>
            </a:pPr>
            <a:r>
              <a:rPr lang="en-US" sz="1600" dirty="0">
                <a:solidFill>
                  <a:srgbClr val="FF0000"/>
                </a:solidFill>
              </a:rPr>
              <a:t>(The name is redacted here for privacy.)</a:t>
            </a:r>
          </a:p>
        </p:txBody>
      </p:sp>
      <p:sp>
        <p:nvSpPr>
          <p:cNvPr id="8" name="Text Placeholder 3">
            <a:extLst>
              <a:ext uri="{FF2B5EF4-FFF2-40B4-BE49-F238E27FC236}">
                <a16:creationId xmlns:a16="http://schemas.microsoft.com/office/drawing/2014/main" id="{D379C739-1814-478D-BF0B-F5CCFDBB87F4}"/>
              </a:ext>
            </a:extLst>
          </p:cNvPr>
          <p:cNvSpPr txBox="1">
            <a:spLocks/>
          </p:cNvSpPr>
          <p:nvPr/>
        </p:nvSpPr>
        <p:spPr>
          <a:xfrm>
            <a:off x="10262991" y="1426153"/>
            <a:ext cx="1467602"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10. Navigate to next step</a:t>
            </a:r>
          </a:p>
        </p:txBody>
      </p:sp>
    </p:spTree>
    <p:extLst>
      <p:ext uri="{BB962C8B-B14F-4D97-AF65-F5344CB8AC3E}">
        <p14:creationId xmlns:p14="http://schemas.microsoft.com/office/powerpoint/2010/main" val="334000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DA73A-F59A-4F7B-BBC4-A8752A759C8B}"/>
              </a:ext>
            </a:extLst>
          </p:cNvPr>
          <p:cNvPicPr>
            <a:picLocks noChangeAspect="1"/>
          </p:cNvPicPr>
          <p:nvPr/>
        </p:nvPicPr>
        <p:blipFill>
          <a:blip r:embed="rId2"/>
          <a:stretch>
            <a:fillRect/>
          </a:stretch>
        </p:blipFill>
        <p:spPr>
          <a:xfrm>
            <a:off x="68239" y="699766"/>
            <a:ext cx="12055522" cy="4915234"/>
          </a:xfrm>
          <a:prstGeom prst="rect">
            <a:avLst/>
          </a:prstGeom>
        </p:spPr>
      </p:pic>
      <p:sp>
        <p:nvSpPr>
          <p:cNvPr id="4" name="Text Placeholder 3">
            <a:extLst>
              <a:ext uri="{FF2B5EF4-FFF2-40B4-BE49-F238E27FC236}">
                <a16:creationId xmlns:a16="http://schemas.microsoft.com/office/drawing/2014/main" id="{304FC25B-449F-42A4-9C41-7EF120D76E58}"/>
              </a:ext>
            </a:extLst>
          </p:cNvPr>
          <p:cNvSpPr txBox="1">
            <a:spLocks/>
          </p:cNvSpPr>
          <p:nvPr/>
        </p:nvSpPr>
        <p:spPr>
          <a:xfrm>
            <a:off x="3171172" y="4537958"/>
            <a:ext cx="5849656"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11. Review the transaction one more time for accuracy and add any appropriate comments and attachments.</a:t>
            </a:r>
          </a:p>
          <a:p>
            <a:pPr marL="0" indent="0">
              <a:buNone/>
            </a:pPr>
            <a:r>
              <a:rPr lang="en-US" sz="1600" dirty="0">
                <a:solidFill>
                  <a:srgbClr val="FF0000"/>
                </a:solidFill>
              </a:rPr>
              <a:t>You can NOT change reports to manager by just adding a comment here, so make sure if reports to manager is changing that you are submitting the Reporting Change transaction instead. </a:t>
            </a:r>
          </a:p>
        </p:txBody>
      </p:sp>
      <p:sp>
        <p:nvSpPr>
          <p:cNvPr id="5" name="Rectangle 4">
            <a:extLst>
              <a:ext uri="{FF2B5EF4-FFF2-40B4-BE49-F238E27FC236}">
                <a16:creationId xmlns:a16="http://schemas.microsoft.com/office/drawing/2014/main" id="{93D1627F-4ABD-46ED-9231-0D88C3198890}"/>
              </a:ext>
            </a:extLst>
          </p:cNvPr>
          <p:cNvSpPr/>
          <p:nvPr/>
        </p:nvSpPr>
        <p:spPr>
          <a:xfrm>
            <a:off x="1828801" y="3373450"/>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9DA2C9-504C-4D9E-AA82-66B5B6E5537F}"/>
              </a:ext>
            </a:extLst>
          </p:cNvPr>
          <p:cNvSpPr/>
          <p:nvPr/>
        </p:nvSpPr>
        <p:spPr>
          <a:xfrm>
            <a:off x="5270311" y="3373450"/>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863167-C51F-45D4-BC00-62E48855DCBC}"/>
              </a:ext>
            </a:extLst>
          </p:cNvPr>
          <p:cNvSpPr/>
          <p:nvPr/>
        </p:nvSpPr>
        <p:spPr>
          <a:xfrm>
            <a:off x="1828801" y="2995511"/>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8EB53A-959F-4C5F-A051-8FFFDBD8F2A2}"/>
              </a:ext>
            </a:extLst>
          </p:cNvPr>
          <p:cNvSpPr/>
          <p:nvPr/>
        </p:nvSpPr>
        <p:spPr>
          <a:xfrm>
            <a:off x="1828801" y="2324847"/>
            <a:ext cx="721618" cy="1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881BA8-C91A-4D04-96CB-2D6CA3E67600}"/>
              </a:ext>
            </a:extLst>
          </p:cNvPr>
          <p:cNvSpPr/>
          <p:nvPr/>
        </p:nvSpPr>
        <p:spPr>
          <a:xfrm>
            <a:off x="698311" y="960072"/>
            <a:ext cx="1852107" cy="37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831AF17-84B7-4759-8BCB-02B25EFCAC6C}"/>
              </a:ext>
            </a:extLst>
          </p:cNvPr>
          <p:cNvSpPr txBox="1">
            <a:spLocks/>
          </p:cNvSpPr>
          <p:nvPr/>
        </p:nvSpPr>
        <p:spPr>
          <a:xfrm>
            <a:off x="10547180" y="995405"/>
            <a:ext cx="1644820" cy="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FF0000"/>
                </a:solidFill>
              </a:rPr>
              <a:t>12. Click Submit</a:t>
            </a:r>
          </a:p>
        </p:txBody>
      </p:sp>
    </p:spTree>
    <p:extLst>
      <p:ext uri="{BB962C8B-B14F-4D97-AF65-F5344CB8AC3E}">
        <p14:creationId xmlns:p14="http://schemas.microsoft.com/office/powerpoint/2010/main" val="49831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F0B36C-9AA2-4BBF-86D5-3BDAE5C524E7}"/>
              </a:ext>
            </a:extLst>
          </p:cNvPr>
          <p:cNvSpPr>
            <a:spLocks noGrp="1"/>
          </p:cNvSpPr>
          <p:nvPr>
            <p:ph type="body" sz="quarter" idx="11"/>
          </p:nvPr>
        </p:nvSpPr>
        <p:spPr/>
        <p:txBody>
          <a:bodyPr/>
          <a:lstStyle/>
          <a:p>
            <a:r>
              <a:rPr lang="en-US" dirty="0"/>
              <a:t>What resources are available?</a:t>
            </a:r>
          </a:p>
        </p:txBody>
      </p:sp>
    </p:spTree>
    <p:extLst>
      <p:ext uri="{BB962C8B-B14F-4D97-AF65-F5344CB8AC3E}">
        <p14:creationId xmlns:p14="http://schemas.microsoft.com/office/powerpoint/2010/main" val="130238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78087A-D23C-4AC6-B4EB-29D1B4D4C0FA}"/>
              </a:ext>
            </a:extLst>
          </p:cNvPr>
          <p:cNvSpPr>
            <a:spLocks noGrp="1"/>
          </p:cNvSpPr>
          <p:nvPr>
            <p:ph type="body" sz="quarter" idx="10"/>
          </p:nvPr>
        </p:nvSpPr>
        <p:spPr>
          <a:xfrm>
            <a:off x="695833" y="2177505"/>
            <a:ext cx="4702175" cy="398616"/>
          </a:xfrm>
        </p:spPr>
        <p:txBody>
          <a:bodyPr/>
          <a:lstStyle/>
          <a:p>
            <a:r>
              <a:rPr lang="en-US" sz="4800" dirty="0"/>
              <a:t>AGENDA</a:t>
            </a:r>
          </a:p>
        </p:txBody>
      </p:sp>
      <p:sp>
        <p:nvSpPr>
          <p:cNvPr id="5" name="Text Placeholder 4">
            <a:extLst>
              <a:ext uri="{FF2B5EF4-FFF2-40B4-BE49-F238E27FC236}">
                <a16:creationId xmlns:a16="http://schemas.microsoft.com/office/drawing/2014/main" id="{8778BFD7-286E-4CF4-87AE-BA85302E1EAF}"/>
              </a:ext>
            </a:extLst>
          </p:cNvPr>
          <p:cNvSpPr>
            <a:spLocks noGrp="1"/>
          </p:cNvSpPr>
          <p:nvPr>
            <p:ph type="body" sz="quarter" idx="12"/>
          </p:nvPr>
        </p:nvSpPr>
        <p:spPr>
          <a:xfrm>
            <a:off x="6791833" y="513653"/>
            <a:ext cx="4704334" cy="5830693"/>
          </a:xfrm>
        </p:spPr>
        <p:txBody>
          <a:bodyPr/>
          <a:lstStyle/>
          <a:p>
            <a:pPr marL="285750" indent="-285750">
              <a:buFont typeface="Arial" panose="020B0604020202020204" pitchFamily="34" charset="0"/>
              <a:buChar char="•"/>
            </a:pPr>
            <a:r>
              <a:rPr lang="en-US" dirty="0"/>
              <a:t>What is a Reports To Manager?</a:t>
            </a:r>
          </a:p>
          <a:p>
            <a:pPr marL="1028700" lvl="1"/>
            <a:r>
              <a:rPr lang="en-US" sz="1400" dirty="0"/>
              <a:t>Explanation</a:t>
            </a:r>
          </a:p>
          <a:p>
            <a:pPr marL="285750" indent="-285750">
              <a:buFont typeface="Arial" panose="020B0604020202020204" pitchFamily="34" charset="0"/>
              <a:buChar char="•"/>
            </a:pPr>
            <a:r>
              <a:rPr lang="en-US" dirty="0"/>
              <a:t>How Do I Submit a Reporting Change?</a:t>
            </a:r>
          </a:p>
          <a:p>
            <a:pPr marL="1028700" lvl="1"/>
            <a:r>
              <a:rPr lang="en-US" sz="1400" dirty="0"/>
              <a:t>Transaction Walk Through</a:t>
            </a:r>
            <a:endParaRPr lang="en-US" dirty="0"/>
          </a:p>
          <a:p>
            <a:pPr marL="285750" indent="-285750">
              <a:buFont typeface="Arial" panose="020B0604020202020204" pitchFamily="34" charset="0"/>
              <a:buChar char="•"/>
            </a:pPr>
            <a:r>
              <a:rPr lang="en-US" dirty="0"/>
              <a:t>What is a Time Approver?</a:t>
            </a:r>
          </a:p>
          <a:p>
            <a:pPr marL="1028700" lvl="1"/>
            <a:r>
              <a:rPr lang="en-US" sz="1400" dirty="0"/>
              <a:t>Explanation</a:t>
            </a:r>
          </a:p>
          <a:p>
            <a:pPr marL="285750" indent="-285750">
              <a:buFont typeface="Arial" panose="020B0604020202020204" pitchFamily="34" charset="0"/>
              <a:buChar char="•"/>
            </a:pPr>
            <a:r>
              <a:rPr lang="en-US" dirty="0"/>
              <a:t>How Do I Change the Time Approver?</a:t>
            </a:r>
          </a:p>
          <a:p>
            <a:pPr marL="1028700" lvl="1"/>
            <a:r>
              <a:rPr lang="en-US" sz="1400" dirty="0"/>
              <a:t>Transaction Walk Through</a:t>
            </a:r>
            <a:endParaRPr lang="en-US" dirty="0"/>
          </a:p>
          <a:p>
            <a:pPr marL="285750" indent="-285750">
              <a:buFont typeface="Arial" panose="020B0604020202020204" pitchFamily="34" charset="0"/>
              <a:buChar char="•"/>
            </a:pPr>
            <a:r>
              <a:rPr lang="en-US" dirty="0"/>
              <a:t>What resources are available?</a:t>
            </a:r>
          </a:p>
          <a:p>
            <a:pPr marL="1028700" lvl="1"/>
            <a:r>
              <a:rPr lang="en-US" sz="1400" dirty="0"/>
              <a:t>SSC Knowledge Base</a:t>
            </a:r>
          </a:p>
          <a:p>
            <a:pPr marL="1028700" lvl="1"/>
            <a:r>
              <a:rPr lang="en-US" sz="1400" dirty="0"/>
              <a:t>HR Newsletter</a:t>
            </a:r>
          </a:p>
          <a:p>
            <a:pPr marL="1028700" lvl="1"/>
            <a:r>
              <a:rPr lang="en-US" sz="1400" dirty="0"/>
              <a:t>HR Training</a:t>
            </a:r>
          </a:p>
          <a:p>
            <a:pPr marL="1028700" lvl="1"/>
            <a:r>
              <a:rPr lang="en-US" sz="1400" dirty="0"/>
              <a:t>HR Teams</a:t>
            </a:r>
          </a:p>
        </p:txBody>
      </p:sp>
    </p:spTree>
    <p:extLst>
      <p:ext uri="{BB962C8B-B14F-4D97-AF65-F5344CB8AC3E}">
        <p14:creationId xmlns:p14="http://schemas.microsoft.com/office/powerpoint/2010/main" val="255098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AA50E-7C55-4A61-84EB-97A87F1B053D}"/>
              </a:ext>
            </a:extLst>
          </p:cNvPr>
          <p:cNvSpPr>
            <a:spLocks noGrp="1"/>
          </p:cNvSpPr>
          <p:nvPr>
            <p:ph type="body" sz="quarter" idx="10"/>
          </p:nvPr>
        </p:nvSpPr>
        <p:spPr/>
        <p:txBody>
          <a:bodyPr/>
          <a:lstStyle/>
          <a:p>
            <a:r>
              <a:rPr lang="en-US" dirty="0"/>
              <a:t>Shared Services Center</a:t>
            </a:r>
            <a:br>
              <a:rPr lang="en-US" dirty="0"/>
            </a:br>
            <a:r>
              <a:rPr lang="en-US" dirty="0"/>
              <a:t>Knowledge Base</a:t>
            </a:r>
          </a:p>
        </p:txBody>
      </p:sp>
      <p:sp>
        <p:nvSpPr>
          <p:cNvPr id="4" name="Text Placeholder 3">
            <a:extLst>
              <a:ext uri="{FF2B5EF4-FFF2-40B4-BE49-F238E27FC236}">
                <a16:creationId xmlns:a16="http://schemas.microsoft.com/office/drawing/2014/main" id="{E36896BD-32D2-4A01-8B0C-346D22238D86}"/>
              </a:ext>
            </a:extLst>
          </p:cNvPr>
          <p:cNvSpPr>
            <a:spLocks noGrp="1"/>
          </p:cNvSpPr>
          <p:nvPr>
            <p:ph type="body" sz="quarter" idx="12"/>
          </p:nvPr>
        </p:nvSpPr>
        <p:spPr>
          <a:xfrm>
            <a:off x="6929620" y="3428999"/>
            <a:ext cx="4704334" cy="2404141"/>
          </a:xfrm>
        </p:spPr>
        <p:txBody>
          <a:bodyPr/>
          <a:lstStyle/>
          <a:p>
            <a:r>
              <a:rPr lang="en-US" sz="2200" dirty="0">
                <a:hlinkClick r:id="rId2"/>
              </a:rPr>
              <a:t>https://usg.service-now.com/usgsp</a:t>
            </a:r>
            <a:endParaRPr lang="en-US" sz="2200" dirty="0"/>
          </a:p>
          <a:p>
            <a:endParaRPr lang="en-US" dirty="0"/>
          </a:p>
          <a:p>
            <a:r>
              <a:rPr lang="en-US" dirty="0"/>
              <a:t>Resource developed by the University System of Georgia Shared Services Center to assist employees of the university system in navigating OneUSG products using knowledge articles and job aids.</a:t>
            </a:r>
          </a:p>
        </p:txBody>
      </p:sp>
      <p:pic>
        <p:nvPicPr>
          <p:cNvPr id="8" name="Picture 7">
            <a:extLst>
              <a:ext uri="{FF2B5EF4-FFF2-40B4-BE49-F238E27FC236}">
                <a16:creationId xmlns:a16="http://schemas.microsoft.com/office/drawing/2014/main" id="{E80D5F2F-1A84-4B61-865D-B683E2285123}"/>
              </a:ext>
            </a:extLst>
          </p:cNvPr>
          <p:cNvPicPr>
            <a:picLocks noChangeAspect="1"/>
          </p:cNvPicPr>
          <p:nvPr/>
        </p:nvPicPr>
        <p:blipFill>
          <a:blip r:embed="rId3"/>
          <a:stretch>
            <a:fillRect/>
          </a:stretch>
        </p:blipFill>
        <p:spPr>
          <a:xfrm>
            <a:off x="8014785" y="445932"/>
            <a:ext cx="2534004" cy="2534004"/>
          </a:xfrm>
          <a:prstGeom prst="rect">
            <a:avLst/>
          </a:prstGeom>
        </p:spPr>
      </p:pic>
    </p:spTree>
    <p:extLst>
      <p:ext uri="{BB962C8B-B14F-4D97-AF65-F5344CB8AC3E}">
        <p14:creationId xmlns:p14="http://schemas.microsoft.com/office/powerpoint/2010/main" val="862350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8CFAF-5FE3-410B-984A-AE460BFB97A1}"/>
              </a:ext>
            </a:extLst>
          </p:cNvPr>
          <p:cNvPicPr>
            <a:picLocks noChangeAspect="1"/>
          </p:cNvPicPr>
          <p:nvPr/>
        </p:nvPicPr>
        <p:blipFill>
          <a:blip r:embed="rId2"/>
          <a:stretch>
            <a:fillRect/>
          </a:stretch>
        </p:blipFill>
        <p:spPr>
          <a:xfrm>
            <a:off x="4917754" y="384159"/>
            <a:ext cx="6942139" cy="5571067"/>
          </a:xfrm>
          <a:prstGeom prst="rect">
            <a:avLst/>
          </a:prstGeom>
        </p:spPr>
      </p:pic>
      <p:sp>
        <p:nvSpPr>
          <p:cNvPr id="7" name="TextBox 6">
            <a:extLst>
              <a:ext uri="{FF2B5EF4-FFF2-40B4-BE49-F238E27FC236}">
                <a16:creationId xmlns:a16="http://schemas.microsoft.com/office/drawing/2014/main" id="{EB844978-F112-4B30-ABF6-BF978D221DC5}"/>
              </a:ext>
            </a:extLst>
          </p:cNvPr>
          <p:cNvSpPr txBox="1"/>
          <p:nvPr/>
        </p:nvSpPr>
        <p:spPr>
          <a:xfrm>
            <a:off x="332107" y="235084"/>
            <a:ext cx="3722893" cy="3046988"/>
          </a:xfrm>
          <a:prstGeom prst="rect">
            <a:avLst/>
          </a:prstGeom>
          <a:noFill/>
        </p:spPr>
        <p:txBody>
          <a:bodyPr wrap="square">
            <a:spAutoFit/>
          </a:bodyPr>
          <a:lstStyle/>
          <a:p>
            <a:r>
              <a:rPr lang="en-US" sz="3200" dirty="0"/>
              <a:t>Click the blue log in button and then use your KSU NetID and password to log in, using DUO to authenticate. </a:t>
            </a:r>
          </a:p>
        </p:txBody>
      </p:sp>
      <p:sp>
        <p:nvSpPr>
          <p:cNvPr id="8" name="Arrow: Right 7">
            <a:extLst>
              <a:ext uri="{FF2B5EF4-FFF2-40B4-BE49-F238E27FC236}">
                <a16:creationId xmlns:a16="http://schemas.microsoft.com/office/drawing/2014/main" id="{FA8F6574-A6FB-4042-99F1-3781252F7800}"/>
              </a:ext>
            </a:extLst>
          </p:cNvPr>
          <p:cNvSpPr/>
          <p:nvPr/>
        </p:nvSpPr>
        <p:spPr>
          <a:xfrm>
            <a:off x="3009077" y="2113768"/>
            <a:ext cx="2091846" cy="13152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728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32E755F-6CDD-4FE7-89AD-72D7668E0AB2}"/>
              </a:ext>
            </a:extLst>
          </p:cNvPr>
          <p:cNvPicPr>
            <a:picLocks noChangeAspect="1"/>
          </p:cNvPicPr>
          <p:nvPr/>
        </p:nvPicPr>
        <p:blipFill>
          <a:blip r:embed="rId2"/>
          <a:stretch>
            <a:fillRect/>
          </a:stretch>
        </p:blipFill>
        <p:spPr>
          <a:xfrm>
            <a:off x="643467" y="1689345"/>
            <a:ext cx="10905066" cy="3980348"/>
          </a:xfrm>
          <a:prstGeom prst="rect">
            <a:avLst/>
          </a:prstGeom>
        </p:spPr>
      </p:pic>
      <p:sp>
        <p:nvSpPr>
          <p:cNvPr id="5" name="TextBox 4">
            <a:extLst>
              <a:ext uri="{FF2B5EF4-FFF2-40B4-BE49-F238E27FC236}">
                <a16:creationId xmlns:a16="http://schemas.microsoft.com/office/drawing/2014/main" id="{7B466CB5-13D5-4564-93A8-3D8315E1C4E5}"/>
              </a:ext>
            </a:extLst>
          </p:cNvPr>
          <p:cNvSpPr txBox="1"/>
          <p:nvPr/>
        </p:nvSpPr>
        <p:spPr>
          <a:xfrm>
            <a:off x="322544" y="196665"/>
            <a:ext cx="11364239" cy="1077218"/>
          </a:xfrm>
          <a:prstGeom prst="rect">
            <a:avLst/>
          </a:prstGeom>
          <a:noFill/>
        </p:spPr>
        <p:txBody>
          <a:bodyPr wrap="square">
            <a:spAutoFit/>
          </a:bodyPr>
          <a:lstStyle/>
          <a:p>
            <a:pPr algn="ctr"/>
            <a:r>
              <a:rPr lang="en-US" sz="3200" dirty="0"/>
              <a:t>Search the landing page for topics related to </a:t>
            </a:r>
          </a:p>
          <a:p>
            <a:pPr algn="ctr"/>
            <a:r>
              <a:rPr lang="en-US" sz="3200" dirty="0"/>
              <a:t>OneUSG transactions and/or products. </a:t>
            </a:r>
          </a:p>
        </p:txBody>
      </p:sp>
    </p:spTree>
    <p:extLst>
      <p:ext uri="{BB962C8B-B14F-4D97-AF65-F5344CB8AC3E}">
        <p14:creationId xmlns:p14="http://schemas.microsoft.com/office/powerpoint/2010/main" val="139163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8410B-00D5-468B-B499-166DE4A10749}"/>
              </a:ext>
            </a:extLst>
          </p:cNvPr>
          <p:cNvPicPr>
            <a:picLocks noChangeAspect="1"/>
          </p:cNvPicPr>
          <p:nvPr/>
        </p:nvPicPr>
        <p:blipFill rotWithShape="1">
          <a:blip r:embed="rId2"/>
          <a:srcRect l="24403"/>
          <a:stretch/>
        </p:blipFill>
        <p:spPr>
          <a:xfrm>
            <a:off x="327545" y="1295970"/>
            <a:ext cx="11557533" cy="4602103"/>
          </a:xfrm>
          <a:prstGeom prst="rect">
            <a:avLst/>
          </a:prstGeom>
        </p:spPr>
      </p:pic>
      <p:sp>
        <p:nvSpPr>
          <p:cNvPr id="7" name="TextBox 6">
            <a:extLst>
              <a:ext uri="{FF2B5EF4-FFF2-40B4-BE49-F238E27FC236}">
                <a16:creationId xmlns:a16="http://schemas.microsoft.com/office/drawing/2014/main" id="{169188C5-D8ED-433B-A47E-AAAA708277CE}"/>
              </a:ext>
            </a:extLst>
          </p:cNvPr>
          <p:cNvSpPr txBox="1"/>
          <p:nvPr/>
        </p:nvSpPr>
        <p:spPr>
          <a:xfrm>
            <a:off x="5984310" y="101098"/>
            <a:ext cx="6466562" cy="1077218"/>
          </a:xfrm>
          <a:prstGeom prst="rect">
            <a:avLst/>
          </a:prstGeom>
          <a:noFill/>
        </p:spPr>
        <p:txBody>
          <a:bodyPr wrap="square">
            <a:spAutoFit/>
          </a:bodyPr>
          <a:lstStyle/>
          <a:p>
            <a:r>
              <a:rPr lang="en-US" sz="3200" dirty="0"/>
              <a:t>Search the search page for specific text within the searched articles.</a:t>
            </a:r>
          </a:p>
        </p:txBody>
      </p:sp>
      <p:sp>
        <p:nvSpPr>
          <p:cNvPr id="6" name="Arrow: Down 5">
            <a:extLst>
              <a:ext uri="{FF2B5EF4-FFF2-40B4-BE49-F238E27FC236}">
                <a16:creationId xmlns:a16="http://schemas.microsoft.com/office/drawing/2014/main" id="{6CC4B97D-18E9-4E68-8EB5-E49225B7E00B}"/>
              </a:ext>
            </a:extLst>
          </p:cNvPr>
          <p:cNvSpPr/>
          <p:nvPr/>
        </p:nvSpPr>
        <p:spPr>
          <a:xfrm rot="2043912">
            <a:off x="9092332" y="1078429"/>
            <a:ext cx="753127" cy="107721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702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Newsletter Articles</a:t>
            </a:r>
            <a:br>
              <a:rPr lang="en-US" dirty="0"/>
            </a:br>
            <a:r>
              <a:rPr lang="en-US" dirty="0"/>
              <a:t>MSS Tips and Tricks</a:t>
            </a:r>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791833" y="2482949"/>
            <a:ext cx="4704334" cy="2727777"/>
          </a:xfrm>
        </p:spPr>
        <p:txBody>
          <a:bodyPr/>
          <a:lstStyle/>
          <a:p>
            <a:r>
              <a:rPr lang="en-US" dirty="0">
                <a:hlinkClick r:id="rId2"/>
              </a:rPr>
              <a:t>https://hr.kennesaw.edu/</a:t>
            </a:r>
            <a:br>
              <a:rPr lang="en-US" dirty="0">
                <a:hlinkClick r:id="rId2"/>
              </a:rPr>
            </a:br>
            <a:r>
              <a:rPr lang="en-US" dirty="0">
                <a:hlinkClick r:id="rId2"/>
              </a:rPr>
              <a:t>communication/newsletter.php</a:t>
            </a:r>
            <a:endParaRPr lang="en-US" dirty="0"/>
          </a:p>
          <a:p>
            <a:endParaRPr lang="en-US" sz="1600" dirty="0"/>
          </a:p>
          <a:p>
            <a:r>
              <a:rPr lang="en-US" sz="1600" dirty="0"/>
              <a:t>Resource developed by the KSU Human Resources team to inform employees of HR happenings and important topics.</a:t>
            </a:r>
          </a:p>
          <a:p>
            <a:endParaRPr lang="en-US" sz="1600" dirty="0"/>
          </a:p>
          <a:p>
            <a:r>
              <a:rPr lang="en-US" sz="1600"/>
              <a:t>MSS Tips and Tricks articles cover MSS materials and known tips and tricks for transaction success.</a:t>
            </a:r>
            <a:endParaRPr lang="en-US" sz="1600" dirty="0"/>
          </a:p>
        </p:txBody>
      </p:sp>
      <p:pic>
        <p:nvPicPr>
          <p:cNvPr id="11" name="Picture 10">
            <a:extLst>
              <a:ext uri="{FF2B5EF4-FFF2-40B4-BE49-F238E27FC236}">
                <a16:creationId xmlns:a16="http://schemas.microsoft.com/office/drawing/2014/main" id="{2AFDEFB0-2FD3-4FF3-BA44-156C399B5DA1}"/>
              </a:ext>
            </a:extLst>
          </p:cNvPr>
          <p:cNvPicPr>
            <a:picLocks noChangeAspect="1"/>
          </p:cNvPicPr>
          <p:nvPr/>
        </p:nvPicPr>
        <p:blipFill>
          <a:blip r:embed="rId3"/>
          <a:stretch>
            <a:fillRect/>
          </a:stretch>
        </p:blipFill>
        <p:spPr>
          <a:xfrm>
            <a:off x="7686805" y="5692877"/>
            <a:ext cx="4363233" cy="1050537"/>
          </a:xfrm>
          <a:prstGeom prst="rect">
            <a:avLst/>
          </a:prstGeom>
        </p:spPr>
      </p:pic>
      <p:pic>
        <p:nvPicPr>
          <p:cNvPr id="13" name="Picture 12">
            <a:extLst>
              <a:ext uri="{FF2B5EF4-FFF2-40B4-BE49-F238E27FC236}">
                <a16:creationId xmlns:a16="http://schemas.microsoft.com/office/drawing/2014/main" id="{E4F8D865-0D26-45B7-A8DB-C65E81E74C2E}"/>
              </a:ext>
            </a:extLst>
          </p:cNvPr>
          <p:cNvPicPr>
            <a:picLocks noChangeAspect="1"/>
          </p:cNvPicPr>
          <p:nvPr/>
        </p:nvPicPr>
        <p:blipFill>
          <a:blip r:embed="rId4"/>
          <a:stretch>
            <a:fillRect/>
          </a:stretch>
        </p:blipFill>
        <p:spPr>
          <a:xfrm>
            <a:off x="6367626" y="114586"/>
            <a:ext cx="4191585" cy="1886213"/>
          </a:xfrm>
          <a:prstGeom prst="rect">
            <a:avLst/>
          </a:prstGeom>
        </p:spPr>
      </p:pic>
    </p:spTree>
    <p:extLst>
      <p:ext uri="{BB962C8B-B14F-4D97-AF65-F5344CB8AC3E}">
        <p14:creationId xmlns:p14="http://schemas.microsoft.com/office/powerpoint/2010/main" val="741213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13151"/>
            <a:ext cx="5433571" cy="1853852"/>
          </a:xfrm>
        </p:spPr>
        <p:txBody>
          <a:bodyPr/>
          <a:lstStyle/>
          <a:p>
            <a:pPr algn="ctr"/>
            <a:r>
              <a:rPr lang="en-US" sz="2200" dirty="0"/>
              <a:t>HR team members provide a monthly webinar and lunch and learn that covers one MSS topic each month. </a:t>
            </a:r>
          </a:p>
          <a:p>
            <a:pPr algn="ctr"/>
            <a:r>
              <a:rPr lang="en-US" sz="1600" dirty="0"/>
              <a:t>*See the next slide for a list of topics by month.</a:t>
            </a:r>
          </a:p>
          <a:p>
            <a:pPr algn="ctr"/>
            <a:endParaRPr lang="en-US" sz="2200" dirty="0"/>
          </a:p>
          <a:p>
            <a:pPr algn="ctr"/>
            <a:endParaRPr lang="en-US" sz="2200" dirty="0"/>
          </a:p>
          <a:p>
            <a:pPr algn="ctr"/>
            <a:endParaRPr lang="en-US" sz="2200" dirty="0"/>
          </a:p>
          <a:p>
            <a:pPr algn="ctr"/>
            <a:endParaRPr lang="en-US" sz="2200" dirty="0"/>
          </a:p>
          <a:p>
            <a:pPr algn="ctr"/>
            <a:endParaRPr lang="en-US" sz="2200" dirty="0"/>
          </a:p>
          <a:p>
            <a:pPr algn="ctr"/>
            <a:r>
              <a:rPr lang="en-US" sz="2400" dirty="0"/>
              <a:t>https://ksu.percipio.com/channels/df2be379-6673-4008-bd93-2db8587e2217?tab=ATTEND&amp;localeCode=en-US</a:t>
            </a:r>
          </a:p>
          <a:p>
            <a:pPr algn="ctr"/>
            <a:r>
              <a:rPr lang="en-US" sz="1600" dirty="0"/>
              <a:t>*Must log in with KSU NetID to view courses</a:t>
            </a:r>
          </a:p>
          <a:p>
            <a:pPr algn="ctr"/>
            <a:r>
              <a:rPr lang="en-US" sz="1600" dirty="0"/>
              <a:t>*Dates and times of training sessions are decided at the beginning of the calendar year and all sessions are loaded into the HR Training website.</a:t>
            </a:r>
          </a:p>
        </p:txBody>
      </p:sp>
      <p:pic>
        <p:nvPicPr>
          <p:cNvPr id="9" name="Picture 2" descr="The Value of Training - 248-850-8616">
            <a:extLst>
              <a:ext uri="{FF2B5EF4-FFF2-40B4-BE49-F238E27FC236}">
                <a16:creationId xmlns:a16="http://schemas.microsoft.com/office/drawing/2014/main" id="{D562BDB9-1C8D-981F-DA9E-9A85CAFE6F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99" t="6795" r="16837" b="12174"/>
          <a:stretch/>
        </p:blipFill>
        <p:spPr bwMode="auto">
          <a:xfrm>
            <a:off x="7711131" y="1705668"/>
            <a:ext cx="3118982" cy="217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10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210B8-EAA8-498A-A518-0777D4E87075}"/>
              </a:ext>
            </a:extLst>
          </p:cNvPr>
          <p:cNvSpPr>
            <a:spLocks noGrp="1"/>
          </p:cNvSpPr>
          <p:nvPr>
            <p:ph type="body" sz="quarter" idx="10"/>
          </p:nvPr>
        </p:nvSpPr>
        <p:spPr/>
        <p:txBody>
          <a:bodyPr/>
          <a:lstStyle/>
          <a:p>
            <a:r>
              <a:rPr lang="en-US" dirty="0"/>
              <a:t>HR Training</a:t>
            </a:r>
            <a:br>
              <a:rPr lang="en-US" dirty="0"/>
            </a:br>
            <a:r>
              <a:rPr lang="en-US" dirty="0"/>
              <a:t>Monthly MSS Sessions</a:t>
            </a:r>
            <a:br>
              <a:rPr lang="en-US" dirty="0"/>
            </a:br>
            <a:r>
              <a:rPr lang="en-US" dirty="0"/>
              <a:t>(continued)</a:t>
            </a:r>
            <a:endParaRPr lang="en-US" sz="1800" dirty="0"/>
          </a:p>
        </p:txBody>
      </p:sp>
      <p:sp>
        <p:nvSpPr>
          <p:cNvPr id="3" name="Text Placeholder 2">
            <a:extLst>
              <a:ext uri="{FF2B5EF4-FFF2-40B4-BE49-F238E27FC236}">
                <a16:creationId xmlns:a16="http://schemas.microsoft.com/office/drawing/2014/main" id="{F3293B3C-75E9-4A71-ABC8-90701A105CF6}"/>
              </a:ext>
            </a:extLst>
          </p:cNvPr>
          <p:cNvSpPr>
            <a:spLocks noGrp="1"/>
          </p:cNvSpPr>
          <p:nvPr>
            <p:ph type="body" sz="quarter" idx="12"/>
          </p:nvPr>
        </p:nvSpPr>
        <p:spPr>
          <a:xfrm>
            <a:off x="6553837" y="350729"/>
            <a:ext cx="5433571" cy="1853852"/>
          </a:xfrm>
        </p:spPr>
        <p:txBody>
          <a:bodyPr/>
          <a:lstStyle/>
          <a:p>
            <a:pPr algn="ctr"/>
            <a:r>
              <a:rPr lang="en-US" sz="1400" dirty="0"/>
              <a:t>January: </a:t>
            </a:r>
            <a:br>
              <a:rPr lang="en-US" sz="1400" dirty="0"/>
            </a:br>
            <a:r>
              <a:rPr lang="en-US" sz="1400" dirty="0"/>
              <a:t>Where do I click? (Manage Positions and My Team Tiles)</a:t>
            </a:r>
          </a:p>
          <a:p>
            <a:pPr algn="ctr"/>
            <a:r>
              <a:rPr lang="en-US" sz="1400" dirty="0"/>
              <a:t>February: </a:t>
            </a:r>
            <a:br>
              <a:rPr lang="en-US" sz="1400" dirty="0"/>
            </a:br>
            <a:r>
              <a:rPr lang="en-US" sz="1400" dirty="0"/>
              <a:t>Managing Your Seats (Add/Change Position Transaction)</a:t>
            </a:r>
          </a:p>
          <a:p>
            <a:pPr algn="ctr"/>
            <a:r>
              <a:rPr lang="en-US" sz="1400" dirty="0"/>
              <a:t>March: </a:t>
            </a:r>
            <a:br>
              <a:rPr lang="en-US" sz="1400" dirty="0"/>
            </a:br>
            <a:r>
              <a:rPr lang="en-US" sz="1400" dirty="0"/>
              <a:t>They’re Not Mine! (Reporting and </a:t>
            </a:r>
            <a:r>
              <a:rPr lang="en-US" sz="1400" dirty="0" err="1"/>
              <a:t>Time&amp;Absence</a:t>
            </a:r>
            <a:r>
              <a:rPr lang="en-US" sz="1400" dirty="0"/>
              <a:t>)</a:t>
            </a:r>
          </a:p>
          <a:p>
            <a:pPr algn="ctr"/>
            <a:r>
              <a:rPr lang="en-US" sz="1400" dirty="0"/>
              <a:t>April:</a:t>
            </a:r>
            <a:br>
              <a:rPr lang="en-US" sz="1400" dirty="0"/>
            </a:br>
            <a:r>
              <a:rPr lang="en-US" sz="1400" dirty="0"/>
              <a:t>Extra! Extra! (Supplemental Pay Transaction)</a:t>
            </a:r>
          </a:p>
          <a:p>
            <a:pPr algn="ctr"/>
            <a:r>
              <a:rPr lang="en-US" sz="1400" dirty="0"/>
              <a:t>May: </a:t>
            </a:r>
            <a:br>
              <a:rPr lang="en-US" sz="1400" dirty="0"/>
            </a:br>
            <a:r>
              <a:rPr lang="en-US" sz="1400" dirty="0"/>
              <a:t>Moving To a New Seat (Transfers, Promotions, Demotions)</a:t>
            </a:r>
          </a:p>
          <a:p>
            <a:pPr algn="ctr"/>
            <a:r>
              <a:rPr lang="en-US" sz="1400" dirty="0"/>
              <a:t>June: </a:t>
            </a:r>
            <a:br>
              <a:rPr lang="en-US" sz="1400" dirty="0"/>
            </a:br>
            <a:r>
              <a:rPr lang="en-US" sz="1400" dirty="0"/>
              <a:t>Sorry To See You Go! (Terminations)</a:t>
            </a:r>
          </a:p>
          <a:p>
            <a:pPr algn="ctr"/>
            <a:r>
              <a:rPr lang="en-US" sz="1400" dirty="0"/>
              <a:t>July: </a:t>
            </a:r>
            <a:br>
              <a:rPr lang="en-US" sz="1400" dirty="0"/>
            </a:br>
            <a:r>
              <a:rPr lang="en-US" sz="1400" dirty="0"/>
              <a:t>Show Me the Money! (Salary Changes)</a:t>
            </a:r>
          </a:p>
          <a:p>
            <a:pPr algn="ctr"/>
            <a:r>
              <a:rPr lang="en-US" sz="1400" dirty="0"/>
              <a:t>August: </a:t>
            </a:r>
            <a:br>
              <a:rPr lang="en-US" sz="1400" dirty="0"/>
            </a:br>
            <a:r>
              <a:rPr lang="en-US" sz="1400" dirty="0"/>
              <a:t>Let’s Change It All! (Multiple Simultaneous Changes)</a:t>
            </a:r>
          </a:p>
          <a:p>
            <a:pPr algn="ctr"/>
            <a:r>
              <a:rPr lang="en-US" sz="1400" dirty="0"/>
              <a:t>September: </a:t>
            </a:r>
            <a:br>
              <a:rPr lang="en-US" sz="1400" dirty="0"/>
            </a:br>
            <a:r>
              <a:rPr lang="en-US" sz="1400" dirty="0"/>
              <a:t>Where’s It At? (Viewing and Approving Transactions)</a:t>
            </a:r>
          </a:p>
          <a:p>
            <a:pPr algn="ctr"/>
            <a:r>
              <a:rPr lang="en-US" sz="1400" dirty="0"/>
              <a:t>October: </a:t>
            </a:r>
            <a:br>
              <a:rPr lang="en-US" sz="1400" dirty="0"/>
            </a:br>
            <a:r>
              <a:rPr lang="en-US" sz="1400" dirty="0"/>
              <a:t>Where’s It Go? (In-Depth Transaction Workflow)</a:t>
            </a:r>
          </a:p>
          <a:p>
            <a:pPr algn="ctr"/>
            <a:r>
              <a:rPr lang="en-US" sz="1400" dirty="0"/>
              <a:t>November: </a:t>
            </a:r>
            <a:br>
              <a:rPr lang="en-US" sz="1400" dirty="0"/>
            </a:br>
            <a:r>
              <a:rPr lang="en-US" sz="1400" dirty="0"/>
              <a:t>Managing Your Bleachers (Multi-Incumbent Positions)</a:t>
            </a:r>
          </a:p>
          <a:p>
            <a:pPr algn="ctr"/>
            <a:r>
              <a:rPr lang="en-US" sz="1400" dirty="0"/>
              <a:t>December: </a:t>
            </a:r>
            <a:br>
              <a:rPr lang="en-US" sz="1400" dirty="0"/>
            </a:br>
            <a:r>
              <a:rPr lang="en-US" sz="1400" dirty="0"/>
              <a:t>Can you cover me? </a:t>
            </a:r>
            <a:r>
              <a:rPr lang="en-US" sz="1400"/>
              <a:t>(Delegations)</a:t>
            </a:r>
            <a:endParaRPr lang="en-US" sz="1400" dirty="0"/>
          </a:p>
        </p:txBody>
      </p:sp>
    </p:spTree>
    <p:extLst>
      <p:ext uri="{BB962C8B-B14F-4D97-AF65-F5344CB8AC3E}">
        <p14:creationId xmlns:p14="http://schemas.microsoft.com/office/powerpoint/2010/main" val="4151496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E587D-3701-4357-B615-AE5371BCC518}"/>
              </a:ext>
            </a:extLst>
          </p:cNvPr>
          <p:cNvSpPr>
            <a:spLocks noGrp="1"/>
          </p:cNvSpPr>
          <p:nvPr>
            <p:ph type="body" sz="quarter" idx="10"/>
          </p:nvPr>
        </p:nvSpPr>
        <p:spPr/>
        <p:txBody>
          <a:bodyPr/>
          <a:lstStyle/>
          <a:p>
            <a:r>
              <a:rPr lang="en-US" dirty="0"/>
              <a:t>Who’s Who in HR?</a:t>
            </a:r>
          </a:p>
        </p:txBody>
      </p:sp>
      <p:sp>
        <p:nvSpPr>
          <p:cNvPr id="3" name="Text Placeholder 2">
            <a:extLst>
              <a:ext uri="{FF2B5EF4-FFF2-40B4-BE49-F238E27FC236}">
                <a16:creationId xmlns:a16="http://schemas.microsoft.com/office/drawing/2014/main" id="{42508F5C-E6A5-49E7-8AAF-0CAC10A2C122}"/>
              </a:ext>
            </a:extLst>
          </p:cNvPr>
          <p:cNvSpPr>
            <a:spLocks noGrp="1"/>
          </p:cNvSpPr>
          <p:nvPr>
            <p:ph type="body" sz="quarter" idx="12"/>
          </p:nvPr>
        </p:nvSpPr>
        <p:spPr/>
        <p:txBody>
          <a:bodyPr/>
          <a:lstStyle/>
          <a:p>
            <a:pPr algn="ctr"/>
            <a:r>
              <a:rPr lang="en-US" sz="3200" dirty="0"/>
              <a:t>Have an MSS or HR related issue? </a:t>
            </a:r>
          </a:p>
          <a:p>
            <a:pPr algn="ctr"/>
            <a:endParaRPr lang="en-US" sz="3200" dirty="0"/>
          </a:p>
          <a:p>
            <a:pPr algn="ctr"/>
            <a:r>
              <a:rPr lang="en-US" sz="3200" dirty="0"/>
              <a:t>Don’t know who to call?</a:t>
            </a:r>
          </a:p>
          <a:p>
            <a:pPr algn="ctr"/>
            <a:endParaRPr lang="en-US" sz="3200" dirty="0"/>
          </a:p>
          <a:p>
            <a:pPr algn="ctr"/>
            <a:r>
              <a:rPr lang="en-US" sz="3200" dirty="0"/>
              <a:t>Check out this website for more info! </a:t>
            </a:r>
          </a:p>
          <a:p>
            <a:pPr algn="ctr"/>
            <a:endParaRPr lang="en-US" dirty="0"/>
          </a:p>
          <a:p>
            <a:pPr algn="ctr"/>
            <a:r>
              <a:rPr lang="en-US" dirty="0">
                <a:hlinkClick r:id="rId2"/>
              </a:rPr>
              <a:t>https://hr.kennesaw.edu/hrteams.php</a:t>
            </a:r>
            <a:endParaRPr lang="en-US" dirty="0"/>
          </a:p>
          <a:p>
            <a:pPr algn="ctr"/>
            <a:endParaRPr lang="en-US" dirty="0"/>
          </a:p>
          <a:p>
            <a:endParaRPr lang="en-US" dirty="0"/>
          </a:p>
        </p:txBody>
      </p:sp>
    </p:spTree>
    <p:extLst>
      <p:ext uri="{BB962C8B-B14F-4D97-AF65-F5344CB8AC3E}">
        <p14:creationId xmlns:p14="http://schemas.microsoft.com/office/powerpoint/2010/main" val="3871592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706531-5B34-4E3D-8791-2DB55969E459}"/>
              </a:ext>
            </a:extLst>
          </p:cNvPr>
          <p:cNvSpPr>
            <a:spLocks noGrp="1"/>
          </p:cNvSpPr>
          <p:nvPr>
            <p:ph type="body" sz="quarter" idx="11"/>
          </p:nvPr>
        </p:nvSpPr>
        <p:spPr>
          <a:xfrm>
            <a:off x="2808325" y="3323138"/>
            <a:ext cx="6575347" cy="553998"/>
          </a:xfrm>
        </p:spPr>
        <p:txBody>
          <a:bodyPr/>
          <a:lstStyle/>
          <a:p>
            <a:r>
              <a:rPr lang="en-US" dirty="0"/>
              <a:t>Questions?</a:t>
            </a:r>
          </a:p>
        </p:txBody>
      </p:sp>
    </p:spTree>
    <p:extLst>
      <p:ext uri="{BB962C8B-B14F-4D97-AF65-F5344CB8AC3E}">
        <p14:creationId xmlns:p14="http://schemas.microsoft.com/office/powerpoint/2010/main" val="1598002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D6C44-5687-43BE-93F9-34B1BBB205C6}"/>
              </a:ext>
            </a:extLst>
          </p:cNvPr>
          <p:cNvSpPr>
            <a:spLocks noGrp="1"/>
          </p:cNvSpPr>
          <p:nvPr>
            <p:ph type="body" sz="quarter" idx="11"/>
          </p:nvPr>
        </p:nvSpPr>
        <p:spPr/>
        <p:txBody>
          <a:bodyPr/>
          <a:lstStyle/>
          <a:p>
            <a:r>
              <a:rPr lang="en-US" dirty="0"/>
              <a:t>Have a Great Day!</a:t>
            </a:r>
          </a:p>
        </p:txBody>
      </p:sp>
    </p:spTree>
    <p:extLst>
      <p:ext uri="{BB962C8B-B14F-4D97-AF65-F5344CB8AC3E}">
        <p14:creationId xmlns:p14="http://schemas.microsoft.com/office/powerpoint/2010/main" val="338927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6A3E98-48CE-4A16-8EB5-364A70370628}"/>
              </a:ext>
            </a:extLst>
          </p:cNvPr>
          <p:cNvSpPr>
            <a:spLocks noGrp="1"/>
          </p:cNvSpPr>
          <p:nvPr>
            <p:ph type="body" sz="quarter" idx="11"/>
          </p:nvPr>
        </p:nvSpPr>
        <p:spPr>
          <a:xfrm>
            <a:off x="2808325" y="3260508"/>
            <a:ext cx="6575347" cy="553998"/>
          </a:xfrm>
        </p:spPr>
        <p:txBody>
          <a:bodyPr/>
          <a:lstStyle/>
          <a:p>
            <a:r>
              <a:rPr lang="en-US" dirty="0"/>
              <a:t>What is a Reports To Manager?</a:t>
            </a:r>
          </a:p>
          <a:p>
            <a:endParaRPr lang="en-US" dirty="0"/>
          </a:p>
        </p:txBody>
      </p:sp>
    </p:spTree>
    <p:extLst>
      <p:ext uri="{BB962C8B-B14F-4D97-AF65-F5344CB8AC3E}">
        <p14:creationId xmlns:p14="http://schemas.microsoft.com/office/powerpoint/2010/main" val="29040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496634-0EE9-4CEA-B5D1-226D8483DB86}"/>
              </a:ext>
            </a:extLst>
          </p:cNvPr>
          <p:cNvSpPr>
            <a:spLocks noGrp="1"/>
          </p:cNvSpPr>
          <p:nvPr>
            <p:ph type="body" sz="quarter" idx="11"/>
          </p:nvPr>
        </p:nvSpPr>
        <p:spPr>
          <a:xfrm>
            <a:off x="2808325" y="1974656"/>
            <a:ext cx="6575347" cy="553998"/>
          </a:xfrm>
        </p:spPr>
        <p:txBody>
          <a:bodyPr/>
          <a:lstStyle/>
          <a:p>
            <a:r>
              <a:rPr lang="en-US" dirty="0"/>
              <a:t>The reports to manager is the person responsible for personnel actions and performance management for an employee. </a:t>
            </a:r>
          </a:p>
        </p:txBody>
      </p:sp>
      <p:sp>
        <p:nvSpPr>
          <p:cNvPr id="7" name="Text Placeholder 5">
            <a:extLst>
              <a:ext uri="{FF2B5EF4-FFF2-40B4-BE49-F238E27FC236}">
                <a16:creationId xmlns:a16="http://schemas.microsoft.com/office/drawing/2014/main" id="{3F2F5A85-7136-4312-AA1C-AAB139AFA33E}"/>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Keep in mind that employees do not report to other employees. The position a person sits in dictates the reporting position. </a:t>
            </a:r>
          </a:p>
        </p:txBody>
      </p:sp>
    </p:spTree>
    <p:extLst>
      <p:ext uri="{BB962C8B-B14F-4D97-AF65-F5344CB8AC3E}">
        <p14:creationId xmlns:p14="http://schemas.microsoft.com/office/powerpoint/2010/main" val="420002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E121E-86A1-42D5-A7FB-3B3B6AA1BE53}"/>
              </a:ext>
            </a:extLst>
          </p:cNvPr>
          <p:cNvSpPr txBox="1">
            <a:spLocks/>
          </p:cNvSpPr>
          <p:nvPr/>
        </p:nvSpPr>
        <p:spPr>
          <a:xfrm>
            <a:off x="303351" y="410968"/>
            <a:ext cx="2540058"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This seat represents position number 12345678.</a:t>
            </a:r>
          </a:p>
          <a:p>
            <a:pPr marL="0" indent="0">
              <a:buNone/>
            </a:pPr>
            <a:endParaRPr lang="en-US" sz="2000" dirty="0"/>
          </a:p>
          <a:p>
            <a:pPr marL="0" indent="0">
              <a:buNone/>
            </a:pPr>
            <a:r>
              <a:rPr lang="en-US" sz="2000" dirty="0"/>
              <a:t>Position 12345678 is an Administrative Assistant in Human Resources. It is a regular, 40 hours per week position and reports to the Office Manager, position 87654321.</a:t>
            </a:r>
          </a:p>
          <a:p>
            <a:pPr marL="0" indent="0">
              <a:buNone/>
            </a:pPr>
            <a:endParaRPr lang="en-US" sz="2000" dirty="0"/>
          </a:p>
          <a:p>
            <a:pPr marL="0" indent="0">
              <a:buNone/>
            </a:pPr>
            <a:r>
              <a:rPr lang="en-US" sz="2000" dirty="0"/>
              <a:t>It is funded 100% from Human Resources.</a:t>
            </a:r>
          </a:p>
        </p:txBody>
      </p:sp>
      <p:sp>
        <p:nvSpPr>
          <p:cNvPr id="6" name="Text Placeholder 4">
            <a:extLst>
              <a:ext uri="{FF2B5EF4-FFF2-40B4-BE49-F238E27FC236}">
                <a16:creationId xmlns:a16="http://schemas.microsoft.com/office/drawing/2014/main" id="{F2EC4353-D646-409D-BBEA-BF54298E99FB}"/>
              </a:ext>
            </a:extLst>
          </p:cNvPr>
          <p:cNvSpPr txBox="1">
            <a:spLocks/>
          </p:cNvSpPr>
          <p:nvPr/>
        </p:nvSpPr>
        <p:spPr>
          <a:xfrm>
            <a:off x="9348591" y="408577"/>
            <a:ext cx="2540058" cy="541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This person represents employee 1122334. </a:t>
            </a:r>
          </a:p>
          <a:p>
            <a:pPr marL="0" indent="0">
              <a:buNone/>
            </a:pPr>
            <a:endParaRPr lang="en-US" sz="2000" dirty="0"/>
          </a:p>
          <a:p>
            <a:pPr marL="0" indent="0">
              <a:buNone/>
            </a:pPr>
            <a:r>
              <a:rPr lang="en-US" sz="2000" dirty="0"/>
              <a:t>Employee 1122334 is hired into position 12345678. The data from the position is added to the employee for as long as the employee remains in the position.</a:t>
            </a:r>
          </a:p>
          <a:p>
            <a:pPr marL="0" indent="0">
              <a:buNone/>
            </a:pPr>
            <a:endParaRPr lang="en-US" sz="2000" dirty="0"/>
          </a:p>
          <a:p>
            <a:pPr marL="0" indent="0">
              <a:buNone/>
            </a:pPr>
            <a:r>
              <a:rPr lang="en-US" sz="2000" dirty="0"/>
              <a:t>Employee 1122334 earns compensation based on the classification and their experience level.</a:t>
            </a:r>
          </a:p>
        </p:txBody>
      </p:sp>
      <p:pic>
        <p:nvPicPr>
          <p:cNvPr id="2052" name="Picture 4" descr="People Sitting Cliparts - Stick Figure In Chair - Png Download (527x720), Png Download">
            <a:extLst>
              <a:ext uri="{FF2B5EF4-FFF2-40B4-BE49-F238E27FC236}">
                <a16:creationId xmlns:a16="http://schemas.microsoft.com/office/drawing/2014/main" id="{DDEAF41F-C335-4317-B506-C2CF716A0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273" y="744743"/>
            <a:ext cx="3929453" cy="5368513"/>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A83EC33E-8056-45EA-932D-E25594B7495B}"/>
              </a:ext>
            </a:extLst>
          </p:cNvPr>
          <p:cNvSpPr/>
          <p:nvPr/>
        </p:nvSpPr>
        <p:spPr>
          <a:xfrm rot="2339605">
            <a:off x="2271317" y="1143349"/>
            <a:ext cx="1923518" cy="789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D183B3D-D9C2-4FAF-B28A-8424749B81A1}"/>
              </a:ext>
            </a:extLst>
          </p:cNvPr>
          <p:cNvSpPr/>
          <p:nvPr/>
        </p:nvSpPr>
        <p:spPr>
          <a:xfrm rot="9431133">
            <a:off x="6085125" y="1067881"/>
            <a:ext cx="3216537" cy="789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55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C4D1F5-BCAA-4A7B-95D1-8B06997DD346}"/>
              </a:ext>
            </a:extLst>
          </p:cNvPr>
          <p:cNvSpPr>
            <a:spLocks noGrp="1"/>
          </p:cNvSpPr>
          <p:nvPr>
            <p:ph type="body" sz="quarter" idx="11"/>
          </p:nvPr>
        </p:nvSpPr>
        <p:spPr>
          <a:xfrm>
            <a:off x="2808325" y="2032960"/>
            <a:ext cx="6575347" cy="553998"/>
          </a:xfrm>
        </p:spPr>
        <p:txBody>
          <a:bodyPr/>
          <a:lstStyle/>
          <a:p>
            <a:r>
              <a:rPr lang="en-US" dirty="0"/>
              <a:t>This means that if either the manager or the employee change position numbers, the reporting relationship changes!</a:t>
            </a:r>
          </a:p>
        </p:txBody>
      </p:sp>
      <p:sp>
        <p:nvSpPr>
          <p:cNvPr id="3" name="Text Placeholder 5">
            <a:extLst>
              <a:ext uri="{FF2B5EF4-FFF2-40B4-BE49-F238E27FC236}">
                <a16:creationId xmlns:a16="http://schemas.microsoft.com/office/drawing/2014/main" id="{52CCD35C-B236-44B3-9886-6EF807230EBC}"/>
              </a:ext>
            </a:extLst>
          </p:cNvPr>
          <p:cNvSpPr txBox="1">
            <a:spLocks/>
          </p:cNvSpPr>
          <p:nvPr/>
        </p:nvSpPr>
        <p:spPr>
          <a:xfrm>
            <a:off x="2808324" y="4052348"/>
            <a:ext cx="6575347" cy="5539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Any time an employee changes position numbers, reporting relationships should be reviewed to ensure accuracy.</a:t>
            </a:r>
          </a:p>
        </p:txBody>
      </p:sp>
    </p:spTree>
    <p:extLst>
      <p:ext uri="{BB962C8B-B14F-4D97-AF65-F5344CB8AC3E}">
        <p14:creationId xmlns:p14="http://schemas.microsoft.com/office/powerpoint/2010/main" val="328240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E1F43B-FF38-4EE6-B7EC-AE3FC0EEC43A}"/>
              </a:ext>
            </a:extLst>
          </p:cNvPr>
          <p:cNvSpPr>
            <a:spLocks noGrp="1"/>
          </p:cNvSpPr>
          <p:nvPr>
            <p:ph type="body" sz="quarter" idx="11"/>
          </p:nvPr>
        </p:nvSpPr>
        <p:spPr>
          <a:xfrm>
            <a:off x="2808325" y="2893621"/>
            <a:ext cx="6575347" cy="553998"/>
          </a:xfrm>
        </p:spPr>
        <p:txBody>
          <a:bodyPr/>
          <a:lstStyle/>
          <a:p>
            <a:r>
              <a:rPr lang="en-US" dirty="0"/>
              <a:t>How Do I Submit a Reporting Change?</a:t>
            </a:r>
          </a:p>
          <a:p>
            <a:endParaRPr lang="en-US" dirty="0"/>
          </a:p>
        </p:txBody>
      </p:sp>
    </p:spTree>
    <p:extLst>
      <p:ext uri="{BB962C8B-B14F-4D97-AF65-F5344CB8AC3E}">
        <p14:creationId xmlns:p14="http://schemas.microsoft.com/office/powerpoint/2010/main" val="190372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7D8D7A1-7816-4B45-8576-BEFB6BB66D7A}"/>
              </a:ext>
            </a:extLst>
          </p:cNvPr>
          <p:cNvSpPr txBox="1"/>
          <p:nvPr/>
        </p:nvSpPr>
        <p:spPr>
          <a:xfrm>
            <a:off x="6962586" y="2680489"/>
            <a:ext cx="4766178" cy="646331"/>
          </a:xfrm>
          <a:prstGeom prst="rect">
            <a:avLst/>
          </a:prstGeom>
          <a:noFill/>
        </p:spPr>
        <p:txBody>
          <a:bodyPr wrap="square" anchor="ctr">
            <a:spAutoFit/>
          </a:bodyPr>
          <a:lstStyle/>
          <a:p>
            <a:pPr algn="ctr"/>
            <a:r>
              <a:rPr lang="en-US" sz="1800" b="0" i="0" u="none" strike="noStrike" baseline="0" dirty="0">
                <a:latin typeface="Montserrat-Regular" panose="00000500000000000000" pitchFamily="50" charset="0"/>
              </a:rPr>
              <a:t>Actions that affect an </a:t>
            </a:r>
            <a:r>
              <a:rPr lang="en-US" sz="1800" b="0" i="0" u="none" strike="noStrike" baseline="0" dirty="0">
                <a:latin typeface="Montserrat-Medium" panose="00000600000000000000" pitchFamily="50" charset="0"/>
              </a:rPr>
              <a:t>EMPLOYEE </a:t>
            </a:r>
            <a:r>
              <a:rPr lang="en-US" sz="1800" b="0" i="0" u="none" strike="noStrike" baseline="0" dirty="0">
                <a:latin typeface="Montserrat-Regular" panose="00000500000000000000" pitchFamily="50" charset="0"/>
              </a:rPr>
              <a:t>are</a:t>
            </a:r>
          </a:p>
          <a:p>
            <a:pPr algn="ctr"/>
            <a:r>
              <a:rPr lang="en-US" sz="1800" b="0" i="0" u="none" strike="noStrike" baseline="0" dirty="0">
                <a:latin typeface="Montserrat-Regular" panose="00000500000000000000" pitchFamily="50" charset="0"/>
              </a:rPr>
              <a:t>routed through supervisor’s </a:t>
            </a:r>
            <a:r>
              <a:rPr lang="en-US" sz="1800" b="0" i="0" u="none" strike="noStrike" baseline="0" dirty="0">
                <a:latin typeface="Montserrat-Medium" panose="00000600000000000000" pitchFamily="50" charset="0"/>
              </a:rPr>
              <a:t>MY TEAM</a:t>
            </a:r>
            <a:endParaRPr lang="en-US" dirty="0"/>
          </a:p>
        </p:txBody>
      </p:sp>
      <p:sp>
        <p:nvSpPr>
          <p:cNvPr id="26" name="Text Placeholder 2">
            <a:extLst>
              <a:ext uri="{FF2B5EF4-FFF2-40B4-BE49-F238E27FC236}">
                <a16:creationId xmlns:a16="http://schemas.microsoft.com/office/drawing/2014/main" id="{07A348FB-BA37-49F9-814C-EA863864E07B}"/>
              </a:ext>
            </a:extLst>
          </p:cNvPr>
          <p:cNvSpPr txBox="1">
            <a:spLocks/>
          </p:cNvSpPr>
          <p:nvPr/>
        </p:nvSpPr>
        <p:spPr>
          <a:xfrm>
            <a:off x="6878083"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is moving to a new position number</a:t>
            </a:r>
          </a:p>
        </p:txBody>
      </p:sp>
      <p:sp>
        <p:nvSpPr>
          <p:cNvPr id="28" name="TextBox 27">
            <a:extLst>
              <a:ext uri="{FF2B5EF4-FFF2-40B4-BE49-F238E27FC236}">
                <a16:creationId xmlns:a16="http://schemas.microsoft.com/office/drawing/2014/main" id="{F85B99FB-159D-41CC-8E26-BFD1E237710A}"/>
              </a:ext>
            </a:extLst>
          </p:cNvPr>
          <p:cNvSpPr txBox="1"/>
          <p:nvPr/>
        </p:nvSpPr>
        <p:spPr>
          <a:xfrm>
            <a:off x="7061938" y="4565008"/>
            <a:ext cx="2038079" cy="830997"/>
          </a:xfrm>
          <a:prstGeom prst="rect">
            <a:avLst/>
          </a:prstGeom>
          <a:noFill/>
        </p:spPr>
        <p:txBody>
          <a:bodyPr wrap="square" anchor="ctr">
            <a:spAutoFit/>
          </a:bodyPr>
          <a:lstStyle/>
          <a:p>
            <a:pPr marL="0" indent="0" algn="ctr">
              <a:buNone/>
            </a:pPr>
            <a:r>
              <a:rPr lang="en-US" sz="1600" dirty="0"/>
              <a:t>Transfer</a:t>
            </a:r>
          </a:p>
          <a:p>
            <a:pPr marL="0" indent="0" algn="ctr">
              <a:buNone/>
            </a:pPr>
            <a:r>
              <a:rPr lang="en-US" sz="1600" dirty="0"/>
              <a:t>Promote</a:t>
            </a:r>
          </a:p>
          <a:p>
            <a:pPr marL="0" indent="0" algn="ctr">
              <a:buNone/>
            </a:pPr>
            <a:r>
              <a:rPr lang="en-US" sz="1600" dirty="0"/>
              <a:t>Demote</a:t>
            </a:r>
          </a:p>
        </p:txBody>
      </p:sp>
      <p:cxnSp>
        <p:nvCxnSpPr>
          <p:cNvPr id="35" name="Straight Connector 34">
            <a:extLst>
              <a:ext uri="{FF2B5EF4-FFF2-40B4-BE49-F238E27FC236}">
                <a16:creationId xmlns:a16="http://schemas.microsoft.com/office/drawing/2014/main" id="{7FB80CAA-96D8-4408-A563-D383755EE01E}"/>
              </a:ext>
            </a:extLst>
          </p:cNvPr>
          <p:cNvCxnSpPr>
            <a:cxnSpLocks/>
          </p:cNvCxnSpPr>
          <p:nvPr/>
        </p:nvCxnSpPr>
        <p:spPr>
          <a:xfrm>
            <a:off x="6962586" y="3339665"/>
            <a:ext cx="4766178" cy="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FD4DF8-F58D-44E1-8734-B5148D27046A}"/>
              </a:ext>
            </a:extLst>
          </p:cNvPr>
          <p:cNvCxnSpPr>
            <a:cxnSpLocks/>
          </p:cNvCxnSpPr>
          <p:nvPr/>
        </p:nvCxnSpPr>
        <p:spPr>
          <a:xfrm>
            <a:off x="6962586" y="4504032"/>
            <a:ext cx="4766178" cy="2"/>
          </a:xfrm>
          <a:prstGeom prst="line">
            <a:avLst/>
          </a:prstGeom>
        </p:spPr>
        <p:style>
          <a:lnRef idx="1">
            <a:schemeClr val="dk1"/>
          </a:lnRef>
          <a:fillRef idx="0">
            <a:schemeClr val="dk1"/>
          </a:fillRef>
          <a:effectRef idx="0">
            <a:schemeClr val="dk1"/>
          </a:effectRef>
          <a:fontRef idx="minor">
            <a:schemeClr val="tx1"/>
          </a:fontRef>
        </p:style>
      </p:cxnSp>
      <p:sp>
        <p:nvSpPr>
          <p:cNvPr id="56" name="Text Placeholder 55">
            <a:extLst>
              <a:ext uri="{FF2B5EF4-FFF2-40B4-BE49-F238E27FC236}">
                <a16:creationId xmlns:a16="http://schemas.microsoft.com/office/drawing/2014/main" id="{17ECA730-CD42-4CC2-96B6-F56FF68E3FC0}"/>
              </a:ext>
            </a:extLst>
          </p:cNvPr>
          <p:cNvSpPr>
            <a:spLocks noGrp="1"/>
          </p:cNvSpPr>
          <p:nvPr>
            <p:ph type="body" sz="quarter" idx="10"/>
          </p:nvPr>
        </p:nvSpPr>
        <p:spPr/>
        <p:txBody>
          <a:bodyPr/>
          <a:lstStyle/>
          <a:p>
            <a:r>
              <a:rPr lang="en-US" sz="4800" dirty="0"/>
              <a:t>My Team</a:t>
            </a:r>
          </a:p>
        </p:txBody>
      </p:sp>
      <p:sp>
        <p:nvSpPr>
          <p:cNvPr id="11" name="Text Placeholder 2">
            <a:extLst>
              <a:ext uri="{FF2B5EF4-FFF2-40B4-BE49-F238E27FC236}">
                <a16:creationId xmlns:a16="http://schemas.microsoft.com/office/drawing/2014/main" id="{3278D0B6-CEED-42E5-B2D5-0C463E8F3C07}"/>
              </a:ext>
            </a:extLst>
          </p:cNvPr>
          <p:cNvSpPr txBox="1">
            <a:spLocks/>
          </p:cNvSpPr>
          <p:nvPr/>
        </p:nvSpPr>
        <p:spPr>
          <a:xfrm>
            <a:off x="9409134" y="3409486"/>
            <a:ext cx="2405791" cy="11073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Montserrat" panose="00000500000000000000" pitchFamily="50" charset="0"/>
              </a:rPr>
              <a:t>Use when employee information is changing</a:t>
            </a:r>
          </a:p>
        </p:txBody>
      </p:sp>
      <p:sp>
        <p:nvSpPr>
          <p:cNvPr id="12" name="TextBox 11">
            <a:extLst>
              <a:ext uri="{FF2B5EF4-FFF2-40B4-BE49-F238E27FC236}">
                <a16:creationId xmlns:a16="http://schemas.microsoft.com/office/drawing/2014/main" id="{CA6A3949-EAEF-43A8-B253-23A64486FFA8}"/>
              </a:ext>
            </a:extLst>
          </p:cNvPr>
          <p:cNvSpPr txBox="1"/>
          <p:nvPr/>
        </p:nvSpPr>
        <p:spPr>
          <a:xfrm>
            <a:off x="9172113" y="4565008"/>
            <a:ext cx="2879832" cy="1569660"/>
          </a:xfrm>
          <a:prstGeom prst="rect">
            <a:avLst/>
          </a:prstGeom>
          <a:noFill/>
        </p:spPr>
        <p:txBody>
          <a:bodyPr wrap="square" anchor="ctr">
            <a:spAutoFit/>
          </a:bodyPr>
          <a:lstStyle/>
          <a:p>
            <a:pPr marL="0" indent="0" algn="ctr">
              <a:buNone/>
            </a:pPr>
            <a:r>
              <a:rPr lang="en-US" sz="1600" dirty="0"/>
              <a:t>Change Time/Absence Approver</a:t>
            </a:r>
          </a:p>
          <a:p>
            <a:pPr marL="0" indent="0" algn="ctr">
              <a:buNone/>
            </a:pPr>
            <a:r>
              <a:rPr lang="en-US" sz="1600" dirty="0"/>
              <a:t>Reports To</a:t>
            </a:r>
          </a:p>
          <a:p>
            <a:pPr marL="0" indent="0" algn="ctr">
              <a:buNone/>
            </a:pPr>
            <a:r>
              <a:rPr lang="en-US" sz="1600" dirty="0"/>
              <a:t>Retire</a:t>
            </a:r>
          </a:p>
          <a:p>
            <a:pPr marL="0" indent="0" algn="ctr">
              <a:buNone/>
            </a:pPr>
            <a:r>
              <a:rPr lang="en-US" sz="1600" dirty="0"/>
              <a:t>Terminate</a:t>
            </a:r>
          </a:p>
          <a:p>
            <a:pPr marL="0" indent="0" algn="ctr">
              <a:buNone/>
            </a:pPr>
            <a:r>
              <a:rPr lang="en-US" sz="1600" dirty="0"/>
              <a:t>Salary Change</a:t>
            </a:r>
          </a:p>
          <a:p>
            <a:pPr marL="0" indent="0" algn="ctr">
              <a:buNone/>
            </a:pPr>
            <a:r>
              <a:rPr lang="en-US" sz="1600" dirty="0"/>
              <a:t>Supplemental Pay</a:t>
            </a:r>
          </a:p>
        </p:txBody>
      </p:sp>
      <p:pic>
        <p:nvPicPr>
          <p:cNvPr id="3" name="Picture 2">
            <a:extLst>
              <a:ext uri="{FF2B5EF4-FFF2-40B4-BE49-F238E27FC236}">
                <a16:creationId xmlns:a16="http://schemas.microsoft.com/office/drawing/2014/main" id="{0AD4CD44-5696-4833-8274-64538A87DE41}"/>
              </a:ext>
            </a:extLst>
          </p:cNvPr>
          <p:cNvPicPr>
            <a:picLocks noChangeAspect="1"/>
          </p:cNvPicPr>
          <p:nvPr/>
        </p:nvPicPr>
        <p:blipFill>
          <a:blip r:embed="rId2"/>
          <a:stretch>
            <a:fillRect/>
          </a:stretch>
        </p:blipFill>
        <p:spPr>
          <a:xfrm>
            <a:off x="7954371" y="248161"/>
            <a:ext cx="2909525" cy="2296993"/>
          </a:xfrm>
          <a:prstGeom prst="rect">
            <a:avLst/>
          </a:prstGeom>
        </p:spPr>
      </p:pic>
      <p:sp>
        <p:nvSpPr>
          <p:cNvPr id="4" name="Rectangle 3">
            <a:extLst>
              <a:ext uri="{FF2B5EF4-FFF2-40B4-BE49-F238E27FC236}">
                <a16:creationId xmlns:a16="http://schemas.microsoft.com/office/drawing/2014/main" id="{0F664295-7B31-4C10-AD27-005169815962}"/>
              </a:ext>
            </a:extLst>
          </p:cNvPr>
          <p:cNvSpPr/>
          <p:nvPr/>
        </p:nvSpPr>
        <p:spPr>
          <a:xfrm>
            <a:off x="9172114" y="4565008"/>
            <a:ext cx="2879832" cy="570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90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1675</Words>
  <Application>Microsoft Office PowerPoint</Application>
  <PresentationFormat>Widescreen</PresentationFormat>
  <Paragraphs>164</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Avenir Black</vt:lpstr>
      <vt:lpstr>Avenir Medium</vt:lpstr>
      <vt:lpstr>Avenir Roman</vt:lpstr>
      <vt:lpstr>Calibri</vt:lpstr>
      <vt:lpstr>Montserrat</vt:lpstr>
      <vt:lpstr>Montserrat-Medium</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Taylor</dc:creator>
  <cp:lastModifiedBy>Tamara Gaddis</cp:lastModifiedBy>
  <cp:revision>51</cp:revision>
  <dcterms:created xsi:type="dcterms:W3CDTF">2019-08-07T15:31:06Z</dcterms:created>
  <dcterms:modified xsi:type="dcterms:W3CDTF">2023-02-06T12:57:45Z</dcterms:modified>
</cp:coreProperties>
</file>