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0" r:id="rId2"/>
    <p:sldId id="257" r:id="rId3"/>
    <p:sldId id="258" r:id="rId4"/>
    <p:sldId id="259" r:id="rId5"/>
    <p:sldId id="260" r:id="rId6"/>
    <p:sldId id="312" r:id="rId7"/>
    <p:sldId id="311" r:id="rId8"/>
    <p:sldId id="313" r:id="rId9"/>
    <p:sldId id="309" r:id="rId10"/>
    <p:sldId id="263" r:id="rId11"/>
    <p:sldId id="264" r:id="rId12"/>
    <p:sldId id="281" r:id="rId13"/>
    <p:sldId id="289" r:id="rId14"/>
    <p:sldId id="301" r:id="rId15"/>
    <p:sldId id="310" r:id="rId16"/>
    <p:sldId id="268" r:id="rId17"/>
    <p:sldId id="269" r:id="rId18"/>
    <p:sldId id="274" r:id="rId19"/>
    <p:sldId id="275" r:id="rId20"/>
    <p:sldId id="276" r:id="rId21"/>
    <p:sldId id="270" r:id="rId22"/>
    <p:sldId id="271" r:id="rId23"/>
    <p:sldId id="291" r:id="rId24"/>
    <p:sldId id="272" r:id="rId25"/>
    <p:sldId id="27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312"/>
            <p14:sldId id="311"/>
            <p14:sldId id="313"/>
            <p14:sldId id="309"/>
            <p14:sldId id="263"/>
            <p14:sldId id="264"/>
            <p14:sldId id="281"/>
            <p14:sldId id="289"/>
            <p14:sldId id="301"/>
            <p14:sldId id="310"/>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2893621"/>
            <a:ext cx="6575347" cy="553998"/>
          </a:xfrm>
        </p:spPr>
        <p:txBody>
          <a:bodyPr/>
          <a:lstStyle/>
          <a:p>
            <a:r>
              <a:rPr lang="en-US" dirty="0"/>
              <a:t>How Do I Submit a </a:t>
            </a:r>
            <a:br>
              <a:rPr lang="en-US" dirty="0"/>
            </a:br>
            <a:r>
              <a:rPr lang="en-US" dirty="0"/>
              <a:t>Supplemental Payment?</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9248383" y="5850445"/>
            <a:ext cx="2879832" cy="284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9864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Compensation from the actions menu and then choose Submit Supplemental Pay Request.</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7" name="Picture 6">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1276252" y="2418223"/>
            <a:ext cx="2143424" cy="3067478"/>
          </a:xfrm>
          <a:prstGeom prst="rect">
            <a:avLst/>
          </a:prstGeom>
        </p:spPr>
      </p:pic>
      <p:pic>
        <p:nvPicPr>
          <p:cNvPr id="2" name="Picture 1" descr="Graphical user interface&#10;&#10;Description automatically generated with medium confidence">
            <a:extLst>
              <a:ext uri="{FF2B5EF4-FFF2-40B4-BE49-F238E27FC236}">
                <a16:creationId xmlns:a16="http://schemas.microsoft.com/office/drawing/2014/main" id="{695DACCE-FC8C-331A-69D1-F5673AE7F8E9}"/>
              </a:ext>
            </a:extLst>
          </p:cNvPr>
          <p:cNvPicPr>
            <a:picLocks noChangeAspect="1"/>
          </p:cNvPicPr>
          <p:nvPr/>
        </p:nvPicPr>
        <p:blipFill>
          <a:blip r:embed="rId4"/>
          <a:stretch>
            <a:fillRect/>
          </a:stretch>
        </p:blipFill>
        <p:spPr>
          <a:xfrm>
            <a:off x="3469878" y="2418224"/>
            <a:ext cx="2093013" cy="3767424"/>
          </a:xfrm>
          <a:prstGeom prst="rect">
            <a:avLst/>
          </a:prstGeom>
        </p:spPr>
      </p:pic>
    </p:spTree>
    <p:extLst>
      <p:ext uri="{BB962C8B-B14F-4D97-AF65-F5344CB8AC3E}">
        <p14:creationId xmlns:p14="http://schemas.microsoft.com/office/powerpoint/2010/main" val="209326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E2F153-B27B-42A5-ACFC-019808FDBFC2}"/>
              </a:ext>
            </a:extLst>
          </p:cNvPr>
          <p:cNvPicPr>
            <a:picLocks noChangeAspect="1"/>
          </p:cNvPicPr>
          <p:nvPr/>
        </p:nvPicPr>
        <p:blipFill>
          <a:blip r:embed="rId2"/>
          <a:stretch>
            <a:fillRect/>
          </a:stretch>
        </p:blipFill>
        <p:spPr>
          <a:xfrm>
            <a:off x="0" y="613945"/>
            <a:ext cx="12192000" cy="3404342"/>
          </a:xfrm>
          <a:prstGeom prst="rect">
            <a:avLst/>
          </a:prstGeom>
        </p:spPr>
      </p:pic>
      <p:sp>
        <p:nvSpPr>
          <p:cNvPr id="4" name="Rectangle 3">
            <a:extLst>
              <a:ext uri="{FF2B5EF4-FFF2-40B4-BE49-F238E27FC236}">
                <a16:creationId xmlns:a16="http://schemas.microsoft.com/office/drawing/2014/main" id="{2450C382-8971-4536-BE6B-B900200DEAC1}"/>
              </a:ext>
            </a:extLst>
          </p:cNvPr>
          <p:cNvSpPr/>
          <p:nvPr/>
        </p:nvSpPr>
        <p:spPr>
          <a:xfrm>
            <a:off x="491319" y="863176"/>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8E23A90-0E7F-4E3E-B04C-CC9A9E097E02}"/>
              </a:ext>
            </a:extLst>
          </p:cNvPr>
          <p:cNvSpPr txBox="1">
            <a:spLocks/>
          </p:cNvSpPr>
          <p:nvPr/>
        </p:nvSpPr>
        <p:spPr>
          <a:xfrm>
            <a:off x="4480142" y="150053"/>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 Type of transaction</a:t>
            </a:r>
          </a:p>
        </p:txBody>
      </p:sp>
      <p:sp>
        <p:nvSpPr>
          <p:cNvPr id="9" name="Text Placeholder 3">
            <a:extLst>
              <a:ext uri="{FF2B5EF4-FFF2-40B4-BE49-F238E27FC236}">
                <a16:creationId xmlns:a16="http://schemas.microsoft.com/office/drawing/2014/main" id="{00A66D02-056C-461F-B56F-C083D21EF34C}"/>
              </a:ext>
            </a:extLst>
          </p:cNvPr>
          <p:cNvSpPr txBox="1">
            <a:spLocks/>
          </p:cNvSpPr>
          <p:nvPr/>
        </p:nvSpPr>
        <p:spPr>
          <a:xfrm>
            <a:off x="8513335" y="874580"/>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2. Steps to complete transaction – current step is indicated with a green circle.</a:t>
            </a:r>
          </a:p>
        </p:txBody>
      </p:sp>
      <p:sp>
        <p:nvSpPr>
          <p:cNvPr id="10" name="Text Placeholder 3">
            <a:extLst>
              <a:ext uri="{FF2B5EF4-FFF2-40B4-BE49-F238E27FC236}">
                <a16:creationId xmlns:a16="http://schemas.microsoft.com/office/drawing/2014/main" id="{DFDA09DA-46B9-48D7-801F-F47BF590450A}"/>
              </a:ext>
            </a:extLst>
          </p:cNvPr>
          <p:cNvSpPr txBox="1">
            <a:spLocks/>
          </p:cNvSpPr>
          <p:nvPr/>
        </p:nvSpPr>
        <p:spPr>
          <a:xfrm>
            <a:off x="2755726" y="842424"/>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3. Employee information – redacted here for privacy</a:t>
            </a:r>
          </a:p>
        </p:txBody>
      </p:sp>
      <p:sp>
        <p:nvSpPr>
          <p:cNvPr id="12" name="Text Placeholder 3">
            <a:extLst>
              <a:ext uri="{FF2B5EF4-FFF2-40B4-BE49-F238E27FC236}">
                <a16:creationId xmlns:a16="http://schemas.microsoft.com/office/drawing/2014/main" id="{2FF9A0EC-E422-4FBE-9462-10F1867441F5}"/>
              </a:ext>
            </a:extLst>
          </p:cNvPr>
          <p:cNvSpPr txBox="1">
            <a:spLocks/>
          </p:cNvSpPr>
          <p:nvPr/>
        </p:nvSpPr>
        <p:spPr>
          <a:xfrm>
            <a:off x="3219188" y="2148813"/>
            <a:ext cx="6976997" cy="314969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4. Effective date – if one-time payment, should coincide with when the work was performed; if defined-term payment, must be the first day of a pay period</a:t>
            </a:r>
          </a:p>
          <a:p>
            <a:pPr marL="0" indent="0">
              <a:buNone/>
            </a:pPr>
            <a:r>
              <a:rPr lang="en-US" sz="1600" dirty="0">
                <a:solidFill>
                  <a:srgbClr val="FF0000"/>
                </a:solidFill>
              </a:rPr>
              <a:t>5. End date - if one-time payment, should coincide with when the work was performed; if defined-term payment, must be the last day of a pay period</a:t>
            </a:r>
          </a:p>
          <a:p>
            <a:pPr marL="0" indent="0">
              <a:buNone/>
            </a:pPr>
            <a:r>
              <a:rPr lang="en-US" sz="1600" dirty="0">
                <a:solidFill>
                  <a:srgbClr val="FF0000"/>
                </a:solidFill>
              </a:rPr>
              <a:t>6. Supplemental Pay Type – choose one-time payment or defined-term payment</a:t>
            </a:r>
          </a:p>
          <a:p>
            <a:pPr marL="0" indent="0">
              <a:buNone/>
            </a:pPr>
            <a:r>
              <a:rPr lang="en-US" sz="1600" dirty="0">
                <a:solidFill>
                  <a:srgbClr val="FF0000"/>
                </a:solidFill>
              </a:rPr>
              <a:t>7. Supplemental Pay Code – choose reason for supplemental pay</a:t>
            </a:r>
          </a:p>
          <a:p>
            <a:pPr marL="0" indent="0">
              <a:buNone/>
            </a:pPr>
            <a:r>
              <a:rPr lang="en-US" sz="1600" dirty="0">
                <a:solidFill>
                  <a:srgbClr val="FF0000"/>
                </a:solidFill>
              </a:rPr>
              <a:t>8. Amount – enter amount of payment (full amount if one-time payment; monthly amount if salaried employee and defined-term payment; hourly amount if hourly employee and defined-term payment)</a:t>
            </a:r>
          </a:p>
          <a:p>
            <a:pPr marL="0" indent="0">
              <a:buNone/>
            </a:pPr>
            <a:r>
              <a:rPr lang="en-US" sz="1600" dirty="0">
                <a:solidFill>
                  <a:srgbClr val="FF0000"/>
                </a:solidFill>
              </a:rPr>
              <a:t>9. Combination Code – alternative combo code to be used for funding, if applicable (if funding follows position, leave blank) </a:t>
            </a:r>
          </a:p>
        </p:txBody>
      </p:sp>
      <p:sp>
        <p:nvSpPr>
          <p:cNvPr id="14" name="Text Placeholder 3">
            <a:extLst>
              <a:ext uri="{FF2B5EF4-FFF2-40B4-BE49-F238E27FC236}">
                <a16:creationId xmlns:a16="http://schemas.microsoft.com/office/drawing/2014/main" id="{0F49ADEB-BD8A-4633-BABE-0A674A088424}"/>
              </a:ext>
            </a:extLst>
          </p:cNvPr>
          <p:cNvSpPr txBox="1">
            <a:spLocks/>
          </p:cNvSpPr>
          <p:nvPr/>
        </p:nvSpPr>
        <p:spPr>
          <a:xfrm>
            <a:off x="10720098" y="780030"/>
            <a:ext cx="139256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10. Navigate to next step</a:t>
            </a:r>
          </a:p>
        </p:txBody>
      </p:sp>
    </p:spTree>
    <p:extLst>
      <p:ext uri="{BB962C8B-B14F-4D97-AF65-F5344CB8AC3E}">
        <p14:creationId xmlns:p14="http://schemas.microsoft.com/office/powerpoint/2010/main" val="19450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4F8CB9-4697-4505-B40F-97FA26D041FA}"/>
              </a:ext>
            </a:extLst>
          </p:cNvPr>
          <p:cNvPicPr>
            <a:picLocks noChangeAspect="1"/>
          </p:cNvPicPr>
          <p:nvPr/>
        </p:nvPicPr>
        <p:blipFill>
          <a:blip r:embed="rId2"/>
          <a:stretch>
            <a:fillRect/>
          </a:stretch>
        </p:blipFill>
        <p:spPr>
          <a:xfrm>
            <a:off x="122828" y="486073"/>
            <a:ext cx="11955441" cy="4701016"/>
          </a:xfrm>
          <a:prstGeom prst="rect">
            <a:avLst/>
          </a:prstGeom>
        </p:spPr>
      </p:pic>
      <p:sp>
        <p:nvSpPr>
          <p:cNvPr id="4" name="Rectangle 3">
            <a:extLst>
              <a:ext uri="{FF2B5EF4-FFF2-40B4-BE49-F238E27FC236}">
                <a16:creationId xmlns:a16="http://schemas.microsoft.com/office/drawing/2014/main" id="{5E5ACB95-B6BF-4B90-A3A5-F07DF00DA6EC}"/>
              </a:ext>
            </a:extLst>
          </p:cNvPr>
          <p:cNvSpPr/>
          <p:nvPr/>
        </p:nvSpPr>
        <p:spPr>
          <a:xfrm>
            <a:off x="696036" y="764273"/>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21363A-6E5A-41E1-8701-6FC40F198464}"/>
              </a:ext>
            </a:extLst>
          </p:cNvPr>
          <p:cNvSpPr txBox="1"/>
          <p:nvPr/>
        </p:nvSpPr>
        <p:spPr>
          <a:xfrm>
            <a:off x="2665381" y="4540758"/>
            <a:ext cx="6107372" cy="646331"/>
          </a:xfrm>
          <a:prstGeom prst="rect">
            <a:avLst/>
          </a:prstGeom>
          <a:noFill/>
        </p:spPr>
        <p:txBody>
          <a:bodyPr wrap="square">
            <a:spAutoFit/>
          </a:bodyPr>
          <a:lstStyle/>
          <a:p>
            <a:pPr marL="0" indent="0">
              <a:buNone/>
            </a:pPr>
            <a:r>
              <a:rPr lang="en-US" sz="1800" dirty="0">
                <a:solidFill>
                  <a:srgbClr val="FF0000"/>
                </a:solidFill>
              </a:rPr>
              <a:t>11. Review the transaction one more time for accuracy and add any appropriate comments and attachments.</a:t>
            </a:r>
          </a:p>
        </p:txBody>
      </p:sp>
      <p:sp>
        <p:nvSpPr>
          <p:cNvPr id="10" name="Text Placeholder 3">
            <a:extLst>
              <a:ext uri="{FF2B5EF4-FFF2-40B4-BE49-F238E27FC236}">
                <a16:creationId xmlns:a16="http://schemas.microsoft.com/office/drawing/2014/main" id="{4E56CA75-3E0D-4E99-9B88-941C62CCD3C8}"/>
              </a:ext>
            </a:extLst>
          </p:cNvPr>
          <p:cNvSpPr txBox="1">
            <a:spLocks/>
          </p:cNvSpPr>
          <p:nvPr/>
        </p:nvSpPr>
        <p:spPr>
          <a:xfrm>
            <a:off x="10433449" y="837615"/>
            <a:ext cx="164482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12. Click Submit</a:t>
            </a:r>
          </a:p>
        </p:txBody>
      </p:sp>
    </p:spTree>
    <p:extLst>
      <p:ext uri="{BB962C8B-B14F-4D97-AF65-F5344CB8AC3E}">
        <p14:creationId xmlns:p14="http://schemas.microsoft.com/office/powerpoint/2010/main" val="46278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Extra! Extra!</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Supplemental Pay Transaction</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513653"/>
            <a:ext cx="4704334" cy="5830693"/>
          </a:xfrm>
        </p:spPr>
        <p:txBody>
          <a:bodyPr/>
          <a:lstStyle/>
          <a:p>
            <a:pPr marL="285750" indent="-285750">
              <a:buFont typeface="Arial" panose="020B0604020202020204" pitchFamily="34" charset="0"/>
              <a:buChar char="•"/>
            </a:pPr>
            <a:r>
              <a:rPr lang="en-US" dirty="0"/>
              <a:t>What is Supplemental Pay?</a:t>
            </a:r>
          </a:p>
          <a:p>
            <a:pPr marL="1028700" lvl="1"/>
            <a:r>
              <a:rPr lang="en-US" sz="1400" dirty="0"/>
              <a:t>Explanation</a:t>
            </a:r>
          </a:p>
          <a:p>
            <a:pPr marL="1028700" lvl="1"/>
            <a:r>
              <a:rPr lang="en-US" sz="1400" dirty="0"/>
              <a:t>Types of Supplemental Pay</a:t>
            </a:r>
            <a:br>
              <a:rPr lang="en-US" sz="1400" dirty="0"/>
            </a:br>
            <a:endParaRPr lang="en-US" sz="1400" dirty="0"/>
          </a:p>
          <a:p>
            <a:pPr marL="285750" indent="-285750">
              <a:buFont typeface="Arial" panose="020B0604020202020204" pitchFamily="34" charset="0"/>
              <a:buChar char="•"/>
            </a:pPr>
            <a:r>
              <a:rPr lang="en-US" dirty="0"/>
              <a:t>How Do I Submit a Supplemental Payment?</a:t>
            </a:r>
          </a:p>
          <a:p>
            <a:pPr marL="1028700" lvl="1"/>
            <a:r>
              <a:rPr lang="en-US" sz="1400" dirty="0"/>
              <a:t>Transaction Walk Through</a:t>
            </a:r>
            <a:br>
              <a:rPr lang="en-US" sz="1400" dirty="0"/>
            </a:br>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3260508"/>
            <a:ext cx="6575347" cy="553998"/>
          </a:xfrm>
        </p:spPr>
        <p:txBody>
          <a:bodyPr/>
          <a:lstStyle/>
          <a:p>
            <a:r>
              <a:rPr lang="en-US" dirty="0"/>
              <a:t>What is Supplemental Pay?</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413066"/>
            <a:ext cx="6575347" cy="553998"/>
          </a:xfrm>
        </p:spPr>
        <p:txBody>
          <a:bodyPr/>
          <a:lstStyle/>
          <a:p>
            <a:r>
              <a:rPr lang="en-US" dirty="0"/>
              <a:t>Supplemental pay is payment made to an employee in addition to the employee’s regular wages.</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3939614"/>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Supplemental pay can happen for a variety of reasons, all of which fall into one of two types: one-time payments and defined-term payments.</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A2713-1DD5-479B-BB51-84C47EBF63E1}"/>
              </a:ext>
            </a:extLst>
          </p:cNvPr>
          <p:cNvSpPr>
            <a:spLocks noGrp="1"/>
          </p:cNvSpPr>
          <p:nvPr>
            <p:ph type="body" sz="quarter" idx="11"/>
          </p:nvPr>
        </p:nvSpPr>
        <p:spPr/>
        <p:txBody>
          <a:bodyPr/>
          <a:lstStyle/>
          <a:p>
            <a:r>
              <a:rPr lang="en-US" dirty="0"/>
              <a:t>One-Time Payments</a:t>
            </a:r>
          </a:p>
        </p:txBody>
      </p:sp>
      <p:sp>
        <p:nvSpPr>
          <p:cNvPr id="3" name="Text Placeholder 5">
            <a:extLst>
              <a:ext uri="{FF2B5EF4-FFF2-40B4-BE49-F238E27FC236}">
                <a16:creationId xmlns:a16="http://schemas.microsoft.com/office/drawing/2014/main" id="{7D53F180-4849-4EE4-A584-2AE775B02A4D}"/>
              </a:ext>
            </a:extLst>
          </p:cNvPr>
          <p:cNvSpPr txBox="1">
            <a:spLocks/>
          </p:cNvSpPr>
          <p:nvPr/>
        </p:nvSpPr>
        <p:spPr>
          <a:xfrm>
            <a:off x="2808324" y="3939614"/>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One-time payments are lump sum payments paid to an employee as one flat amount. </a:t>
            </a:r>
          </a:p>
          <a:p>
            <a:r>
              <a:rPr lang="en-US" sz="2400" dirty="0"/>
              <a:t>(These payments do not continue for any period of time.)</a:t>
            </a:r>
          </a:p>
        </p:txBody>
      </p:sp>
    </p:spTree>
    <p:extLst>
      <p:ext uri="{BB962C8B-B14F-4D97-AF65-F5344CB8AC3E}">
        <p14:creationId xmlns:p14="http://schemas.microsoft.com/office/powerpoint/2010/main" val="97133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9BAD5-E2CE-49E0-8BAC-88863BC56810}"/>
              </a:ext>
            </a:extLst>
          </p:cNvPr>
          <p:cNvSpPr>
            <a:spLocks noGrp="1"/>
          </p:cNvSpPr>
          <p:nvPr>
            <p:ph type="body" sz="quarter" idx="10"/>
          </p:nvPr>
        </p:nvSpPr>
        <p:spPr/>
        <p:txBody>
          <a:bodyPr/>
          <a:lstStyle/>
          <a:p>
            <a:r>
              <a:rPr lang="en-US" dirty="0"/>
              <a:t>One-Time Payments</a:t>
            </a:r>
          </a:p>
        </p:txBody>
      </p:sp>
      <p:sp>
        <p:nvSpPr>
          <p:cNvPr id="3" name="Text Placeholder 2">
            <a:extLst>
              <a:ext uri="{FF2B5EF4-FFF2-40B4-BE49-F238E27FC236}">
                <a16:creationId xmlns:a16="http://schemas.microsoft.com/office/drawing/2014/main" id="{B1335EAD-7ACC-40D9-BBD0-AFECE55F84E5}"/>
              </a:ext>
            </a:extLst>
          </p:cNvPr>
          <p:cNvSpPr>
            <a:spLocks noGrp="1"/>
          </p:cNvSpPr>
          <p:nvPr>
            <p:ph type="body" sz="quarter" idx="12"/>
          </p:nvPr>
        </p:nvSpPr>
        <p:spPr>
          <a:xfrm>
            <a:off x="6450904" y="441541"/>
            <a:ext cx="5561555" cy="5974915"/>
          </a:xfrm>
        </p:spPr>
        <p:txBody>
          <a:bodyPr/>
          <a:lstStyle/>
          <a:p>
            <a:pPr marL="285750" indent="-285750">
              <a:lnSpc>
                <a:spcPct val="100000"/>
              </a:lnSpc>
              <a:buFont typeface="Arial" panose="020B0604020202020204" pitchFamily="34" charset="0"/>
              <a:buChar char="•"/>
            </a:pPr>
            <a:r>
              <a:rPr lang="en-US" dirty="0"/>
              <a:t>Awards</a:t>
            </a:r>
          </a:p>
          <a:p>
            <a:pPr marL="1028700" lvl="1">
              <a:lnSpc>
                <a:spcPct val="100000"/>
              </a:lnSpc>
            </a:pPr>
            <a:r>
              <a:rPr lang="en-US" dirty="0"/>
              <a:t>Monetary staff/faculty awards</a:t>
            </a:r>
          </a:p>
          <a:p>
            <a:pPr marL="285750" indent="-285750">
              <a:lnSpc>
                <a:spcPct val="100000"/>
              </a:lnSpc>
              <a:buFont typeface="Arial" panose="020B0604020202020204" pitchFamily="34" charset="0"/>
              <a:buChar char="•"/>
            </a:pPr>
            <a:r>
              <a:rPr lang="en-US" dirty="0"/>
              <a:t>Incentives</a:t>
            </a:r>
          </a:p>
          <a:p>
            <a:pPr marL="1028700" lvl="1">
              <a:lnSpc>
                <a:spcPct val="100000"/>
              </a:lnSpc>
            </a:pPr>
            <a:r>
              <a:rPr lang="en-US" dirty="0"/>
              <a:t>Goal-based Incentives (Athletics coach takes a team to a national conference)</a:t>
            </a:r>
          </a:p>
          <a:p>
            <a:pPr marL="1028700" lvl="1">
              <a:lnSpc>
                <a:spcPct val="100000"/>
              </a:lnSpc>
            </a:pPr>
            <a:r>
              <a:rPr lang="en-US" dirty="0"/>
              <a:t>Critical Hiring Incentives (Employee is offered a flat amount as a sign-on bonus)</a:t>
            </a:r>
          </a:p>
          <a:p>
            <a:pPr marL="285750" indent="-285750">
              <a:lnSpc>
                <a:spcPct val="100000"/>
              </a:lnSpc>
              <a:buFont typeface="Arial" panose="020B0604020202020204" pitchFamily="34" charset="0"/>
              <a:buChar char="•"/>
            </a:pPr>
            <a:r>
              <a:rPr lang="en-US" dirty="0"/>
              <a:t>Project Pay</a:t>
            </a:r>
          </a:p>
          <a:p>
            <a:pPr marL="1028700" lvl="1">
              <a:lnSpc>
                <a:spcPct val="100000"/>
              </a:lnSpc>
            </a:pPr>
            <a:r>
              <a:rPr lang="en-US" dirty="0"/>
              <a:t>Pay for completion of a project that is outside of job description and completed outside of normal working hours</a:t>
            </a:r>
          </a:p>
          <a:p>
            <a:pPr marL="1028700" lvl="1">
              <a:lnSpc>
                <a:spcPct val="100000"/>
              </a:lnSpc>
            </a:pPr>
            <a:r>
              <a:rPr lang="en-US" dirty="0"/>
              <a:t>Pay for teaching a seminar that is not part of a faculty member’s contract</a:t>
            </a:r>
          </a:p>
          <a:p>
            <a:pPr marL="285750" indent="-285750">
              <a:lnSpc>
                <a:spcPct val="100000"/>
              </a:lnSpc>
              <a:buFont typeface="Arial" panose="020B0604020202020204" pitchFamily="34" charset="0"/>
              <a:buChar char="•"/>
            </a:pPr>
            <a:r>
              <a:rPr lang="en-US" dirty="0"/>
              <a:t>Pay Differential</a:t>
            </a:r>
          </a:p>
          <a:p>
            <a:pPr marL="1028700" lvl="1">
              <a:lnSpc>
                <a:spcPct val="100000"/>
              </a:lnSpc>
            </a:pPr>
            <a:r>
              <a:rPr lang="en-US" dirty="0"/>
              <a:t>An hourly employee works in a role that earns a higher compensation rate than their normal rate – the difference in pay is paid as a one-time lump sum once the work is performed</a:t>
            </a:r>
          </a:p>
        </p:txBody>
      </p:sp>
    </p:spTree>
    <p:extLst>
      <p:ext uri="{BB962C8B-B14F-4D97-AF65-F5344CB8AC3E}">
        <p14:creationId xmlns:p14="http://schemas.microsoft.com/office/powerpoint/2010/main" val="396138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A2713-1DD5-479B-BB51-84C47EBF63E1}"/>
              </a:ext>
            </a:extLst>
          </p:cNvPr>
          <p:cNvSpPr>
            <a:spLocks noGrp="1"/>
          </p:cNvSpPr>
          <p:nvPr>
            <p:ph type="body" sz="quarter" idx="11"/>
          </p:nvPr>
        </p:nvSpPr>
        <p:spPr/>
        <p:txBody>
          <a:bodyPr/>
          <a:lstStyle/>
          <a:p>
            <a:r>
              <a:rPr lang="en-US" dirty="0"/>
              <a:t>Defined-Term Payments</a:t>
            </a:r>
          </a:p>
        </p:txBody>
      </p:sp>
      <p:sp>
        <p:nvSpPr>
          <p:cNvPr id="3" name="Text Placeholder 5">
            <a:extLst>
              <a:ext uri="{FF2B5EF4-FFF2-40B4-BE49-F238E27FC236}">
                <a16:creationId xmlns:a16="http://schemas.microsoft.com/office/drawing/2014/main" id="{7D53F180-4849-4EE4-A584-2AE775B02A4D}"/>
              </a:ext>
            </a:extLst>
          </p:cNvPr>
          <p:cNvSpPr txBox="1">
            <a:spLocks/>
          </p:cNvSpPr>
          <p:nvPr/>
        </p:nvSpPr>
        <p:spPr>
          <a:xfrm>
            <a:off x="2808324" y="3939614"/>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Defined-term payments are payments paid to an employee for a pre-determined period of time – either monthly or hourly depending on the employee’s type.</a:t>
            </a:r>
          </a:p>
          <a:p>
            <a:r>
              <a:rPr lang="en-US" sz="2400" dirty="0"/>
              <a:t>(These payments continue for a specific period of time.)</a:t>
            </a:r>
          </a:p>
        </p:txBody>
      </p:sp>
    </p:spTree>
    <p:extLst>
      <p:ext uri="{BB962C8B-B14F-4D97-AF65-F5344CB8AC3E}">
        <p14:creationId xmlns:p14="http://schemas.microsoft.com/office/powerpoint/2010/main" val="391798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3628A-F19E-4F97-A1D1-8CA2CD273E42}"/>
              </a:ext>
            </a:extLst>
          </p:cNvPr>
          <p:cNvSpPr>
            <a:spLocks noGrp="1"/>
          </p:cNvSpPr>
          <p:nvPr>
            <p:ph type="body" sz="quarter" idx="10"/>
          </p:nvPr>
        </p:nvSpPr>
        <p:spPr/>
        <p:txBody>
          <a:bodyPr/>
          <a:lstStyle/>
          <a:p>
            <a:r>
              <a:rPr lang="en-US" dirty="0"/>
              <a:t>Defined-Term Payments</a:t>
            </a:r>
          </a:p>
        </p:txBody>
      </p:sp>
      <p:sp>
        <p:nvSpPr>
          <p:cNvPr id="4" name="Text Placeholder 3">
            <a:extLst>
              <a:ext uri="{FF2B5EF4-FFF2-40B4-BE49-F238E27FC236}">
                <a16:creationId xmlns:a16="http://schemas.microsoft.com/office/drawing/2014/main" id="{1E7B7ACC-0BD5-47FF-A93A-FC51CB76030F}"/>
              </a:ext>
            </a:extLst>
          </p:cNvPr>
          <p:cNvSpPr>
            <a:spLocks noGrp="1"/>
          </p:cNvSpPr>
          <p:nvPr>
            <p:ph type="body" sz="quarter" idx="12"/>
          </p:nvPr>
        </p:nvSpPr>
        <p:spPr>
          <a:xfrm>
            <a:off x="6791833" y="325676"/>
            <a:ext cx="4704334" cy="5479935"/>
          </a:xfrm>
        </p:spPr>
        <p:txBody>
          <a:bodyPr/>
          <a:lstStyle/>
          <a:p>
            <a:pPr marL="285750" indent="-285750">
              <a:lnSpc>
                <a:spcPct val="100000"/>
              </a:lnSpc>
              <a:buFont typeface="Arial" panose="020B0604020202020204" pitchFamily="34" charset="0"/>
              <a:buChar char="•"/>
            </a:pPr>
            <a:r>
              <a:rPr lang="en-US" dirty="0"/>
              <a:t>Interim Pay</a:t>
            </a:r>
          </a:p>
          <a:p>
            <a:pPr marL="1028700" lvl="1">
              <a:lnSpc>
                <a:spcPct val="100000"/>
              </a:lnSpc>
            </a:pPr>
            <a:r>
              <a:rPr lang="en-US" dirty="0"/>
              <a:t>An employee takes on the responsibility and authority of a vacant role for a period usually exceeding 3 months.</a:t>
            </a:r>
          </a:p>
          <a:p>
            <a:pPr marL="285750" indent="-285750">
              <a:lnSpc>
                <a:spcPct val="100000"/>
              </a:lnSpc>
              <a:buFont typeface="Arial" panose="020B0604020202020204" pitchFamily="34" charset="0"/>
              <a:buChar char="•"/>
            </a:pPr>
            <a:r>
              <a:rPr lang="en-US" dirty="0"/>
              <a:t>Acting Duties</a:t>
            </a:r>
          </a:p>
          <a:p>
            <a:pPr marL="1028700" lvl="1">
              <a:lnSpc>
                <a:spcPct val="100000"/>
              </a:lnSpc>
            </a:pPr>
            <a:r>
              <a:rPr lang="en-US" dirty="0"/>
              <a:t>An employee assumes temporary authority for another position, usually for a period not exceeding 3 months. </a:t>
            </a:r>
          </a:p>
          <a:p>
            <a:pPr marL="285750" indent="-285750">
              <a:lnSpc>
                <a:spcPct val="100000"/>
              </a:lnSpc>
              <a:buFont typeface="Arial" panose="020B0604020202020204" pitchFamily="34" charset="0"/>
              <a:buChar char="•"/>
            </a:pPr>
            <a:r>
              <a:rPr lang="en-US" dirty="0"/>
              <a:t>Temporary Assignment</a:t>
            </a:r>
          </a:p>
          <a:p>
            <a:pPr marL="1028700" lvl="1">
              <a:lnSpc>
                <a:spcPct val="100000"/>
              </a:lnSpc>
            </a:pPr>
            <a:r>
              <a:rPr lang="en-US" dirty="0"/>
              <a:t>An employee assumes duties on a short-term basis for a specific purpose that is outside their normal job description. </a:t>
            </a:r>
          </a:p>
          <a:p>
            <a:pPr marL="285750" indent="-285750">
              <a:lnSpc>
                <a:spcPct val="100000"/>
              </a:lnSpc>
              <a:buFont typeface="Arial" panose="020B0604020202020204" pitchFamily="34" charset="0"/>
              <a:buChar char="•"/>
            </a:pPr>
            <a:r>
              <a:rPr lang="en-US" dirty="0"/>
              <a:t>Overloads</a:t>
            </a:r>
          </a:p>
          <a:p>
            <a:pPr marL="1028700" lvl="1">
              <a:lnSpc>
                <a:spcPct val="100000"/>
              </a:lnSpc>
            </a:pPr>
            <a:r>
              <a:rPr lang="en-US" dirty="0"/>
              <a:t>A faculty employee takes on more than a full course load and is compensated for credits taught beyond a typical faculty workload.</a:t>
            </a:r>
          </a:p>
        </p:txBody>
      </p:sp>
    </p:spTree>
    <p:extLst>
      <p:ext uri="{BB962C8B-B14F-4D97-AF65-F5344CB8AC3E}">
        <p14:creationId xmlns:p14="http://schemas.microsoft.com/office/powerpoint/2010/main" val="4154699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1181</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54</cp:revision>
  <dcterms:created xsi:type="dcterms:W3CDTF">2019-08-07T15:31:06Z</dcterms:created>
  <dcterms:modified xsi:type="dcterms:W3CDTF">2023-02-06T12:58:24Z</dcterms:modified>
</cp:coreProperties>
</file>