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89" r:id="rId3"/>
    <p:sldId id="268" r:id="rId4"/>
    <p:sldId id="270" r:id="rId5"/>
    <p:sldId id="271" r:id="rId6"/>
    <p:sldId id="273" r:id="rId7"/>
    <p:sldId id="275" r:id="rId8"/>
    <p:sldId id="276" r:id="rId9"/>
    <p:sldId id="278" r:id="rId10"/>
    <p:sldId id="279" r:id="rId11"/>
    <p:sldId id="281" r:id="rId12"/>
    <p:sldId id="261" r:id="rId13"/>
    <p:sldId id="283" r:id="rId14"/>
    <p:sldId id="262" r:id="rId15"/>
    <p:sldId id="260" r:id="rId16"/>
    <p:sldId id="259" r:id="rId17"/>
    <p:sldId id="264" r:id="rId18"/>
    <p:sldId id="263" r:id="rId19"/>
    <p:sldId id="265" r:id="rId20"/>
    <p:sldId id="266" r:id="rId21"/>
    <p:sldId id="291" r:id="rId22"/>
    <p:sldId id="290" r:id="rId23"/>
    <p:sldId id="29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 snapToObjects="1">
      <p:cViewPr varScale="1">
        <p:scale>
          <a:sx n="142" d="100"/>
          <a:sy n="142" d="100"/>
        </p:scale>
        <p:origin x="2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0E791-A4C9-4E8B-AF01-6350610E570C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B599C-7AF6-44BB-A80D-106AA215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7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000" y="1032789"/>
            <a:ext cx="6858000" cy="14799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000" y="2844915"/>
            <a:ext cx="6858000" cy="10262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4743512"/>
            <a:ext cx="2057400" cy="273844"/>
          </a:xfrm>
        </p:spPr>
        <p:txBody>
          <a:bodyPr/>
          <a:lstStyle/>
          <a:p>
            <a:fld id="{38CA69B8-C100-45FE-B656-186724867AB4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4743512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4743512"/>
            <a:ext cx="2057400" cy="273844"/>
          </a:xfrm>
        </p:spPr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0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82A4-FFFC-4DA3-B124-922FCF782605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4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877C-74CE-4DA7-9CBC-751FC9AB7EB8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BBACD-92D7-432C-B0AF-C9DA42289769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2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409B-0ADE-4A41-98AF-8CBF9385E0A0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4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00BA-D357-4D32-9537-25B06AD05ECF}" type="datetime1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3F9B0-C14F-4B7A-A920-91575559D90C}" type="datetime1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6CEE-E8A5-4A80-8829-72646FD68AF5}" type="datetime1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2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04C-D8D4-4F90-8B4B-0D7DF8B3F798}" type="datetime1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12E48-CF4B-4DB5-B049-D219F364F4F1}" type="datetime1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8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0C87-5CAC-454A-B64E-2E95BB699E94}" type="datetime1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8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2B4AF-475C-4C8E-BDB3-A8F4064BB782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mesweinberg.co.uk/reading-lists/motivated-reasoning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s://www.youtube.com/watch?v=N6m7pWEMPlA&amp;ab_channel=JimmyKimmelLiv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therjones.com/politics/2011/04/denial-science-chris-mooney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avidamerland.com/images/pdf/Misinformation_and_Fact-checking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ivethirtyeight.com/features/why-twitters-fact-check-of-trump-might-not-be-enough-to-combat-misinformation/" TargetMode="External"/><Relationship Id="rId2" Type="http://schemas.openxmlformats.org/officeDocument/2006/relationships/hyperlink" Target="https://www.npr.org/2021/09/27/1040856038/liz-cheney-says-she-was-wrong-in-opposing-same-sex-marriag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tacker.com/stories/1379/famous-propaganda-posters-last-100-yea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rV2Fl50_e8A&amp;ab_channel=kansaspolitic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9-03755-2" TargetMode="External"/><Relationship Id="rId2" Type="http://schemas.openxmlformats.org/officeDocument/2006/relationships/hyperlink" Target="http://j.b.legal.free.fr/Blog/share/M1/Biblio%20s%E9minaire%20M1/Bargh%20Material%20Prim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vox.com/the-big-idea/2016/11/7/13549154/dog-whistles-campaign-racism" TargetMode="External"/><Relationship Id="rId4" Type="http://schemas.openxmlformats.org/officeDocument/2006/relationships/hyperlink" Target="https://www.cnn.com/2018/11/01/politics/willie-horton-ad-1988-explainer-trn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ajohn551@kennesaw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c.com/jeff-haden/how-flipping-a-coin-can-actually-help-you-make-smarter-decisions-backed-by-science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library.wiley.com/doi/abs/10.1111/j.1540-5907.2006.00214.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57CF-B9B9-EF4E-9E54-ADDE6D43E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535" y="834088"/>
            <a:ext cx="7308477" cy="2449999"/>
          </a:xfrm>
        </p:spPr>
        <p:txBody>
          <a:bodyPr>
            <a:no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Voting and Power 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Conversation Series: 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An Introduction to Propaganda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5E92A-F551-B44B-B0E0-013059FA3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000" y="3597561"/>
            <a:ext cx="6858000" cy="1026299"/>
          </a:xfrm>
        </p:spPr>
        <p:txBody>
          <a:bodyPr>
            <a:normAutofit/>
          </a:bodyPr>
          <a:lstStyle/>
          <a:p>
            <a:r>
              <a:rPr lang="en-US" sz="1600" dirty="0"/>
              <a:t>Dr. April A. Johnson, </a:t>
            </a:r>
            <a:r>
              <a:rPr lang="en-US" sz="1600" i="1" dirty="0"/>
              <a:t>Associate Professor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/>
              <a:t>School of Government and International Affairs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702A04-B24E-E609-48FF-A446B885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5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62670"/>
            <a:ext cx="7886700" cy="994172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82883"/>
            <a:ext cx="7258050" cy="27945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Interactive, free choice information board</a:t>
            </a:r>
          </a:p>
          <a:p>
            <a:pPr lvl="1"/>
            <a:r>
              <a:rPr lang="en-US" dirty="0"/>
              <a:t>Two issues: affirmative action and gun control</a:t>
            </a:r>
          </a:p>
          <a:p>
            <a:pPr lvl="1"/>
            <a:r>
              <a:rPr lang="en-US" dirty="0"/>
              <a:t>Pre-survey measures of attitude position and strength</a:t>
            </a:r>
          </a:p>
          <a:p>
            <a:pPr lvl="1"/>
            <a:r>
              <a:rPr lang="en-US" dirty="0"/>
              <a:t>*Instructed to view information in an even-handed way so that they could explain the issue to other students (i.e., invoking accuracy goals)</a:t>
            </a:r>
          </a:p>
          <a:p>
            <a:r>
              <a:rPr lang="en-US" dirty="0"/>
              <a:t>Finding 1: People tended to rate arguments congruent with prior beliefs as stronger, arguments incongruent with prior beliefs as weaker</a:t>
            </a:r>
          </a:p>
          <a:p>
            <a:pPr lvl="1"/>
            <a:r>
              <a:rPr lang="en-US" dirty="0"/>
              <a:t>Especially true among </a:t>
            </a:r>
            <a:r>
              <a:rPr lang="en-US" b="1" dirty="0"/>
              <a:t>political sophisticates</a:t>
            </a:r>
            <a:r>
              <a:rPr lang="en-US" dirty="0"/>
              <a:t>, those with strong opinions</a:t>
            </a:r>
          </a:p>
          <a:p>
            <a:r>
              <a:rPr lang="en-US" dirty="0"/>
              <a:t>Finding 2: People with </a:t>
            </a:r>
            <a:r>
              <a:rPr lang="en-US" b="1" dirty="0"/>
              <a:t>high political knowledge </a:t>
            </a:r>
            <a:r>
              <a:rPr lang="en-US" dirty="0"/>
              <a:t>and strong attitudes towards the subject spent </a:t>
            </a:r>
            <a:r>
              <a:rPr lang="en-US" u="sng" dirty="0"/>
              <a:t>more</a:t>
            </a:r>
            <a:r>
              <a:rPr lang="en-US" dirty="0"/>
              <a:t> time reading incongruent arguments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Why?</a:t>
            </a:r>
          </a:p>
          <a:p>
            <a:r>
              <a:rPr lang="en-US" dirty="0"/>
              <a:t>Finding 3: People (especially those </a:t>
            </a:r>
            <a:r>
              <a:rPr lang="en-US" b="1" dirty="0"/>
              <a:t>high in political knowledge</a:t>
            </a:r>
            <a:r>
              <a:rPr lang="en-US" dirty="0"/>
              <a:t>) were more likely to denigrate counter-attitudinal arguments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52298-D5DB-3F61-EB01-012D0A89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83748"/>
            <a:ext cx="7886700" cy="994172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77919"/>
            <a:ext cx="4988859" cy="3230412"/>
          </a:xfrm>
        </p:spPr>
        <p:txBody>
          <a:bodyPr>
            <a:normAutofit/>
          </a:bodyPr>
          <a:lstStyle/>
          <a:p>
            <a:r>
              <a:rPr lang="en-US" dirty="0"/>
              <a:t>Motivated reasoning is all around us!</a:t>
            </a:r>
          </a:p>
          <a:p>
            <a:pPr lvl="1"/>
            <a:r>
              <a:rPr lang="en-US" dirty="0"/>
              <a:t>Recall: Affordable Care Act </a:t>
            </a:r>
            <a:r>
              <a:rPr lang="en-US" dirty="0">
                <a:hlinkClick r:id="rId2"/>
              </a:rPr>
              <a:t>vs.</a:t>
            </a:r>
            <a:r>
              <a:rPr lang="en-US" dirty="0"/>
              <a:t> Obamacare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1400" dirty="0"/>
              <a:t>More: </a:t>
            </a:r>
            <a:r>
              <a:rPr lang="en-US" sz="1100" dirty="0">
                <a:hlinkClick r:id="rId3"/>
              </a:rPr>
              <a:t>https://www.jamesweinberg.co.uk/reading-lists/motivated-reasoning</a:t>
            </a:r>
            <a:r>
              <a:rPr lang="en-US" sz="11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3E3DB-CC45-2F10-AE3D-95916544E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Image result for surgeon general warning">
            <a:extLst>
              <a:ext uri="{FF2B5EF4-FFF2-40B4-BE49-F238E27FC236}">
                <a16:creationId xmlns:a16="http://schemas.microsoft.com/office/drawing/2014/main" id="{5287AF94-599B-99D2-7755-67EBC5B2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69" y="2397338"/>
            <a:ext cx="1851052" cy="12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-Trump operatives coordinated viral #StopTheSteal events. Facebook shut  them down.">
            <a:extLst>
              <a:ext uri="{FF2B5EF4-FFF2-40B4-BE49-F238E27FC236}">
                <a16:creationId xmlns:a16="http://schemas.microsoft.com/office/drawing/2014/main" id="{BF82A65C-A51D-D168-0052-FD622D47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56" y="1895385"/>
            <a:ext cx="3070126" cy="20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y bad ideas refuse to die | Science and scepticism | The Guardian">
            <a:extLst>
              <a:ext uri="{FF2B5EF4-FFF2-40B4-BE49-F238E27FC236}">
                <a16:creationId xmlns:a16="http://schemas.microsoft.com/office/drawing/2014/main" id="{572FAD66-95BD-B0D9-AC2F-C178C219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47" y="3520233"/>
            <a:ext cx="1407745" cy="8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Covid conspiracies: a virus that can only spread | Financial Times">
            <a:extLst>
              <a:ext uri="{FF2B5EF4-FFF2-40B4-BE49-F238E27FC236}">
                <a16:creationId xmlns:a16="http://schemas.microsoft.com/office/drawing/2014/main" id="{BEB85682-5EE0-B92A-EB0D-07A2A0260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19" y="2397338"/>
            <a:ext cx="1620371" cy="9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25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70930"/>
            <a:ext cx="7886700" cy="994172"/>
          </a:xfrm>
        </p:spPr>
        <p:txBody>
          <a:bodyPr/>
          <a:lstStyle/>
          <a:p>
            <a:r>
              <a:rPr lang="en-US" dirty="0"/>
              <a:t>Our Own Realities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81655"/>
            <a:ext cx="7258050" cy="26275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“We may think we’re being scientists, but we’re actually being lawyers” </a:t>
            </a:r>
          </a:p>
          <a:p>
            <a:pPr marL="342900" lvl="1" indent="0">
              <a:buNone/>
            </a:pPr>
            <a:r>
              <a:rPr lang="en-US" dirty="0"/>
              <a:t>–</a:t>
            </a:r>
            <a:r>
              <a:rPr lang="en-US" dirty="0">
                <a:hlinkClick r:id="rId2"/>
              </a:rPr>
              <a:t>Jonathan Haidt</a:t>
            </a:r>
            <a:endParaRPr lang="en-US" dirty="0"/>
          </a:p>
          <a:p>
            <a:r>
              <a:rPr lang="en-US" dirty="0"/>
              <a:t>Our preexisting beliefs skew our thoughts and influence our conclusions</a:t>
            </a:r>
          </a:p>
          <a:p>
            <a:pPr lvl="1"/>
            <a:r>
              <a:rPr lang="en-US" dirty="0"/>
              <a:t>Objective facts can be called into question, explains why groups become polarized, even when faced with the same unequivocal evidence </a:t>
            </a:r>
          </a:p>
          <a:p>
            <a:pPr lvl="2"/>
            <a:r>
              <a:rPr lang="en-US" dirty="0"/>
              <a:t>Ex: climate change, vaccines, the birthplace of the president, etc. </a:t>
            </a:r>
          </a:p>
          <a:p>
            <a:r>
              <a:rPr lang="en-US" dirty="0">
                <a:solidFill>
                  <a:srgbClr val="FF0000"/>
                </a:solidFill>
              </a:rPr>
              <a:t>How irrational is all of this?</a:t>
            </a:r>
          </a:p>
          <a:p>
            <a:pPr lvl="1"/>
            <a:r>
              <a:rPr lang="en-US" dirty="0"/>
              <a:t>Consider the alternative- disregarding an entire belief system, living in a constant state of dissonance, being ostracized from the group</a:t>
            </a:r>
          </a:p>
          <a:p>
            <a:r>
              <a:rPr lang="en-US" dirty="0">
                <a:solidFill>
                  <a:srgbClr val="FF0000"/>
                </a:solidFill>
              </a:rPr>
              <a:t>At what point does motivated reasoning become a conspiracy theory?</a:t>
            </a:r>
          </a:p>
          <a:p>
            <a:pPr lvl="1"/>
            <a:r>
              <a:rPr lang="en-US" dirty="0"/>
              <a:t>Again, motivated reasoning is the process, not the motive or 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F8072-85BD-DA18-45EF-C2FFFBCD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33190"/>
            <a:ext cx="7886700" cy="994172"/>
          </a:xfrm>
        </p:spPr>
        <p:txBody>
          <a:bodyPr/>
          <a:lstStyle/>
          <a:p>
            <a:r>
              <a:rPr lang="en-US" dirty="0"/>
              <a:t>Effects Within Public Opinion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834" y="1684110"/>
            <a:ext cx="4768472" cy="2949840"/>
          </a:xfrm>
        </p:spPr>
        <p:txBody>
          <a:bodyPr>
            <a:normAutofit/>
          </a:bodyPr>
          <a:lstStyle/>
          <a:p>
            <a:r>
              <a:rPr lang="en-US" dirty="0"/>
              <a:t>So what? People have always engaged in confirmation bias, disconfirmation bias, selective exposure</a:t>
            </a:r>
          </a:p>
          <a:p>
            <a:pPr lvl="1"/>
            <a:r>
              <a:rPr lang="en-US" dirty="0"/>
              <a:t>What has changed is the way in which we consume information</a:t>
            </a:r>
          </a:p>
          <a:p>
            <a:pPr lvl="2"/>
            <a:r>
              <a:rPr lang="en-US" dirty="0"/>
              <a:t>Political elites, media better positioned to manipulate these basics of human nature</a:t>
            </a:r>
          </a:p>
          <a:p>
            <a:pPr lvl="1"/>
            <a:r>
              <a:rPr lang="en-US" dirty="0"/>
              <a:t>Narrowcasting- targeting messages to certain audiences</a:t>
            </a:r>
          </a:p>
          <a:p>
            <a:pPr lvl="2"/>
            <a:r>
              <a:rPr lang="en-US" dirty="0"/>
              <a:t>Social media, fragmentation of news</a:t>
            </a:r>
          </a:p>
        </p:txBody>
      </p:sp>
      <p:pic>
        <p:nvPicPr>
          <p:cNvPr id="2050" name="Picture 2" descr="But You Really Gotta Believe - Imgfli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40" y="1913585"/>
            <a:ext cx="2705369" cy="198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530E2-5454-A259-3971-C62E6B7D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6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29962"/>
            <a:ext cx="7886700" cy="994172"/>
          </a:xfrm>
        </p:spPr>
        <p:txBody>
          <a:bodyPr/>
          <a:lstStyle/>
          <a:p>
            <a:r>
              <a:rPr lang="en-US" dirty="0"/>
              <a:t>Corrections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56898"/>
            <a:ext cx="7258050" cy="282051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Nyhan</a:t>
            </a:r>
            <a:r>
              <a:rPr lang="en-US" dirty="0"/>
              <a:t> and </a:t>
            </a:r>
            <a:r>
              <a:rPr lang="en-US" dirty="0" err="1"/>
              <a:t>Reifler’s</a:t>
            </a:r>
            <a:r>
              <a:rPr lang="en-US" dirty="0"/>
              <a:t> (2012) </a:t>
            </a:r>
            <a:r>
              <a:rPr lang="en-US" dirty="0">
                <a:hlinkClick r:id="rId2"/>
              </a:rPr>
              <a:t>research</a:t>
            </a:r>
            <a:r>
              <a:rPr lang="en-US" dirty="0"/>
              <a:t> on fact-checking and the backfire effect</a:t>
            </a:r>
          </a:p>
          <a:p>
            <a:pPr lvl="1"/>
            <a:r>
              <a:rPr lang="en-US" dirty="0"/>
              <a:t>When explicitly told WMDs were not found in Iraq and that no link exists between Saddam Hussein and 9/11, people were </a:t>
            </a:r>
            <a:r>
              <a:rPr lang="en-US" i="1" dirty="0"/>
              <a:t>more</a:t>
            </a:r>
            <a:r>
              <a:rPr lang="en-US" dirty="0"/>
              <a:t> likely to hold these beliefs</a:t>
            </a:r>
          </a:p>
          <a:p>
            <a:pPr lvl="2"/>
            <a:r>
              <a:rPr lang="en-US" dirty="0"/>
              <a:t>Especially pronounced amongst Republicans</a:t>
            </a:r>
          </a:p>
          <a:p>
            <a:r>
              <a:rPr lang="en-US" dirty="0">
                <a:solidFill>
                  <a:srgbClr val="FF0000"/>
                </a:solidFill>
              </a:rPr>
              <a:t>The spread of misinformation is difficult to control</a:t>
            </a:r>
          </a:p>
          <a:p>
            <a:r>
              <a:rPr lang="en-US" dirty="0"/>
              <a:t>Accuracy goals vs. directional goals</a:t>
            </a:r>
          </a:p>
          <a:p>
            <a:pPr lvl="1"/>
            <a:r>
              <a:rPr lang="en-US" dirty="0"/>
              <a:t>2016 Trump voters acknowledge ‘factual infidelity’, social identity simply more important in vote choice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A8524-A674-27D4-FD03-139CC5C5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73237"/>
            <a:ext cx="7886700" cy="994172"/>
          </a:xfrm>
        </p:spPr>
        <p:txBody>
          <a:bodyPr/>
          <a:lstStyle/>
          <a:p>
            <a:r>
              <a:rPr lang="en-US" dirty="0"/>
              <a:t>Change My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088" y="1667409"/>
            <a:ext cx="7370458" cy="2936122"/>
          </a:xfrm>
        </p:spPr>
        <p:txBody>
          <a:bodyPr>
            <a:noAutofit/>
          </a:bodyPr>
          <a:lstStyle/>
          <a:p>
            <a:r>
              <a:rPr lang="en-US" sz="1600" dirty="0"/>
              <a:t>Confronting directional goals</a:t>
            </a:r>
          </a:p>
          <a:p>
            <a:pPr lvl="1"/>
            <a:r>
              <a:rPr lang="en-US" sz="1400" dirty="0"/>
              <a:t>If you want someone to accept new evidence, make sure to present it to them in a context that doesn’t trigger a defensive, emotional reaction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Possible given ‘hot cognition’?</a:t>
            </a:r>
          </a:p>
          <a:p>
            <a:r>
              <a:rPr lang="en-US" sz="1600" dirty="0"/>
              <a:t>Echo chambers</a:t>
            </a:r>
          </a:p>
          <a:p>
            <a:pPr lvl="1"/>
            <a:r>
              <a:rPr lang="en-US" sz="1400" dirty="0"/>
              <a:t>To overcome directional processing, attitude change must come from within one’s circle (i.e., in-group members)</a:t>
            </a:r>
          </a:p>
          <a:p>
            <a:pPr lvl="1"/>
            <a:r>
              <a:rPr lang="en-US" sz="1400" dirty="0" err="1"/>
              <a:t>Allport’s</a:t>
            </a:r>
            <a:r>
              <a:rPr lang="en-US" sz="1400" dirty="0"/>
              <a:t> contact hypothesis</a:t>
            </a:r>
          </a:p>
          <a:p>
            <a:pPr lvl="1"/>
            <a:r>
              <a:rPr lang="en-US" sz="1400" dirty="0"/>
              <a:t>Ex: Liz Cheney on </a:t>
            </a:r>
            <a:r>
              <a:rPr lang="en-US" sz="1400" dirty="0">
                <a:hlinkClick r:id="rId2"/>
              </a:rPr>
              <a:t>same-sex marriage</a:t>
            </a:r>
            <a:endParaRPr lang="en-US" sz="1400" dirty="0"/>
          </a:p>
          <a:p>
            <a:r>
              <a:rPr lang="en-US" sz="1600" dirty="0">
                <a:hlinkClick r:id="rId3"/>
              </a:rPr>
              <a:t>Effective</a:t>
            </a:r>
            <a:r>
              <a:rPr lang="en-US" sz="1600" dirty="0"/>
              <a:t> corrections also reframe an issue rather than simply dismissing it as wrong, intervene early to avoid the spread of a false narrative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A8DCF-495E-A0FB-7D5F-751E7729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Propaganda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771" y="1682883"/>
            <a:ext cx="5337750" cy="3023412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Harold </a:t>
            </a:r>
            <a:r>
              <a:rPr lang="en-US" sz="1900" dirty="0" err="1"/>
              <a:t>Lasswell</a:t>
            </a:r>
            <a:r>
              <a:rPr lang="en-US" sz="1900" dirty="0"/>
              <a:t>, political communication scholar and father of modern political psychology</a:t>
            </a:r>
          </a:p>
          <a:p>
            <a:pPr lvl="1"/>
            <a:r>
              <a:rPr lang="en-US" sz="1600" dirty="0"/>
              <a:t>Originally interested in Nazism, propaganda, deliberate manipulation of mass public opinion</a:t>
            </a:r>
          </a:p>
          <a:p>
            <a:r>
              <a:rPr lang="en-US" sz="1900" dirty="0"/>
              <a:t>Propaganda works via the manipulation and control of "</a:t>
            </a:r>
            <a:r>
              <a:rPr lang="en-US" sz="1900" dirty="0">
                <a:hlinkClick r:id="rId2"/>
              </a:rPr>
              <a:t>symbols</a:t>
            </a:r>
            <a:r>
              <a:rPr lang="en-US" sz="1900" dirty="0"/>
              <a:t>“ or subjective representations or perceptions of things</a:t>
            </a:r>
          </a:p>
          <a:p>
            <a:r>
              <a:rPr lang="en-US" sz="1900" dirty="0"/>
              <a:t>Mass media is key in disseminating these messages</a:t>
            </a:r>
          </a:p>
          <a:p>
            <a:pPr lvl="1"/>
            <a:r>
              <a:rPr lang="en-US" sz="1600" dirty="0"/>
              <a:t>Herman and Chomsky’s Manufacturing Consent (1988)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21" y="2320313"/>
            <a:ext cx="1345325" cy="1763534"/>
          </a:xfrm>
          <a:prstGeom prst="rect">
            <a:avLst/>
          </a:prstGeom>
        </p:spPr>
      </p:pic>
      <p:pic>
        <p:nvPicPr>
          <p:cNvPr id="1026" name="Picture 2" descr="https://www.softschools.com/examples/images/propagand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71" y="217269"/>
            <a:ext cx="1318451" cy="18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E029D-BB9F-67A3-4AE3-43A59B69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95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Priming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541" y="1682883"/>
            <a:ext cx="5731808" cy="2949840"/>
          </a:xfrm>
        </p:spPr>
        <p:txBody>
          <a:bodyPr>
            <a:normAutofit/>
          </a:bodyPr>
          <a:lstStyle/>
          <a:p>
            <a:r>
              <a:rPr lang="en-US" dirty="0"/>
              <a:t>Media priming is a process where the media attend to some issues and not others, thereby altering the standards by which people evaluate candidates, policies, issues, etc. </a:t>
            </a:r>
          </a:p>
          <a:p>
            <a:pPr lvl="1"/>
            <a:r>
              <a:rPr lang="en-US" dirty="0"/>
              <a:t>Often happens without conscious thought (System 1)</a:t>
            </a:r>
          </a:p>
          <a:p>
            <a:pPr lvl="2"/>
            <a:r>
              <a:rPr lang="en-US" dirty="0"/>
              <a:t>Subliminal or implicit priming occurs when stimuli are presented for less than 500 milliseconds</a:t>
            </a:r>
          </a:p>
          <a:p>
            <a:pPr lvl="3"/>
            <a:r>
              <a:rPr lang="en-US" dirty="0"/>
              <a:t>Ex: George W. Bush’s </a:t>
            </a:r>
            <a:r>
              <a:rPr lang="en-US" dirty="0">
                <a:hlinkClick r:id="rId2"/>
              </a:rPr>
              <a:t>RATS ad </a:t>
            </a:r>
            <a:r>
              <a:rPr lang="en-US" dirty="0"/>
              <a:t>(2000)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2C9B0-AD5A-148C-3F1A-5D30024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 descr="Huckabee Denies Subliminal Cross - Neuromarketing">
            <a:extLst>
              <a:ext uri="{FF2B5EF4-FFF2-40B4-BE49-F238E27FC236}">
                <a16:creationId xmlns:a16="http://schemas.microsoft.com/office/drawing/2014/main" id="{511AE025-09E4-5802-6EEB-2CA85230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6" y="3223302"/>
            <a:ext cx="2474259" cy="18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28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Priming Influences Attitudes and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82884"/>
            <a:ext cx="5847693" cy="29101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Draws upon associations, stereotypes in the mind</a:t>
            </a:r>
          </a:p>
          <a:p>
            <a:r>
              <a:rPr lang="en-US" dirty="0"/>
              <a:t>Contextual or social priming </a:t>
            </a:r>
          </a:p>
          <a:p>
            <a:pPr lvl="1"/>
            <a:r>
              <a:rPr lang="en-US" dirty="0">
                <a:hlinkClick r:id="rId2"/>
              </a:rPr>
              <a:t>Business materials </a:t>
            </a:r>
            <a:r>
              <a:rPr lang="en-US" dirty="0"/>
              <a:t>increased competitiveness; </a:t>
            </a:r>
            <a:r>
              <a:rPr lang="en-US" dirty="0">
                <a:hlinkClick r:id="rId3"/>
              </a:rPr>
              <a:t>money primes</a:t>
            </a:r>
            <a:r>
              <a:rPr lang="en-US" dirty="0"/>
              <a:t> increased diligence </a:t>
            </a:r>
          </a:p>
          <a:p>
            <a:r>
              <a:rPr lang="en-US" dirty="0"/>
              <a:t>Semantic priming</a:t>
            </a:r>
          </a:p>
          <a:p>
            <a:pPr lvl="1"/>
            <a:r>
              <a:rPr lang="en-US" dirty="0"/>
              <a:t>Ex: Respond more rapidly to the word ‘banana’ after being primed with the word ‘yellow’ </a:t>
            </a:r>
          </a:p>
          <a:p>
            <a:r>
              <a:rPr lang="en-US" dirty="0"/>
              <a:t>Racial priming</a:t>
            </a:r>
          </a:p>
          <a:p>
            <a:pPr lvl="1"/>
            <a:r>
              <a:rPr lang="en-US" dirty="0"/>
              <a:t>Ex: Bush’s 1988 </a:t>
            </a:r>
            <a:r>
              <a:rPr lang="en-US" dirty="0">
                <a:hlinkClick r:id="rId4"/>
              </a:rPr>
              <a:t>Willie Horton ad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Dog whistle politics </a:t>
            </a:r>
            <a:r>
              <a:rPr lang="en-US" dirty="0"/>
              <a:t>relates to a wide variety of coded messages</a:t>
            </a:r>
          </a:p>
          <a:p>
            <a:pPr lvl="2"/>
            <a:r>
              <a:rPr lang="en-US" dirty="0"/>
              <a:t>‘bad hombres’, ‘welfare queen’, ‘Barrack Hussein Obama’</a:t>
            </a:r>
          </a:p>
          <a:p>
            <a:r>
              <a:rPr lang="en-US" dirty="0"/>
              <a:t>Primes work </a:t>
            </a:r>
            <a:r>
              <a:rPr lang="en-US" b="1" dirty="0"/>
              <a:t>because and/or in spite of </a:t>
            </a:r>
            <a:r>
              <a:rPr lang="en-US" dirty="0"/>
              <a:t>the fact that symbols and words means different things to different groups of people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626" y="2139799"/>
            <a:ext cx="1746689" cy="17466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03C98-A072-BF0C-FA5C-5F09B33E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1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882" y="1682883"/>
            <a:ext cx="5078467" cy="2949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Political phenomena do not speak for themselves. We often rely on politicians and media pundits to interpret them for us.</a:t>
            </a:r>
          </a:p>
          <a:p>
            <a:pPr lvl="1"/>
            <a:r>
              <a:rPr lang="en-US" dirty="0"/>
              <a:t>Frames provide a way of thinking about a particular construct</a:t>
            </a:r>
          </a:p>
          <a:p>
            <a:r>
              <a:rPr lang="en-US" i="1" dirty="0"/>
              <a:t>Agenda setting tells you what to think about, framing tells you how to think about it</a:t>
            </a:r>
          </a:p>
          <a:p>
            <a:pPr lvl="1"/>
            <a:r>
              <a:rPr lang="en-US" dirty="0"/>
              <a:t>Ex: Is abortion an issue of right to life or right to choice?</a:t>
            </a:r>
          </a:p>
          <a:p>
            <a:endParaRPr lang="en-US" dirty="0"/>
          </a:p>
        </p:txBody>
      </p:sp>
      <p:pic>
        <p:nvPicPr>
          <p:cNvPr id="3074" name="Picture 2" descr="Medical Freedom Journal: American Flag No Vaccine Mandates Anti-Vax  Notebook Journal for Parents, Activists, Doulas and Midwives: Medical  Freedom, Citizens for: 9781657622883: Amazon.com: Boo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14933" r="7163" b="12886"/>
          <a:stretch/>
        </p:blipFill>
        <p:spPr bwMode="auto">
          <a:xfrm>
            <a:off x="231226" y="3091453"/>
            <a:ext cx="2326918" cy="14980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oup Of Catholic And Baptist Medical Workers Sue To Stop New York&amp;#39;s  Vaccine Man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1" y="1409956"/>
            <a:ext cx="2779031" cy="15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05FDE-AD80-ADD7-7019-F726070B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7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467" y="704494"/>
            <a:ext cx="7886700" cy="994172"/>
          </a:xfrm>
        </p:spPr>
        <p:txBody>
          <a:bodyPr/>
          <a:lstStyle/>
          <a:p>
            <a:r>
              <a:rPr lang="en-US" dirty="0"/>
              <a:t>Political Attitudes and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98665"/>
            <a:ext cx="6688666" cy="31489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determines political phenomena? How can we study it, predict it, and learn from it?</a:t>
            </a:r>
          </a:p>
          <a:p>
            <a:r>
              <a:rPr lang="en-US" dirty="0"/>
              <a:t>Question is as old as time</a:t>
            </a:r>
          </a:p>
          <a:p>
            <a:pPr lvl="1"/>
            <a:r>
              <a:rPr lang="en-US" dirty="0"/>
              <a:t>Aristotle- man is a political animal</a:t>
            </a:r>
          </a:p>
          <a:p>
            <a:pPr lvl="2"/>
            <a:r>
              <a:rPr lang="en-US" dirty="0"/>
              <a:t>Politics is not only bound to governance but applies to any social or communal dynamics</a:t>
            </a:r>
          </a:p>
          <a:p>
            <a:pPr lvl="1"/>
            <a:r>
              <a:rPr lang="en-US" dirty="0"/>
              <a:t>Machiavelli, Locke, Rousseau, Hobbes</a:t>
            </a:r>
          </a:p>
          <a:p>
            <a:pPr lvl="2"/>
            <a:r>
              <a:rPr lang="en-US" dirty="0"/>
              <a:t>The state of nature, </a:t>
            </a:r>
            <a:r>
              <a:rPr lang="en-US" dirty="0" err="1"/>
              <a:t>interworkings</a:t>
            </a:r>
            <a:r>
              <a:rPr lang="en-US" dirty="0"/>
              <a:t> of politics</a:t>
            </a:r>
          </a:p>
          <a:p>
            <a:pPr lvl="1"/>
            <a:endParaRPr lang="en-US" dirty="0"/>
          </a:p>
          <a:p>
            <a:r>
              <a:rPr lang="en-US" dirty="0"/>
              <a:t>Psychology has </a:t>
            </a:r>
            <a:r>
              <a:rPr lang="en-US" u="sng" dirty="0"/>
              <a:t>always</a:t>
            </a:r>
            <a:r>
              <a:rPr lang="en-US" dirty="0"/>
              <a:t> been relevant to politics</a:t>
            </a:r>
          </a:p>
          <a:p>
            <a:pPr lvl="1"/>
            <a:r>
              <a:rPr lang="en-US" dirty="0"/>
              <a:t>How do legislators effectively communicate with constituents?</a:t>
            </a:r>
          </a:p>
          <a:p>
            <a:pPr lvl="1"/>
            <a:r>
              <a:rPr lang="en-US" dirty="0"/>
              <a:t>What factors shape political ideology?</a:t>
            </a:r>
          </a:p>
          <a:p>
            <a:pPr lvl="1"/>
            <a:r>
              <a:rPr lang="en-US" dirty="0"/>
              <a:t>What causes individuals to seek elected office?</a:t>
            </a:r>
          </a:p>
          <a:p>
            <a:pPr lvl="1"/>
            <a:r>
              <a:rPr lang="en-US" dirty="0"/>
              <a:t>What encourages and discourages citizens to vote?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1D31B-CACB-41AC-A566-5F51473E327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Aristotle - Psychology, Quotes &amp; Works - Biography">
            <a:extLst>
              <a:ext uri="{FF2B5EF4-FFF2-40B4-BE49-F238E27FC236}">
                <a16:creationId xmlns:a16="http://schemas.microsoft.com/office/drawing/2014/main" id="{B18BD316-78F3-D919-593A-FA280210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9" y="2151530"/>
            <a:ext cx="1845426" cy="138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78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70930"/>
            <a:ext cx="7886700" cy="994172"/>
          </a:xfrm>
        </p:spPr>
        <p:txBody>
          <a:bodyPr/>
          <a:lstStyle/>
          <a:p>
            <a:r>
              <a:rPr lang="en-US" dirty="0"/>
              <a:t>Research on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60633"/>
            <a:ext cx="3325112" cy="3482867"/>
          </a:xfrm>
        </p:spPr>
        <p:txBody>
          <a:bodyPr>
            <a:normAutofit/>
          </a:bodyPr>
          <a:lstStyle/>
          <a:p>
            <a:r>
              <a:rPr lang="en-US" sz="1600" dirty="0"/>
              <a:t>Effective persuasion through priming and framing relies upon communication via crafted lexicons</a:t>
            </a:r>
          </a:p>
          <a:p>
            <a:r>
              <a:rPr lang="en-US" sz="1600" dirty="0"/>
              <a:t>Who develops these?</a:t>
            </a:r>
          </a:p>
          <a:p>
            <a:pPr lvl="1"/>
            <a:r>
              <a:rPr lang="en-US" sz="1400" dirty="0"/>
              <a:t>Political elites, media elites, strategists</a:t>
            </a:r>
          </a:p>
          <a:p>
            <a:pPr lvl="1"/>
            <a:r>
              <a:rPr lang="en-US" sz="1400" dirty="0"/>
              <a:t>Ex: Nazi Propaganda Ministry</a:t>
            </a:r>
          </a:p>
          <a:p>
            <a:r>
              <a:rPr lang="en-US" sz="1600" dirty="0"/>
              <a:t>In the U.S. Gingrich’s 1994 Contract with America and efforts by political consultant, Frank </a:t>
            </a:r>
            <a:r>
              <a:rPr lang="en-US" sz="1600" dirty="0" err="1"/>
              <a:t>Luntz</a:t>
            </a:r>
            <a:r>
              <a:rPr lang="en-US" sz="1600" dirty="0"/>
              <a:t>, have been instrumental </a:t>
            </a:r>
          </a:p>
          <a:p>
            <a:pPr lvl="1"/>
            <a:r>
              <a:rPr lang="en-US" sz="1400" dirty="0" err="1"/>
              <a:t>Luntz</a:t>
            </a:r>
            <a:r>
              <a:rPr lang="en-US" sz="1400" dirty="0"/>
              <a:t> created the terms ‘climate change’ (vs. global warming), ‘death tax’ (vs. estate tax)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29" t="27493" r="40044" b="15457"/>
          <a:stretch/>
        </p:blipFill>
        <p:spPr>
          <a:xfrm>
            <a:off x="4582412" y="1718274"/>
            <a:ext cx="4458454" cy="30670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9A1A5-D3BE-95FF-485C-18D3230E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94DBA-FDB6-E200-A534-83CC4844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4AD331-676A-6FC0-09D3-B63952B99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6" t="41699" r="51912" b="25882"/>
          <a:stretch/>
        </p:blipFill>
        <p:spPr>
          <a:xfrm>
            <a:off x="1277719" y="1647265"/>
            <a:ext cx="1337982" cy="1667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6F8F7-BB72-EA75-00B9-D99A2A50B297}"/>
              </a:ext>
            </a:extLst>
          </p:cNvPr>
          <p:cNvSpPr txBox="1"/>
          <p:nvPr/>
        </p:nvSpPr>
        <p:spPr>
          <a:xfrm>
            <a:off x="1212151" y="3314700"/>
            <a:ext cx="1546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I’m waiting for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047745-F096-AF08-EEED-14327FFD7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1" t="44444" r="51617" b="24837"/>
          <a:stretch/>
        </p:blipFill>
        <p:spPr>
          <a:xfrm>
            <a:off x="4417588" y="1690967"/>
            <a:ext cx="1337982" cy="15800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4D5A82-6F34-9F03-CFAE-4D9386B424ED}"/>
              </a:ext>
            </a:extLst>
          </p:cNvPr>
          <p:cNvSpPr txBox="1"/>
          <p:nvPr/>
        </p:nvSpPr>
        <p:spPr>
          <a:xfrm>
            <a:off x="4469870" y="3270996"/>
            <a:ext cx="1205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Especially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DD79E0-5252-96A0-17B3-9E8D9E167B2C}"/>
              </a:ext>
            </a:extLst>
          </p:cNvPr>
          <p:cNvSpPr txBox="1"/>
          <p:nvPr/>
        </p:nvSpPr>
        <p:spPr>
          <a:xfrm>
            <a:off x="2615701" y="3866781"/>
            <a:ext cx="1836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Children for the leader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5FCEE5-BC28-5DAD-2CE3-73F76FBA3DDE}"/>
              </a:ext>
            </a:extLst>
          </p:cNvPr>
          <p:cNvSpPr txBox="1"/>
          <p:nvPr/>
        </p:nvSpPr>
        <p:spPr>
          <a:xfrm>
            <a:off x="7382353" y="3024813"/>
            <a:ext cx="1695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Jews: A people of contagion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09C7BC-C357-9D29-747C-BE0247702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72" t="38301" r="51667" b="30980"/>
          <a:stretch/>
        </p:blipFill>
        <p:spPr>
          <a:xfrm>
            <a:off x="2832605" y="2293100"/>
            <a:ext cx="1368079" cy="1580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804CD4-FFE6-2368-12CC-74D9FE042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72" t="40392" r="51324" b="27190"/>
          <a:stretch/>
        </p:blipFill>
        <p:spPr>
          <a:xfrm>
            <a:off x="5939337" y="2205694"/>
            <a:ext cx="1399454" cy="16674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628E6E-8C20-0608-6C36-8E5C4746D13B}"/>
              </a:ext>
            </a:extLst>
          </p:cNvPr>
          <p:cNvSpPr txBox="1"/>
          <p:nvPr/>
        </p:nvSpPr>
        <p:spPr>
          <a:xfrm>
            <a:off x="5650011" y="3850989"/>
            <a:ext cx="197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Give me four more years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7C0C31-4560-72FC-DB20-6C5321527E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80" t="35425" r="51688" b="38301"/>
          <a:stretch/>
        </p:blipFill>
        <p:spPr>
          <a:xfrm>
            <a:off x="7486650" y="1676912"/>
            <a:ext cx="1337982" cy="13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4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37DD-91FF-740B-A720-C2ADAC40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3759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Voting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57C2-DC23-185A-5788-75B88FE4F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731765"/>
            <a:ext cx="7321924" cy="26183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Propaganda are powerful tools used to shape political attitudes and behaviors</a:t>
            </a:r>
          </a:p>
          <a:p>
            <a:pPr lvl="1"/>
            <a:r>
              <a:rPr lang="en-US" dirty="0"/>
              <a:t>Priming, framing, symbols, language</a:t>
            </a:r>
          </a:p>
          <a:p>
            <a:r>
              <a:rPr lang="en-US" dirty="0"/>
              <a:t>Our basic human tendencies are exposed and potentially manipulated through political communication techniques</a:t>
            </a:r>
          </a:p>
          <a:p>
            <a:pPr lvl="1"/>
            <a:r>
              <a:rPr lang="en-US" dirty="0"/>
              <a:t>The elephant and the rider</a:t>
            </a:r>
          </a:p>
          <a:p>
            <a:pPr lvl="1"/>
            <a:r>
              <a:rPr lang="en-US" dirty="0"/>
              <a:t>Cognitive consistency, motivated reasoning, misperceptions</a:t>
            </a:r>
          </a:p>
          <a:p>
            <a:r>
              <a:rPr lang="en-US" dirty="0"/>
              <a:t>To shed light on human psychology is to shed light on political actors, historical experiences, and the future of voter enfranchisement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5B168-C202-99C1-908B-7FC302FE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1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052A-42F0-E55A-33A4-57222DC3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63808"/>
            <a:ext cx="7886700" cy="994172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D3152-F8D0-50B8-E704-458B6067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174" y="1669046"/>
            <a:ext cx="5879726" cy="2923125"/>
          </a:xfrm>
        </p:spPr>
        <p:txBody>
          <a:bodyPr/>
          <a:lstStyle/>
          <a:p>
            <a:pPr algn="ctr"/>
            <a:r>
              <a:rPr lang="en-US" dirty="0"/>
              <a:t>Dr. April A. Johnson</a:t>
            </a:r>
          </a:p>
          <a:p>
            <a:pPr algn="ctr"/>
            <a:r>
              <a:rPr lang="en-US" dirty="0">
                <a:hlinkClick r:id="rId2"/>
              </a:rPr>
              <a:t>ajohn551@kennesaw.edu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4165B-58AF-81D1-190F-B629D2CC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68101"/>
            <a:ext cx="7886700" cy="994172"/>
          </a:xfrm>
        </p:spPr>
        <p:txBody>
          <a:bodyPr/>
          <a:lstStyle/>
          <a:p>
            <a:r>
              <a:rPr lang="en-US" dirty="0"/>
              <a:t>The Duality of 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390" y="1590175"/>
            <a:ext cx="7196959" cy="30425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How have scholars made sense of human reasoning,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decision-making, and behavior?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D31B-CACB-41AC-A566-5F51473E3272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2702" y="2380223"/>
            <a:ext cx="2658139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Dual process theory: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50" dirty="0"/>
              <a:t>System 1 is automatic, unconscious, affective, intuitive, relies on mental “shortcuts”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100" dirty="0"/>
              <a:t>Aka: Heuristic, automatic, implicit processing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50" dirty="0"/>
              <a:t>System 2 is controlled, slow, effortful, conscious, rule-based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100" dirty="0"/>
              <a:t>Aka: Systematic, conscious, explicit processing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100" dirty="0"/>
          </a:p>
        </p:txBody>
      </p:sp>
      <p:pic>
        <p:nvPicPr>
          <p:cNvPr id="1026" name="Picture 2" descr="How behavioural economics can be applied to marketing">
            <a:extLst>
              <a:ext uri="{FF2B5EF4-FFF2-40B4-BE49-F238E27FC236}">
                <a16:creationId xmlns:a16="http://schemas.microsoft.com/office/drawing/2014/main" id="{23487079-3EDE-27F5-0117-F49F6D1E5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01" r="1486"/>
          <a:stretch/>
        </p:blipFill>
        <p:spPr bwMode="auto">
          <a:xfrm>
            <a:off x="4040840" y="2500785"/>
            <a:ext cx="5022477" cy="21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6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47196"/>
            <a:ext cx="7886700" cy="994172"/>
          </a:xfrm>
        </p:spPr>
        <p:txBody>
          <a:bodyPr/>
          <a:lstStyle/>
          <a:p>
            <a:r>
              <a:rPr lang="en-US" dirty="0"/>
              <a:t>The Elephant, The Rider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67409"/>
            <a:ext cx="7315200" cy="238081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System 1: The elephant</a:t>
            </a:r>
          </a:p>
          <a:p>
            <a:pPr lvl="1"/>
            <a:r>
              <a:rPr lang="en-US" sz="1600" dirty="0"/>
              <a:t>Guides our daily habits, helps us make snap decisions, and reacts instantaneously to dangerous life-and-death situations</a:t>
            </a:r>
          </a:p>
          <a:p>
            <a:r>
              <a:rPr lang="en-US" sz="1800" dirty="0"/>
              <a:t>System 2: The rider</a:t>
            </a:r>
          </a:p>
          <a:p>
            <a:pPr lvl="1"/>
            <a:r>
              <a:rPr lang="en-US" sz="1600" dirty="0"/>
              <a:t>Deals with complex mental activities, such as managing relationships, logical reasoning, probabilistic thinking, and learning new information</a:t>
            </a:r>
            <a:endParaRPr lang="en-US" sz="1400" dirty="0"/>
          </a:p>
          <a:p>
            <a:r>
              <a:rPr lang="en-US" sz="1800" dirty="0"/>
              <a:t>Elephant is more powerful, predominant</a:t>
            </a:r>
          </a:p>
          <a:p>
            <a:pPr lvl="1"/>
            <a:r>
              <a:rPr lang="en-US" sz="1400" dirty="0"/>
              <a:t>“huge and unwieldy, slow to turn and change, and stampedes at threats”</a:t>
            </a:r>
          </a:p>
          <a:p>
            <a:r>
              <a:rPr lang="en-US" sz="1800" dirty="0"/>
              <a:t>Rider can guide, control the elephant with deliberate and calculated effort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259" y="3983545"/>
            <a:ext cx="1789445" cy="10575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CB3BE-F4F9-072B-15CA-2954E90C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73237"/>
            <a:ext cx="7886700" cy="994172"/>
          </a:xfrm>
        </p:spPr>
        <p:txBody>
          <a:bodyPr/>
          <a:lstStyle/>
          <a:p>
            <a:r>
              <a:rPr lang="en-US" dirty="0"/>
              <a:t>Points of Contention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67409"/>
            <a:ext cx="7258050" cy="296531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Long history of perceiving emotions in direct contrast to rational thinking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Is emotion-guided thinking irrational? </a:t>
            </a:r>
            <a:endParaRPr lang="en-US" sz="1600" dirty="0"/>
          </a:p>
          <a:p>
            <a:r>
              <a:rPr lang="en-US" sz="2000" dirty="0"/>
              <a:t>Growing body of neuroscience research that suggests our decisions are made outside of conscious awareness</a:t>
            </a:r>
          </a:p>
          <a:p>
            <a:pPr lvl="1"/>
            <a:r>
              <a:rPr lang="en-US" sz="1600" dirty="0"/>
              <a:t>The iceberg in Freudian psychoanalytic theory</a:t>
            </a:r>
          </a:p>
          <a:p>
            <a:pPr lvl="2"/>
            <a:r>
              <a:rPr lang="en-US" sz="1400" dirty="0"/>
              <a:t>Ex: Basal ganglia/insula make up the ‘</a:t>
            </a:r>
            <a:r>
              <a:rPr lang="en-US" sz="1400" dirty="0">
                <a:hlinkClick r:id="rId2"/>
              </a:rPr>
              <a:t>unconscious brain</a:t>
            </a:r>
            <a:r>
              <a:rPr lang="en-US" sz="1400" dirty="0"/>
              <a:t>’; start to work on problems absent conscious thought</a:t>
            </a:r>
          </a:p>
          <a:p>
            <a:pPr lvl="3"/>
            <a:r>
              <a:rPr lang="en-US" sz="1200" dirty="0"/>
              <a:t>Application: Make decisions by flipping a coin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Are emotions/gut reactions superior to effortful deliberation?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Do we operate better on auto pilot? 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E5707-7E9A-4883-2DD7-11D241F7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73237"/>
            <a:ext cx="7886700" cy="994172"/>
          </a:xfrm>
        </p:spPr>
        <p:txBody>
          <a:bodyPr/>
          <a:lstStyle/>
          <a:p>
            <a:r>
              <a:rPr lang="en-US" dirty="0"/>
              <a:t>Cognitive Consistency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67408"/>
            <a:ext cx="5325035" cy="31568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Festinger (1957)</a:t>
            </a:r>
          </a:p>
          <a:p>
            <a:pPr lvl="1"/>
            <a:r>
              <a:rPr lang="en-US" dirty="0"/>
              <a:t>Spurred by Marian Keech and the flying saucer</a:t>
            </a:r>
          </a:p>
          <a:p>
            <a:r>
              <a:rPr lang="en-US" dirty="0"/>
              <a:t>Cognitive dissonance- people experience a state of psychological discomfort when they act in ways contrary to their own beliefs and/or hold beliefs that are incompatible with one another</a:t>
            </a:r>
          </a:p>
          <a:p>
            <a:r>
              <a:rPr lang="en-US" dirty="0"/>
              <a:t>Consonance- to bring one’s beliefs back into balance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How do people do this?</a:t>
            </a:r>
          </a:p>
          <a:p>
            <a:pPr lvl="1"/>
            <a:r>
              <a:rPr lang="en-US" dirty="0"/>
              <a:t>Rationalizing, ignoring, dismissing importance, altering perception, reframing, counterarguing, all those Freudian techniques</a:t>
            </a:r>
          </a:p>
          <a:p>
            <a:r>
              <a:rPr lang="en-US" dirty="0"/>
              <a:t>Desire to maintain cognitive consistency can lead people to process information in a biased manner</a:t>
            </a:r>
          </a:p>
          <a:p>
            <a:pPr lvl="1"/>
            <a:r>
              <a:rPr lang="en-US" dirty="0"/>
              <a:t>Directional goals prevail over accuracy goals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78" t="29338" r="2611" b="4547"/>
          <a:stretch/>
        </p:blipFill>
        <p:spPr>
          <a:xfrm>
            <a:off x="6657271" y="1667410"/>
            <a:ext cx="2247617" cy="15733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ED9D5-96F2-02A8-D7F1-0F5E921E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Motivated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772" y="1682883"/>
            <a:ext cx="7123578" cy="2949840"/>
          </a:xfrm>
        </p:spPr>
        <p:txBody>
          <a:bodyPr>
            <a:normAutofit fontScale="92500"/>
          </a:bodyPr>
          <a:lstStyle/>
          <a:p>
            <a:r>
              <a:rPr lang="en-US" dirty="0"/>
              <a:t>The end goal motivates our cognitive processing</a:t>
            </a:r>
          </a:p>
          <a:p>
            <a:r>
              <a:rPr lang="en-US" dirty="0"/>
              <a:t>In politics, thinking is driven by </a:t>
            </a:r>
            <a:r>
              <a:rPr lang="en-US" i="1" dirty="0"/>
              <a:t>accuracy goals </a:t>
            </a:r>
            <a:r>
              <a:rPr lang="en-US" dirty="0"/>
              <a:t>vs. </a:t>
            </a:r>
            <a:r>
              <a:rPr lang="en-US" i="1" dirty="0"/>
              <a:t>partisan goals</a:t>
            </a:r>
          </a:p>
          <a:p>
            <a:pPr lvl="1"/>
            <a:r>
              <a:rPr lang="en-US" dirty="0"/>
              <a:t>Partisan goals spark online processing</a:t>
            </a:r>
          </a:p>
          <a:p>
            <a:pPr lvl="2"/>
            <a:r>
              <a:rPr lang="en-US" dirty="0"/>
              <a:t>Immediate, efficient, relies on overall summary evaluations </a:t>
            </a:r>
          </a:p>
          <a:p>
            <a:pPr lvl="1"/>
            <a:r>
              <a:rPr lang="en-US" dirty="0"/>
              <a:t>Accuracy goals spark memory-based processing</a:t>
            </a:r>
          </a:p>
          <a:p>
            <a:pPr lvl="2"/>
            <a:r>
              <a:rPr lang="en-US" dirty="0"/>
              <a:t>Thoughtful, cognitively draining, relies on file cabinet-like search</a:t>
            </a:r>
          </a:p>
          <a:p>
            <a:r>
              <a:rPr lang="en-US" dirty="0"/>
              <a:t>Motivated reasoning is a broad term</a:t>
            </a:r>
          </a:p>
          <a:p>
            <a:pPr lvl="1"/>
            <a:r>
              <a:rPr lang="en-US" dirty="0"/>
              <a:t>Best understood as a description of a process and </a:t>
            </a:r>
            <a:r>
              <a:rPr lang="en-US" i="1" dirty="0"/>
              <a:t>not</a:t>
            </a:r>
            <a:r>
              <a:rPr lang="en-US" dirty="0"/>
              <a:t> an explanation in and of itself</a:t>
            </a:r>
          </a:p>
          <a:p>
            <a:pPr lvl="1"/>
            <a:r>
              <a:rPr lang="en-US" i="1" dirty="0"/>
              <a:t>Need to identify the motive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C4371-8F61-FA66-FF62-09D0E8E9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8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The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82882"/>
            <a:ext cx="7258050" cy="26403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Taber and Lodge (</a:t>
            </a:r>
            <a:r>
              <a:rPr lang="en-US" dirty="0">
                <a:hlinkClick r:id="rId2"/>
              </a:rPr>
              <a:t>2006</a:t>
            </a:r>
            <a:r>
              <a:rPr lang="en-US" dirty="0"/>
              <a:t>): Motivated Skepticism in the Evaluation of Political Beliefs</a:t>
            </a:r>
          </a:p>
          <a:p>
            <a:r>
              <a:rPr lang="en-US" dirty="0"/>
              <a:t>Key component of motivated reasoning is </a:t>
            </a:r>
            <a:r>
              <a:rPr lang="en-US" i="1" dirty="0"/>
              <a:t>affect</a:t>
            </a:r>
            <a:r>
              <a:rPr lang="en-US" dirty="0"/>
              <a:t>, which is elicited </a:t>
            </a:r>
            <a:r>
              <a:rPr lang="en-US" i="1" dirty="0"/>
              <a:t>automatically</a:t>
            </a:r>
            <a:r>
              <a:rPr lang="en-US" dirty="0"/>
              <a:t> (i.e., outside of conscious control)</a:t>
            </a:r>
          </a:p>
          <a:p>
            <a:pPr lvl="1"/>
            <a:r>
              <a:rPr lang="en-US" dirty="0"/>
              <a:t>Affect then serves as a catalyst for biased processing</a:t>
            </a:r>
          </a:p>
          <a:p>
            <a:r>
              <a:rPr lang="en-US" dirty="0"/>
              <a:t>‘Hot cognition’- idea that all political stimuli are affectively charged</a:t>
            </a:r>
          </a:p>
          <a:p>
            <a:r>
              <a:rPr lang="en-US" dirty="0"/>
              <a:t>Motivated reasoning involves both System 1 and System 2 processing</a:t>
            </a:r>
          </a:p>
          <a:p>
            <a:pPr lvl="1"/>
            <a:r>
              <a:rPr lang="en-US" dirty="0"/>
              <a:t>“Information congruent with expectations is easily assimilated since it requires no effort to accept what one already knows is true. But incongruent information interrupts normal processing and instead engages a process where some effort must be expended to make sense of the world. Thus, affect and cognition interact for the motivated reasoner engaging in the evaluation of another person.”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CFF0A-022B-510E-B2FB-597EDB37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8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B396-E2AF-4D71-91CC-E561188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711"/>
            <a:ext cx="7886700" cy="994172"/>
          </a:xfrm>
        </p:spPr>
        <p:txBody>
          <a:bodyPr/>
          <a:lstStyle/>
          <a:p>
            <a:r>
              <a:rPr lang="en-US" dirty="0"/>
              <a:t>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12E3-7E6D-4BA2-BAEB-747AD6D1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524" y="1682883"/>
            <a:ext cx="6679826" cy="294984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Confirmation bias</a:t>
            </a:r>
            <a:r>
              <a:rPr lang="en-US" dirty="0"/>
              <a:t>: People seek out information that confirms/coincides with their prior beliefs</a:t>
            </a:r>
          </a:p>
          <a:p>
            <a:pPr lvl="1"/>
            <a:r>
              <a:rPr lang="en-US" dirty="0"/>
              <a:t>Biased information search</a:t>
            </a:r>
          </a:p>
          <a:p>
            <a:r>
              <a:rPr lang="en-US" b="1" dirty="0"/>
              <a:t>Disconfirmation bias</a:t>
            </a:r>
            <a:r>
              <a:rPr lang="en-US" dirty="0"/>
              <a:t>: People avoid information incongruent/contradictory to their prior beliefs </a:t>
            </a:r>
          </a:p>
          <a:p>
            <a:pPr lvl="1"/>
            <a:r>
              <a:rPr lang="en-US" dirty="0"/>
              <a:t>Putting on blinders, discrediting</a:t>
            </a:r>
          </a:p>
          <a:p>
            <a:r>
              <a:rPr lang="en-US" b="1" dirty="0"/>
              <a:t>Prior attitude effect</a:t>
            </a:r>
            <a:r>
              <a:rPr lang="en-US" dirty="0"/>
              <a:t>: People who feel most strongly about an issue are those most likely to engage in biased processing</a:t>
            </a:r>
          </a:p>
          <a:p>
            <a:pPr lvl="1"/>
            <a:r>
              <a:rPr lang="en-US" dirty="0"/>
              <a:t>Identity-protection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C467E-8F04-D2D2-9BAF-48946510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2" descr="Image result for ostrich in sand">
            <a:extLst>
              <a:ext uri="{FF2B5EF4-FFF2-40B4-BE49-F238E27FC236}">
                <a16:creationId xmlns:a16="http://schemas.microsoft.com/office/drawing/2014/main" id="{9D05AFA5-78A2-6B3B-48BF-59D57D85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3" y="1843919"/>
            <a:ext cx="1666271" cy="16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1743</Words>
  <Application>Microsoft Office PowerPoint</Application>
  <PresentationFormat>On-screen Show (16:9)</PresentationFormat>
  <Paragraphs>199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Wingdings</vt:lpstr>
      <vt:lpstr>Office Theme</vt:lpstr>
      <vt:lpstr>Voting and Power  Conversation Series:  An Introduction to Propaganda</vt:lpstr>
      <vt:lpstr>Political Attitudes and Behaviors</vt:lpstr>
      <vt:lpstr>The Duality of Man</vt:lpstr>
      <vt:lpstr>The Elephant, The Rider</vt:lpstr>
      <vt:lpstr>Points of Contention</vt:lpstr>
      <vt:lpstr>Cognitive Consistency Theory</vt:lpstr>
      <vt:lpstr>Motivated Reasoning</vt:lpstr>
      <vt:lpstr>The Evidence</vt:lpstr>
      <vt:lpstr>Mechanisms</vt:lpstr>
      <vt:lpstr>Research</vt:lpstr>
      <vt:lpstr>Applications</vt:lpstr>
      <vt:lpstr>Our Own Realities</vt:lpstr>
      <vt:lpstr>Effects Within Public Opinion</vt:lpstr>
      <vt:lpstr>Corrections</vt:lpstr>
      <vt:lpstr>Change My Mind</vt:lpstr>
      <vt:lpstr>Propaganda</vt:lpstr>
      <vt:lpstr>Priming</vt:lpstr>
      <vt:lpstr>Priming Influences Attitudes and Behavior</vt:lpstr>
      <vt:lpstr>Framing</vt:lpstr>
      <vt:lpstr>Research on Words</vt:lpstr>
      <vt:lpstr>PowerPoint Presentation</vt:lpstr>
      <vt:lpstr>Voting and Power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Kimundi</dc:creator>
  <cp:lastModifiedBy>April Johnson</cp:lastModifiedBy>
  <cp:revision>173</cp:revision>
  <dcterms:created xsi:type="dcterms:W3CDTF">2019-02-15T21:19:03Z</dcterms:created>
  <dcterms:modified xsi:type="dcterms:W3CDTF">2022-08-30T20:21:38Z</dcterms:modified>
</cp:coreProperties>
</file>