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289" r:id="rId3"/>
    <p:sldId id="436" r:id="rId4"/>
    <p:sldId id="435" r:id="rId5"/>
    <p:sldId id="294" r:id="rId6"/>
    <p:sldId id="433" r:id="rId7"/>
    <p:sldId id="416" r:id="rId8"/>
    <p:sldId id="447" r:id="rId9"/>
    <p:sldId id="417" r:id="rId10"/>
    <p:sldId id="419" r:id="rId11"/>
    <p:sldId id="437" r:id="rId12"/>
    <p:sldId id="448" r:id="rId13"/>
    <p:sldId id="440" r:id="rId14"/>
    <p:sldId id="442" r:id="rId15"/>
    <p:sldId id="439" r:id="rId16"/>
    <p:sldId id="443" r:id="rId17"/>
    <p:sldId id="444" r:id="rId18"/>
    <p:sldId id="446" r:id="rId19"/>
    <p:sldId id="401" r:id="rId20"/>
    <p:sldId id="441" r:id="rId21"/>
    <p:sldId id="432" r:id="rId22"/>
    <p:sldId id="449" r:id="rId23"/>
    <p:sldId id="438" r:id="rId24"/>
    <p:sldId id="430" r:id="rId25"/>
    <p:sldId id="422" r:id="rId26"/>
    <p:sldId id="427" r:id="rId27"/>
    <p:sldId id="426" r:id="rId28"/>
    <p:sldId id="434" r:id="rId2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EAAAC4-1C1B-4A89-9B26-657015CD6BC0}">
          <p14:sldIdLst>
            <p14:sldId id="256"/>
            <p14:sldId id="289"/>
            <p14:sldId id="436"/>
            <p14:sldId id="435"/>
            <p14:sldId id="294"/>
            <p14:sldId id="433"/>
            <p14:sldId id="416"/>
            <p14:sldId id="447"/>
            <p14:sldId id="417"/>
            <p14:sldId id="419"/>
            <p14:sldId id="437"/>
            <p14:sldId id="448"/>
            <p14:sldId id="440"/>
            <p14:sldId id="442"/>
            <p14:sldId id="439"/>
            <p14:sldId id="443"/>
            <p14:sldId id="444"/>
          </p14:sldIdLst>
        </p14:section>
        <p14:section name="Untitled Section" id="{797B63A9-D749-4C79-97C8-0BC0E00C7FA5}">
          <p14:sldIdLst>
            <p14:sldId id="446"/>
            <p14:sldId id="401"/>
            <p14:sldId id="441"/>
            <p14:sldId id="432"/>
            <p14:sldId id="449"/>
            <p14:sldId id="438"/>
            <p14:sldId id="430"/>
            <p14:sldId id="422"/>
            <p14:sldId id="427"/>
            <p14:sldId id="426"/>
            <p14:sldId id="43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E2D59-C623-4CD4-997C-E9BBDB24424D}" v="1" dt="2022-09-28T16:03:14.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9"/>
  </p:normalViewPr>
  <p:slideViewPr>
    <p:cSldViewPr snapToGrid="0" snapToObjects="1">
      <p:cViewPr varScale="1">
        <p:scale>
          <a:sx n="95" d="100"/>
          <a:sy n="95" d="100"/>
        </p:scale>
        <p:origin x="8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DeWitt" userId="749b5a56-c092-4355-ba81-d46886081cb2" providerId="ADAL" clId="{2A9E2D59-C623-4CD4-997C-E9BBDB24424D}"/>
    <pc:docChg chg="modSld">
      <pc:chgData name="Jeff DeWitt" userId="749b5a56-c092-4355-ba81-d46886081cb2" providerId="ADAL" clId="{2A9E2D59-C623-4CD4-997C-E9BBDB24424D}" dt="2022-09-28T16:03:14.535" v="2" actId="14100"/>
      <pc:docMkLst>
        <pc:docMk/>
      </pc:docMkLst>
      <pc:sldChg chg="modSp mod">
        <pc:chgData name="Jeff DeWitt" userId="749b5a56-c092-4355-ba81-d46886081cb2" providerId="ADAL" clId="{2A9E2D59-C623-4CD4-997C-E9BBDB24424D}" dt="2022-09-28T12:54:51.089" v="0" actId="207"/>
        <pc:sldMkLst>
          <pc:docMk/>
          <pc:sldMk cId="4146056287" sldId="446"/>
        </pc:sldMkLst>
        <pc:spChg chg="mod">
          <ac:chgData name="Jeff DeWitt" userId="749b5a56-c092-4355-ba81-d46886081cb2" providerId="ADAL" clId="{2A9E2D59-C623-4CD4-997C-E9BBDB24424D}" dt="2022-09-28T12:54:51.089" v="0" actId="207"/>
          <ac:spMkLst>
            <pc:docMk/>
            <pc:sldMk cId="4146056287" sldId="446"/>
            <ac:spMk id="3" creationId="{1E5668EE-188D-3BF6-2766-4A0C230E763C}"/>
          </ac:spMkLst>
        </pc:spChg>
      </pc:sldChg>
      <pc:sldChg chg="modSp mod">
        <pc:chgData name="Jeff DeWitt" userId="749b5a56-c092-4355-ba81-d46886081cb2" providerId="ADAL" clId="{2A9E2D59-C623-4CD4-997C-E9BBDB24424D}" dt="2022-09-28T16:03:14.535" v="2" actId="14100"/>
        <pc:sldMkLst>
          <pc:docMk/>
          <pc:sldMk cId="1787356101" sldId="448"/>
        </pc:sldMkLst>
        <pc:spChg chg="mod">
          <ac:chgData name="Jeff DeWitt" userId="749b5a56-c092-4355-ba81-d46886081cb2" providerId="ADAL" clId="{2A9E2D59-C623-4CD4-997C-E9BBDB24424D}" dt="2022-09-28T16:03:11.119" v="1" actId="1076"/>
          <ac:spMkLst>
            <pc:docMk/>
            <pc:sldMk cId="1787356101" sldId="448"/>
            <ac:spMk id="3" creationId="{63D1668C-868A-5D52-422F-599B6EC107DD}"/>
          </ac:spMkLst>
        </pc:spChg>
        <pc:picChg chg="mod">
          <ac:chgData name="Jeff DeWitt" userId="749b5a56-c092-4355-ba81-d46886081cb2" providerId="ADAL" clId="{2A9E2D59-C623-4CD4-997C-E9BBDB24424D}" dt="2022-09-28T16:03:14.535" v="2" actId="14100"/>
          <ac:picMkLst>
            <pc:docMk/>
            <pc:sldMk cId="1787356101" sldId="448"/>
            <ac:picMk id="1028" creationId="{A193BAA9-2C1D-683A-7F0E-C001FF64A4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E0E791-A4C9-4E8B-AF01-6350610E570C}" type="datetimeFigureOut">
              <a:rPr lang="en-US" smtClean="0"/>
              <a:t>9/28/2022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0B599C-7AF6-44BB-A80D-106AA215A3A8}" type="slidenum">
              <a:rPr lang="en-US" smtClean="0"/>
              <a:t>‹#›</a:t>
            </a:fld>
            <a:endParaRPr lang="en-US"/>
          </a:p>
        </p:txBody>
      </p:sp>
    </p:spTree>
    <p:extLst>
      <p:ext uri="{BB962C8B-B14F-4D97-AF65-F5344CB8AC3E}">
        <p14:creationId xmlns:p14="http://schemas.microsoft.com/office/powerpoint/2010/main" val="299207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000" y="1032789"/>
            <a:ext cx="6858000" cy="1479917"/>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3000" y="2844915"/>
            <a:ext cx="6858000" cy="10262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1257300" y="4743512"/>
            <a:ext cx="2057400" cy="273844"/>
          </a:xfrm>
        </p:spPr>
        <p:txBody>
          <a:bodyPr/>
          <a:lstStyle/>
          <a:p>
            <a:fld id="{38CA69B8-C100-45FE-B656-186724867AB4}" type="datetime1">
              <a:rPr lang="en-US" smtClean="0"/>
              <a:t>9/28/2022</a:t>
            </a:fld>
            <a:endParaRPr lang="en-US"/>
          </a:p>
        </p:txBody>
      </p:sp>
      <p:sp>
        <p:nvSpPr>
          <p:cNvPr id="5" name="Footer Placeholder 4"/>
          <p:cNvSpPr>
            <a:spLocks noGrp="1"/>
          </p:cNvSpPr>
          <p:nvPr>
            <p:ph type="ftr" sz="quarter" idx="11"/>
          </p:nvPr>
        </p:nvSpPr>
        <p:spPr>
          <a:xfrm>
            <a:off x="3657600" y="4743512"/>
            <a:ext cx="3086100" cy="273844"/>
          </a:xfrm>
        </p:spPr>
        <p:txBody>
          <a:bodyPr/>
          <a:lstStyle/>
          <a:p>
            <a:endParaRPr lang="en-US"/>
          </a:p>
        </p:txBody>
      </p:sp>
      <p:sp>
        <p:nvSpPr>
          <p:cNvPr id="6" name="Slide Number Placeholder 5"/>
          <p:cNvSpPr>
            <a:spLocks noGrp="1"/>
          </p:cNvSpPr>
          <p:nvPr>
            <p:ph type="sldNum" sz="quarter" idx="12"/>
          </p:nvPr>
        </p:nvSpPr>
        <p:spPr>
          <a:xfrm>
            <a:off x="7086600" y="4743512"/>
            <a:ext cx="2057400" cy="273844"/>
          </a:xfrm>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215670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3782A4-FFFC-4DA3-B124-922FCF782605}" type="datetime1">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231464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35877C-74CE-4DA7-9CBC-751FC9AB7EB8}" type="datetime1">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93440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DBBACD-92D7-432C-B0AF-C9DA42289769}" type="datetime1">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252382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D409B-0ADE-4A41-98AF-8CBF9385E0A0}" type="datetime1">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2898844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AD00BA-D357-4D32-9537-25B06AD05ECF}" type="datetime1">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1864669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63F9B0-C14F-4B7A-A920-91575559D90C}" type="datetime1">
              <a:rPr lang="en-US" smtClean="0"/>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2181323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426CEE-E8A5-4A80-8829-72646FD68AF5}" type="datetime1">
              <a:rPr lang="en-US" smtClean="0"/>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265332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7B04C-D8D4-4F90-8B4B-0D7DF8B3F798}" type="datetime1">
              <a:rPr lang="en-US" smtClean="0"/>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1983971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6112E48-CF4B-4DB5-B049-D219F364F4F1}" type="datetime1">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2065882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1CF0C87-5CAC-454A-B64E-2E95BB699E94}" type="datetime1">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EFFAF-D776-0E4A-B23C-093906A319D0}" type="slidenum">
              <a:rPr lang="en-US" smtClean="0"/>
              <a:t>‹#›</a:t>
            </a:fld>
            <a:endParaRPr lang="en-US"/>
          </a:p>
        </p:txBody>
      </p:sp>
    </p:spTree>
    <p:extLst>
      <p:ext uri="{BB962C8B-B14F-4D97-AF65-F5344CB8AC3E}">
        <p14:creationId xmlns:p14="http://schemas.microsoft.com/office/powerpoint/2010/main" val="249158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2C2B4AF-475C-4C8E-BDB3-A8F4064BB782}" type="datetime1">
              <a:rPr lang="en-US" smtClean="0"/>
              <a:t>9/28/2022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40EFFAF-D776-0E4A-B23C-093906A319D0}" type="slidenum">
              <a:rPr lang="en-US" smtClean="0"/>
              <a:t>‹#›</a:t>
            </a:fld>
            <a:endParaRPr lang="en-US"/>
          </a:p>
        </p:txBody>
      </p:sp>
    </p:spTree>
    <p:extLst>
      <p:ext uri="{BB962C8B-B14F-4D97-AF65-F5344CB8AC3E}">
        <p14:creationId xmlns:p14="http://schemas.microsoft.com/office/powerpoint/2010/main" val="3543424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jpeg"/><Relationship Id="rId7" Type="http://schemas.openxmlformats.org/officeDocument/2006/relationships/hyperlink" Target="https://iop.harvard.edu/youth-poll/spring-2021-harvard-youth-poll" TargetMode="Externa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hyperlink" Target="https://www.whitehouse.gov/briefing-room/statements-releases/2021/12/23/summit-for-democracy-summary-of-proceedings/" TargetMode="External"/><Relationship Id="rId10" Type="http://schemas.openxmlformats.org/officeDocument/2006/relationships/image" Target="../media/image54.png"/><Relationship Id="rId4" Type="http://schemas.openxmlformats.org/officeDocument/2006/relationships/image" Target="../media/image50.jpeg"/><Relationship Id="rId9"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twitter.com/RightWingWatch/status/1572963742018674690" TargetMode="Externa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hyperlink" Target="https://flashbak.com/tomorrow-red-scare-comic-book-1947-391142/" TargetMode="External"/><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hyperlink" Target="mailto:jdewitt@kennesaw.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hyperlink" Target="https://freedomhouse.org/sites/default/files/2021-08/FIW2020_book_JUMBO_PDF.pdf" TargetMode="External"/><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hyperlink" Target="https://freedomhouse.org/report/freedom-world/2021/democracy-under-siege" TargetMode="External"/><Relationship Id="rId1" Type="http://schemas.openxmlformats.org/officeDocument/2006/relationships/slideLayout" Target="../slideLayouts/slideLayout2.xml"/><Relationship Id="rId6" Type="http://schemas.openxmlformats.org/officeDocument/2006/relationships/hyperlink" Target="https://freedomhouse.org/report/freedom-world/2019/democracy-retreat" TargetMode="External"/><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hyperlink" Target="https://freedomhouse.org/sites/default/files/2022-02/FIW_2022_PDF_Booklet_Digital_Final_Web.pdf" TargetMode="External"/><Relationship Id="rId4" Type="http://schemas.openxmlformats.org/officeDocument/2006/relationships/hyperlink" Target="https://freedomhouse.org/report/special-report/2021/crisis-reform-call-strengthen-americas-battered-democracy" TargetMode="Externa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57CF-B9B9-EF4E-9E54-ADDE6D43E23E}"/>
              </a:ext>
            </a:extLst>
          </p:cNvPr>
          <p:cNvSpPr>
            <a:spLocks noGrp="1"/>
          </p:cNvSpPr>
          <p:nvPr>
            <p:ph type="ctrTitle"/>
          </p:nvPr>
        </p:nvSpPr>
        <p:spPr>
          <a:xfrm>
            <a:off x="1324535" y="719788"/>
            <a:ext cx="7308477" cy="2449999"/>
          </a:xfrm>
        </p:spPr>
        <p:txBody>
          <a:bodyPr>
            <a:noAutofit/>
          </a:bodyPr>
          <a:lstStyle/>
          <a:p>
            <a:r>
              <a:rPr lang="en-US" sz="2800" b="1" i="0" dirty="0">
                <a:solidFill>
                  <a:srgbClr val="000000"/>
                </a:solidFill>
                <a:effectLst/>
                <a:latin typeface="Montserrat" panose="020B0604020202020204" pitchFamily="2" charset="0"/>
              </a:rPr>
              <a:t>What Causes Democracy to </a:t>
            </a:r>
            <a:br>
              <a:rPr lang="en-US" sz="2800" b="1" i="0" dirty="0">
                <a:solidFill>
                  <a:srgbClr val="000000"/>
                </a:solidFill>
                <a:effectLst/>
                <a:latin typeface="Montserrat" panose="020B0604020202020204" pitchFamily="2" charset="0"/>
              </a:rPr>
            </a:br>
            <a:r>
              <a:rPr lang="en-US" sz="2800" b="1" i="0" dirty="0">
                <a:solidFill>
                  <a:srgbClr val="000000"/>
                </a:solidFill>
                <a:effectLst/>
                <a:latin typeface="Montserrat" panose="020B0604020202020204" pitchFamily="2" charset="0"/>
              </a:rPr>
              <a:t>Fail or Thrive?</a:t>
            </a:r>
            <a:endParaRPr lang="en-US" sz="2800" dirty="0"/>
          </a:p>
        </p:txBody>
      </p:sp>
      <p:sp>
        <p:nvSpPr>
          <p:cNvPr id="3" name="Subtitle 2">
            <a:extLst>
              <a:ext uri="{FF2B5EF4-FFF2-40B4-BE49-F238E27FC236}">
                <a16:creationId xmlns:a16="http://schemas.microsoft.com/office/drawing/2014/main" id="{8A35E92A-F551-B44B-B0E0-013059FA3283}"/>
              </a:ext>
            </a:extLst>
          </p:cNvPr>
          <p:cNvSpPr>
            <a:spLocks noGrp="1"/>
          </p:cNvSpPr>
          <p:nvPr>
            <p:ph type="subTitle" idx="1"/>
          </p:nvPr>
        </p:nvSpPr>
        <p:spPr>
          <a:xfrm>
            <a:off x="1523000" y="3523602"/>
            <a:ext cx="6858000" cy="1026299"/>
          </a:xfrm>
        </p:spPr>
        <p:txBody>
          <a:bodyPr>
            <a:normAutofit/>
          </a:bodyPr>
          <a:lstStyle/>
          <a:p>
            <a:r>
              <a:rPr lang="en-US" dirty="0"/>
              <a:t>Dr. Jeff DeWitt, Professor</a:t>
            </a:r>
          </a:p>
          <a:p>
            <a:pPr>
              <a:lnSpc>
                <a:spcPct val="100000"/>
              </a:lnSpc>
              <a:spcBef>
                <a:spcPts val="0"/>
              </a:spcBef>
            </a:pPr>
            <a:r>
              <a:rPr lang="en-US" i="1" dirty="0"/>
              <a:t>School of Government and International Affairs</a:t>
            </a:r>
          </a:p>
        </p:txBody>
      </p:sp>
      <p:sp>
        <p:nvSpPr>
          <p:cNvPr id="8" name="Slide Number Placeholder 7">
            <a:extLst>
              <a:ext uri="{FF2B5EF4-FFF2-40B4-BE49-F238E27FC236}">
                <a16:creationId xmlns:a16="http://schemas.microsoft.com/office/drawing/2014/main" id="{0C702A04-B24E-E609-48FF-A446B88584D3}"/>
              </a:ext>
            </a:extLst>
          </p:cNvPr>
          <p:cNvSpPr>
            <a:spLocks noGrp="1"/>
          </p:cNvSpPr>
          <p:nvPr>
            <p:ph type="sldNum" sz="quarter" idx="12"/>
          </p:nvPr>
        </p:nvSpPr>
        <p:spPr/>
        <p:txBody>
          <a:bodyPr/>
          <a:lstStyle/>
          <a:p>
            <a:fld id="{F40EFFAF-D776-0E4A-B23C-093906A319D0}" type="slidenum">
              <a:rPr lang="en-US" smtClean="0"/>
              <a:t>1</a:t>
            </a:fld>
            <a:endParaRPr lang="en-US"/>
          </a:p>
        </p:txBody>
      </p:sp>
    </p:spTree>
    <p:extLst>
      <p:ext uri="{BB962C8B-B14F-4D97-AF65-F5344CB8AC3E}">
        <p14:creationId xmlns:p14="http://schemas.microsoft.com/office/powerpoint/2010/main" val="422095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B341E-904E-77D5-59BD-CE96442A8BEB}"/>
              </a:ext>
            </a:extLst>
          </p:cNvPr>
          <p:cNvSpPr>
            <a:spLocks noGrp="1"/>
          </p:cNvSpPr>
          <p:nvPr>
            <p:ph type="title"/>
          </p:nvPr>
        </p:nvSpPr>
        <p:spPr>
          <a:xfrm>
            <a:off x="1257299" y="650361"/>
            <a:ext cx="7795933" cy="994172"/>
          </a:xfrm>
        </p:spPr>
        <p:txBody>
          <a:bodyPr/>
          <a:lstStyle/>
          <a:p>
            <a:r>
              <a:rPr lang="en-US" dirty="0"/>
              <a:t>Democracy in Peril: V-Dem </a:t>
            </a:r>
            <a:r>
              <a:rPr lang="en-US"/>
              <a:t>Institute Reports</a:t>
            </a:r>
            <a:endParaRPr lang="en-US" dirty="0"/>
          </a:p>
        </p:txBody>
      </p:sp>
      <p:pic>
        <p:nvPicPr>
          <p:cNvPr id="5" name="Picture 4">
            <a:extLst>
              <a:ext uri="{FF2B5EF4-FFF2-40B4-BE49-F238E27FC236}">
                <a16:creationId xmlns:a16="http://schemas.microsoft.com/office/drawing/2014/main" id="{7B05C980-E4AD-4335-8E32-E8A7CC68AA93}"/>
              </a:ext>
            </a:extLst>
          </p:cNvPr>
          <p:cNvPicPr>
            <a:picLocks noChangeAspect="1"/>
          </p:cNvPicPr>
          <p:nvPr/>
        </p:nvPicPr>
        <p:blipFill>
          <a:blip r:embed="rId2"/>
          <a:stretch>
            <a:fillRect/>
          </a:stretch>
        </p:blipFill>
        <p:spPr>
          <a:xfrm>
            <a:off x="1393533" y="1880498"/>
            <a:ext cx="2799258" cy="2612641"/>
          </a:xfrm>
          <a:prstGeom prst="rect">
            <a:avLst/>
          </a:prstGeom>
        </p:spPr>
      </p:pic>
      <p:pic>
        <p:nvPicPr>
          <p:cNvPr id="7" name="Picture 6">
            <a:extLst>
              <a:ext uri="{FF2B5EF4-FFF2-40B4-BE49-F238E27FC236}">
                <a16:creationId xmlns:a16="http://schemas.microsoft.com/office/drawing/2014/main" id="{12863B2C-7FB7-C46D-E58C-AB348F59D34C}"/>
              </a:ext>
            </a:extLst>
          </p:cNvPr>
          <p:cNvPicPr>
            <a:picLocks noChangeAspect="1"/>
          </p:cNvPicPr>
          <p:nvPr/>
        </p:nvPicPr>
        <p:blipFill>
          <a:blip r:embed="rId3"/>
          <a:stretch>
            <a:fillRect/>
          </a:stretch>
        </p:blipFill>
        <p:spPr>
          <a:xfrm>
            <a:off x="4724501" y="1998295"/>
            <a:ext cx="3933643" cy="1464780"/>
          </a:xfrm>
          <a:prstGeom prst="rect">
            <a:avLst/>
          </a:prstGeom>
        </p:spPr>
      </p:pic>
    </p:spTree>
    <p:extLst>
      <p:ext uri="{BB962C8B-B14F-4D97-AF65-F5344CB8AC3E}">
        <p14:creationId xmlns:p14="http://schemas.microsoft.com/office/powerpoint/2010/main" val="2896645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3A3E6E-0675-1F6A-8EF9-9639A3B72F3F}"/>
              </a:ext>
            </a:extLst>
          </p:cNvPr>
          <p:cNvSpPr>
            <a:spLocks noGrp="1"/>
          </p:cNvSpPr>
          <p:nvPr>
            <p:ph idx="1"/>
          </p:nvPr>
        </p:nvSpPr>
        <p:spPr>
          <a:xfrm>
            <a:off x="1210234" y="1613337"/>
            <a:ext cx="7902719" cy="3530163"/>
          </a:xfrm>
        </p:spPr>
        <p:txBody>
          <a:bodyPr>
            <a:normAutofit fontScale="92500" lnSpcReduction="10000"/>
          </a:bodyPr>
          <a:lstStyle/>
          <a:p>
            <a:r>
              <a:rPr lang="en-US" sz="2200" dirty="0"/>
              <a:t>Coups d’états of “Cold War” era are rare nowadays</a:t>
            </a:r>
          </a:p>
          <a:p>
            <a:r>
              <a:rPr lang="en-US" sz="2200" dirty="0"/>
              <a:t>Democratic breakdowns originate from within the electoral system</a:t>
            </a:r>
          </a:p>
          <a:p>
            <a:r>
              <a:rPr lang="en-US" sz="2200" dirty="0"/>
              <a:t>Popular (populist) leader and dominant political party win majority</a:t>
            </a:r>
          </a:p>
          <a:p>
            <a:r>
              <a:rPr lang="en-US" sz="2200" dirty="0"/>
              <a:t>“Legitimately” elected leader/political party entrenches position, consolidates power, subverts democratic processes and systems</a:t>
            </a:r>
          </a:p>
          <a:p>
            <a:pPr lvl="1"/>
            <a:r>
              <a:rPr lang="en-US" sz="1900" dirty="0"/>
              <a:t>Built on “cult of personality” – “One people, One empire, and One leader"</a:t>
            </a:r>
          </a:p>
          <a:p>
            <a:pPr lvl="1"/>
            <a:r>
              <a:rPr lang="en-US" sz="1900" dirty="0"/>
              <a:t>Persuasion and propaganda </a:t>
            </a:r>
          </a:p>
          <a:p>
            <a:pPr lvl="2"/>
            <a:r>
              <a:rPr lang="en-US" sz="1700" dirty="0"/>
              <a:t>Anxiety and Enthusiasm  </a:t>
            </a:r>
          </a:p>
          <a:p>
            <a:pPr lvl="1"/>
            <a:r>
              <a:rPr lang="en-US" sz="1900" dirty="0"/>
              <a:t>Impact is seen throughout all of society </a:t>
            </a:r>
          </a:p>
          <a:p>
            <a:pPr lvl="2"/>
            <a:r>
              <a:rPr lang="en-US" sz="1700" dirty="0"/>
              <a:t>Captures political/legal/educational/cultural 			               institutions, and information infostructure </a:t>
            </a:r>
          </a:p>
          <a:p>
            <a:pPr lvl="1"/>
            <a:r>
              <a:rPr lang="en-US" sz="1900" dirty="0"/>
              <a:t>Ultimate Goals: authoritarian control, annihilate opposition, prolong rule</a:t>
            </a:r>
            <a:endParaRPr lang="en-US" sz="2200" dirty="0"/>
          </a:p>
        </p:txBody>
      </p:sp>
      <p:sp>
        <p:nvSpPr>
          <p:cNvPr id="4" name="Slide Number Placeholder 3">
            <a:extLst>
              <a:ext uri="{FF2B5EF4-FFF2-40B4-BE49-F238E27FC236}">
                <a16:creationId xmlns:a16="http://schemas.microsoft.com/office/drawing/2014/main" id="{D851FD06-30C2-C656-9E90-423556860AF2}"/>
              </a:ext>
            </a:extLst>
          </p:cNvPr>
          <p:cNvSpPr>
            <a:spLocks noGrp="1"/>
          </p:cNvSpPr>
          <p:nvPr>
            <p:ph type="sldNum" sz="quarter" idx="12"/>
          </p:nvPr>
        </p:nvSpPr>
        <p:spPr/>
        <p:txBody>
          <a:bodyPr/>
          <a:lstStyle/>
          <a:p>
            <a:fld id="{F40EFFAF-D776-0E4A-B23C-093906A319D0}" type="slidenum">
              <a:rPr lang="en-US" smtClean="0"/>
              <a:t>11</a:t>
            </a:fld>
            <a:endParaRPr lang="en-US"/>
          </a:p>
        </p:txBody>
      </p:sp>
      <p:sp>
        <p:nvSpPr>
          <p:cNvPr id="5" name="Title 1">
            <a:extLst>
              <a:ext uri="{FF2B5EF4-FFF2-40B4-BE49-F238E27FC236}">
                <a16:creationId xmlns:a16="http://schemas.microsoft.com/office/drawing/2014/main" id="{C199EA10-1604-3A13-2CDC-8E15BE3F3DC5}"/>
              </a:ext>
            </a:extLst>
          </p:cNvPr>
          <p:cNvSpPr>
            <a:spLocks noGrp="1"/>
          </p:cNvSpPr>
          <p:nvPr>
            <p:ph type="title"/>
          </p:nvPr>
        </p:nvSpPr>
        <p:spPr>
          <a:xfrm>
            <a:off x="1210235" y="849665"/>
            <a:ext cx="7806018" cy="857250"/>
          </a:xfrm>
        </p:spPr>
        <p:txBody>
          <a:bodyPr>
            <a:noAutofit/>
          </a:bodyPr>
          <a:lstStyle/>
          <a:p>
            <a:r>
              <a:rPr lang="en-US" dirty="0"/>
              <a:t>Causes of Democratic Erosion/Backsliding</a:t>
            </a:r>
          </a:p>
        </p:txBody>
      </p:sp>
      <p:pic>
        <p:nvPicPr>
          <p:cNvPr id="2054" name="Picture 6" descr="Führer - Wikipedia">
            <a:extLst>
              <a:ext uri="{FF2B5EF4-FFF2-40B4-BE49-F238E27FC236}">
                <a16:creationId xmlns:a16="http://schemas.microsoft.com/office/drawing/2014/main" id="{302488D0-B9E4-835A-6B86-B5BB23537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7" y="3274359"/>
            <a:ext cx="1195206" cy="162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63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2054"/>
                                        </p:tgtEl>
                                        <p:attrNameLst>
                                          <p:attrName>style.visibility</p:attrName>
                                        </p:attrNameLst>
                                      </p:cBhvr>
                                      <p:to>
                                        <p:strVal val="visible"/>
                                      </p:to>
                                    </p:set>
                                    <p:anim calcmode="lin" valueType="num">
                                      <p:cBhvr additive="base">
                                        <p:cTn id="28" dur="500" fill="hold"/>
                                        <p:tgtEl>
                                          <p:spTgt spid="2054"/>
                                        </p:tgtEl>
                                        <p:attrNameLst>
                                          <p:attrName>ppt_x</p:attrName>
                                        </p:attrNameLst>
                                      </p:cBhvr>
                                      <p:tavLst>
                                        <p:tav tm="0">
                                          <p:val>
                                            <p:strVal val="#ppt_x"/>
                                          </p:val>
                                        </p:tav>
                                        <p:tav tm="100000">
                                          <p:val>
                                            <p:strVal val="#ppt_x"/>
                                          </p:val>
                                        </p:tav>
                                      </p:tavLst>
                                    </p:anim>
                                    <p:anim calcmode="lin" valueType="num">
                                      <p:cBhvr additive="base">
                                        <p:cTn id="29"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36ED-AED5-5048-1307-AE3019CBA5CD}"/>
              </a:ext>
            </a:extLst>
          </p:cNvPr>
          <p:cNvSpPr>
            <a:spLocks noGrp="1"/>
          </p:cNvSpPr>
          <p:nvPr>
            <p:ph type="title"/>
          </p:nvPr>
        </p:nvSpPr>
        <p:spPr>
          <a:xfrm>
            <a:off x="1260661" y="697881"/>
            <a:ext cx="7886700" cy="994172"/>
          </a:xfrm>
        </p:spPr>
        <p:txBody>
          <a:bodyPr/>
          <a:lstStyle/>
          <a:p>
            <a:r>
              <a:rPr lang="en-US" dirty="0"/>
              <a:t>Four Indicators of “Democratic Backsliding” </a:t>
            </a:r>
          </a:p>
        </p:txBody>
      </p:sp>
      <p:sp>
        <p:nvSpPr>
          <p:cNvPr id="3" name="Content Placeholder 2">
            <a:extLst>
              <a:ext uri="{FF2B5EF4-FFF2-40B4-BE49-F238E27FC236}">
                <a16:creationId xmlns:a16="http://schemas.microsoft.com/office/drawing/2014/main" id="{63D1668C-868A-5D52-422F-599B6EC107DD}"/>
              </a:ext>
            </a:extLst>
          </p:cNvPr>
          <p:cNvSpPr>
            <a:spLocks noGrp="1"/>
          </p:cNvSpPr>
          <p:nvPr>
            <p:ph idx="1"/>
          </p:nvPr>
        </p:nvSpPr>
        <p:spPr>
          <a:xfrm>
            <a:off x="1494303" y="1313282"/>
            <a:ext cx="7419415" cy="3133445"/>
          </a:xfrm>
        </p:spPr>
        <p:txBody>
          <a:bodyPr>
            <a:normAutofit/>
          </a:bodyPr>
          <a:lstStyle/>
          <a:p>
            <a:pPr marL="0" indent="0">
              <a:buNone/>
            </a:pPr>
            <a:endParaRPr lang="en-US" sz="2000" dirty="0"/>
          </a:p>
          <a:p>
            <a:pPr marL="457200" indent="-457200">
              <a:buAutoNum type="arabicPeriod"/>
            </a:pPr>
            <a:r>
              <a:rPr lang="en-US" sz="2000" dirty="0"/>
              <a:t>Rejection of (or weak commitment to) the democratic rules of the game</a:t>
            </a:r>
          </a:p>
          <a:p>
            <a:pPr marL="457200" indent="-457200">
              <a:buAutoNum type="arabicPeriod"/>
            </a:pPr>
            <a:r>
              <a:rPr lang="en-US" sz="2000" dirty="0"/>
              <a:t>Denial of the legitimacy of political opponents</a:t>
            </a:r>
          </a:p>
          <a:p>
            <a:pPr marL="457200" indent="-457200">
              <a:buAutoNum type="arabicPeriod"/>
            </a:pPr>
            <a:r>
              <a:rPr lang="en-US" sz="2000" dirty="0"/>
              <a:t>Toleration or encouragement of politically motivated violence</a:t>
            </a:r>
          </a:p>
          <a:p>
            <a:pPr marL="457200" indent="-457200">
              <a:buAutoNum type="arabicPeriod"/>
            </a:pPr>
            <a:r>
              <a:rPr lang="en-US" sz="2000" dirty="0"/>
              <a:t>Readiness to curtail civil liberties of opponents, including the media</a:t>
            </a:r>
          </a:p>
          <a:p>
            <a:pPr marL="0" indent="0">
              <a:buNone/>
            </a:pPr>
            <a:r>
              <a:rPr lang="en-US" sz="1600" dirty="0"/>
              <a:t>	Source: </a:t>
            </a:r>
            <a:r>
              <a:rPr lang="en-US" sz="1600" dirty="0" err="1"/>
              <a:t>Levitsky</a:t>
            </a:r>
            <a:r>
              <a:rPr lang="en-US" sz="1600" dirty="0"/>
              <a:t> and </a:t>
            </a:r>
            <a:r>
              <a:rPr lang="en-US" sz="1600" dirty="0" err="1"/>
              <a:t>Ziblatt</a:t>
            </a:r>
            <a:r>
              <a:rPr lang="en-US" sz="1600" dirty="0"/>
              <a:t>, </a:t>
            </a:r>
            <a:r>
              <a:rPr lang="en-US" sz="1600" i="1" dirty="0"/>
              <a:t>How Democracies Die 					and What History Reveals About Our Future</a:t>
            </a:r>
            <a:r>
              <a:rPr lang="en-US" sz="1600" dirty="0"/>
              <a:t>, 2018.</a:t>
            </a:r>
          </a:p>
          <a:p>
            <a:endParaRPr lang="en-US" dirty="0"/>
          </a:p>
        </p:txBody>
      </p:sp>
      <p:sp>
        <p:nvSpPr>
          <p:cNvPr id="4" name="Slide Number Placeholder 3">
            <a:extLst>
              <a:ext uri="{FF2B5EF4-FFF2-40B4-BE49-F238E27FC236}">
                <a16:creationId xmlns:a16="http://schemas.microsoft.com/office/drawing/2014/main" id="{C08B6256-68A4-8DC2-47A5-EFF982CE65CB}"/>
              </a:ext>
            </a:extLst>
          </p:cNvPr>
          <p:cNvSpPr>
            <a:spLocks noGrp="1"/>
          </p:cNvSpPr>
          <p:nvPr>
            <p:ph type="sldNum" sz="quarter" idx="12"/>
          </p:nvPr>
        </p:nvSpPr>
        <p:spPr/>
        <p:txBody>
          <a:bodyPr/>
          <a:lstStyle/>
          <a:p>
            <a:fld id="{F40EFFAF-D776-0E4A-B23C-093906A319D0}" type="slidenum">
              <a:rPr lang="en-US" smtClean="0"/>
              <a:t>12</a:t>
            </a:fld>
            <a:endParaRPr lang="en-US"/>
          </a:p>
        </p:txBody>
      </p:sp>
      <p:pic>
        <p:nvPicPr>
          <p:cNvPr id="1028" name="Picture 4" descr="The Erosion Of Democracy – African Democratic Institute">
            <a:extLst>
              <a:ext uri="{FF2B5EF4-FFF2-40B4-BE49-F238E27FC236}">
                <a16:creationId xmlns:a16="http://schemas.microsoft.com/office/drawing/2014/main" id="{A193BAA9-2C1D-683A-7F0E-C001FF64A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7" y="3949003"/>
            <a:ext cx="2222556" cy="1134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356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2131-CB90-881D-20BA-F65C4B1038F2}"/>
              </a:ext>
            </a:extLst>
          </p:cNvPr>
          <p:cNvSpPr>
            <a:spLocks noGrp="1"/>
          </p:cNvSpPr>
          <p:nvPr>
            <p:ph type="title"/>
          </p:nvPr>
        </p:nvSpPr>
        <p:spPr>
          <a:xfrm>
            <a:off x="1226489" y="772856"/>
            <a:ext cx="7886700" cy="994172"/>
          </a:xfrm>
        </p:spPr>
        <p:txBody>
          <a:bodyPr/>
          <a:lstStyle/>
          <a:p>
            <a:r>
              <a:rPr lang="en-US" dirty="0"/>
              <a:t>Case Study: Germany </a:t>
            </a:r>
          </a:p>
        </p:txBody>
      </p:sp>
      <p:sp>
        <p:nvSpPr>
          <p:cNvPr id="3" name="Content Placeholder 2">
            <a:extLst>
              <a:ext uri="{FF2B5EF4-FFF2-40B4-BE49-F238E27FC236}">
                <a16:creationId xmlns:a16="http://schemas.microsoft.com/office/drawing/2014/main" id="{2EEB2278-8B8D-F0FA-9569-6DD7B1AACD87}"/>
              </a:ext>
            </a:extLst>
          </p:cNvPr>
          <p:cNvSpPr>
            <a:spLocks noGrp="1"/>
          </p:cNvSpPr>
          <p:nvPr>
            <p:ph idx="1"/>
          </p:nvPr>
        </p:nvSpPr>
        <p:spPr>
          <a:xfrm>
            <a:off x="1170648" y="1572326"/>
            <a:ext cx="7998382" cy="3552546"/>
          </a:xfrm>
        </p:spPr>
        <p:txBody>
          <a:bodyPr>
            <a:normAutofit fontScale="92500" lnSpcReduction="20000"/>
          </a:bodyPr>
          <a:lstStyle/>
          <a:p>
            <a:pPr marL="0" indent="0">
              <a:spcBef>
                <a:spcPts val="0"/>
              </a:spcBef>
              <a:buNone/>
            </a:pPr>
            <a:r>
              <a:rPr lang="en-US" sz="2200" dirty="0"/>
              <a:t>Post WWI, German surrender, Kaiser abdication</a:t>
            </a:r>
          </a:p>
          <a:p>
            <a:pPr marL="0" indent="0">
              <a:spcBef>
                <a:spcPts val="0"/>
              </a:spcBef>
              <a:buNone/>
            </a:pPr>
            <a:endParaRPr lang="en-US" sz="2200" dirty="0"/>
          </a:p>
          <a:p>
            <a:pPr marL="0" indent="0">
              <a:spcBef>
                <a:spcPts val="0"/>
              </a:spcBef>
              <a:buNone/>
            </a:pPr>
            <a:r>
              <a:rPr lang="en-US" sz="2200" dirty="0"/>
              <a:t>1918-19: Weimar Republic/Constitutional Democracy formed, </a:t>
            </a:r>
          </a:p>
          <a:p>
            <a:pPr marL="0" indent="0">
              <a:spcBef>
                <a:spcPts val="0"/>
              </a:spcBef>
              <a:buNone/>
            </a:pPr>
            <a:r>
              <a:rPr lang="en-US" sz="2200" dirty="0"/>
              <a:t>	      Rights and Freedoms enshrined, National Assembly, Elections 		      (proportional representation, 	democratic parties dominate)</a:t>
            </a:r>
          </a:p>
          <a:p>
            <a:pPr marL="0" indent="0">
              <a:spcBef>
                <a:spcPts val="0"/>
              </a:spcBef>
              <a:buNone/>
            </a:pPr>
            <a:r>
              <a:rPr lang="en-US" sz="2200" dirty="0"/>
              <a:t> </a:t>
            </a:r>
          </a:p>
          <a:p>
            <a:pPr marL="0" indent="0">
              <a:spcBef>
                <a:spcPts val="0"/>
              </a:spcBef>
              <a:buNone/>
            </a:pPr>
            <a:r>
              <a:rPr lang="en-US" sz="2200" dirty="0"/>
              <a:t>1923: Hitler-led coup attempt failed</a:t>
            </a:r>
          </a:p>
          <a:p>
            <a:pPr marL="0" indent="0">
              <a:spcBef>
                <a:spcPts val="0"/>
              </a:spcBef>
              <a:buNone/>
            </a:pPr>
            <a:r>
              <a:rPr lang="en-US" sz="2200" dirty="0"/>
              <a:t>	NSDAP (National Socialist German Workers Party) banned</a:t>
            </a:r>
          </a:p>
          <a:p>
            <a:pPr marL="0" indent="0">
              <a:spcBef>
                <a:spcPts val="0"/>
              </a:spcBef>
              <a:buNone/>
            </a:pPr>
            <a:r>
              <a:rPr lang="en-US" sz="2200" dirty="0"/>
              <a:t>	Hitler jailed/writes </a:t>
            </a:r>
            <a:r>
              <a:rPr lang="en-US" sz="2200" i="1" dirty="0"/>
              <a:t>Mein </a:t>
            </a:r>
            <a:r>
              <a:rPr lang="en-US" sz="2200" i="1" dirty="0" err="1"/>
              <a:t>Kampf</a:t>
            </a:r>
            <a:endParaRPr lang="en-US" sz="2200" i="1" dirty="0"/>
          </a:p>
          <a:p>
            <a:pPr marL="0" indent="0">
              <a:spcBef>
                <a:spcPts val="0"/>
              </a:spcBef>
              <a:buNone/>
            </a:pPr>
            <a:endParaRPr lang="en-US" sz="2200" i="1" dirty="0"/>
          </a:p>
          <a:p>
            <a:pPr marL="0" indent="0">
              <a:spcBef>
                <a:spcPts val="0"/>
              </a:spcBef>
              <a:buNone/>
            </a:pPr>
            <a:r>
              <a:rPr lang="en-US" sz="2200" dirty="0"/>
              <a:t>1930: Economic crises - Germany couldn’t pay debts, unemployment rises</a:t>
            </a:r>
          </a:p>
          <a:p>
            <a:pPr marL="0" indent="0">
              <a:spcBef>
                <a:spcPts val="0"/>
              </a:spcBef>
              <a:buNone/>
            </a:pPr>
            <a:r>
              <a:rPr lang="en-US" sz="2200" dirty="0"/>
              <a:t>	Political crises - cabinets failing, perpetual 				elections</a:t>
            </a:r>
          </a:p>
          <a:p>
            <a:pPr marL="0" indent="0">
              <a:spcBef>
                <a:spcPts val="0"/>
              </a:spcBef>
              <a:buNone/>
            </a:pPr>
            <a:endParaRPr lang="en-US" sz="2200" dirty="0"/>
          </a:p>
          <a:p>
            <a:pPr marL="0" indent="0">
              <a:spcBef>
                <a:spcPts val="0"/>
              </a:spcBef>
              <a:buNone/>
            </a:pPr>
            <a:r>
              <a:rPr lang="en-US" sz="2200" dirty="0"/>
              <a:t>1933: Von Hindenburg appoints Hitler as chancellor</a:t>
            </a:r>
            <a:endParaRPr lang="en-US" dirty="0"/>
          </a:p>
        </p:txBody>
      </p:sp>
      <p:sp>
        <p:nvSpPr>
          <p:cNvPr id="4" name="Slide Number Placeholder 3">
            <a:extLst>
              <a:ext uri="{FF2B5EF4-FFF2-40B4-BE49-F238E27FC236}">
                <a16:creationId xmlns:a16="http://schemas.microsoft.com/office/drawing/2014/main" id="{F5623EF9-19F1-67B5-C6D9-A3BF8727C575}"/>
              </a:ext>
            </a:extLst>
          </p:cNvPr>
          <p:cNvSpPr>
            <a:spLocks noGrp="1"/>
          </p:cNvSpPr>
          <p:nvPr>
            <p:ph type="sldNum" sz="quarter" idx="12"/>
          </p:nvPr>
        </p:nvSpPr>
        <p:spPr/>
        <p:txBody>
          <a:bodyPr/>
          <a:lstStyle/>
          <a:p>
            <a:fld id="{F40EFFAF-D776-0E4A-B23C-093906A319D0}" type="slidenum">
              <a:rPr lang="en-US" smtClean="0"/>
              <a:t>13</a:t>
            </a:fld>
            <a:endParaRPr lang="en-US" dirty="0"/>
          </a:p>
        </p:txBody>
      </p:sp>
      <p:sp>
        <p:nvSpPr>
          <p:cNvPr id="5" name="AutoShape 6" descr="MASSOLIT - Germany – Nazi Germany, 1933-45: Establishing a Dictatorship |  Video lecture by Prof. Neil Gregor, Southampton University">
            <a:extLst>
              <a:ext uri="{FF2B5EF4-FFF2-40B4-BE49-F238E27FC236}">
                <a16:creationId xmlns:a16="http://schemas.microsoft.com/office/drawing/2014/main" id="{E6DBBFCD-F2E9-6368-3478-8D18878091D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Adolf Hitler - Dictator, 1933–39 | Britannica">
            <a:extLst>
              <a:ext uri="{FF2B5EF4-FFF2-40B4-BE49-F238E27FC236}">
                <a16:creationId xmlns:a16="http://schemas.microsoft.com/office/drawing/2014/main" id="{7B31566F-FC64-3E10-DC51-8040C17C2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20" y="3281071"/>
            <a:ext cx="993060" cy="15424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eimar Constitution">
            <a:extLst>
              <a:ext uri="{FF2B5EF4-FFF2-40B4-BE49-F238E27FC236}">
                <a16:creationId xmlns:a16="http://schemas.microsoft.com/office/drawing/2014/main" id="{AFFD3A90-C94F-AB1C-3245-B9C05DC57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3" y="1969994"/>
            <a:ext cx="1167534" cy="59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57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fade">
                                      <p:cBhvr>
                                        <p:cTn id="3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2131-CB90-881D-20BA-F65C4B1038F2}"/>
              </a:ext>
            </a:extLst>
          </p:cNvPr>
          <p:cNvSpPr>
            <a:spLocks noGrp="1"/>
          </p:cNvSpPr>
          <p:nvPr>
            <p:ph type="title"/>
          </p:nvPr>
        </p:nvSpPr>
        <p:spPr>
          <a:xfrm>
            <a:off x="1164945" y="753876"/>
            <a:ext cx="7886700" cy="994172"/>
          </a:xfrm>
        </p:spPr>
        <p:txBody>
          <a:bodyPr/>
          <a:lstStyle/>
          <a:p>
            <a:r>
              <a:rPr lang="en-US" dirty="0"/>
              <a:t>Case Study: Germany </a:t>
            </a:r>
          </a:p>
        </p:txBody>
      </p:sp>
      <p:sp>
        <p:nvSpPr>
          <p:cNvPr id="3" name="Content Placeholder 2">
            <a:extLst>
              <a:ext uri="{FF2B5EF4-FFF2-40B4-BE49-F238E27FC236}">
                <a16:creationId xmlns:a16="http://schemas.microsoft.com/office/drawing/2014/main" id="{2EEB2278-8B8D-F0FA-9569-6DD7B1AACD87}"/>
              </a:ext>
            </a:extLst>
          </p:cNvPr>
          <p:cNvSpPr>
            <a:spLocks noGrp="1"/>
          </p:cNvSpPr>
          <p:nvPr>
            <p:ph idx="1"/>
          </p:nvPr>
        </p:nvSpPr>
        <p:spPr>
          <a:xfrm>
            <a:off x="1228635" y="1566582"/>
            <a:ext cx="7565742" cy="3605144"/>
          </a:xfrm>
        </p:spPr>
        <p:txBody>
          <a:bodyPr>
            <a:normAutofit lnSpcReduction="10000"/>
          </a:bodyPr>
          <a:lstStyle/>
          <a:p>
            <a:pPr marL="0" indent="0">
              <a:spcBef>
                <a:spcPts val="0"/>
              </a:spcBef>
              <a:spcAft>
                <a:spcPts val="600"/>
              </a:spcAft>
              <a:buNone/>
            </a:pPr>
            <a:r>
              <a:rPr lang="en-US" sz="2000" dirty="0"/>
              <a:t>February 27, 1933: Reichstag Fire</a:t>
            </a:r>
          </a:p>
          <a:p>
            <a:pPr marL="0" indent="0">
              <a:spcBef>
                <a:spcPts val="0"/>
              </a:spcBef>
              <a:spcAft>
                <a:spcPts val="600"/>
              </a:spcAft>
              <a:buNone/>
            </a:pPr>
            <a:r>
              <a:rPr lang="en-US" sz="2000" dirty="0"/>
              <a:t>“There will be no mercy now. Anyone who stands in our way will be cut	down. The German people will tolerate no leniency.”</a:t>
            </a:r>
          </a:p>
          <a:p>
            <a:pPr marL="0" indent="0">
              <a:spcBef>
                <a:spcPts val="0"/>
              </a:spcBef>
              <a:spcAft>
                <a:spcPts val="600"/>
              </a:spcAft>
              <a:buNone/>
            </a:pPr>
            <a:r>
              <a:rPr lang="en-US" sz="2000" i="1" dirty="0"/>
              <a:t>Reichstag Fire Decree </a:t>
            </a:r>
            <a:r>
              <a:rPr lang="en-US" sz="2000" dirty="0"/>
              <a:t>curtails civil rights, freedoms of expression.                                      	Opposition outlawed and arrested</a:t>
            </a:r>
          </a:p>
          <a:p>
            <a:pPr marL="0" indent="0">
              <a:spcBef>
                <a:spcPts val="0"/>
              </a:spcBef>
              <a:spcAft>
                <a:spcPts val="600"/>
              </a:spcAft>
              <a:buNone/>
            </a:pPr>
            <a:r>
              <a:rPr lang="en-US" sz="2000" i="1" dirty="0"/>
              <a:t>Enabling Act </a:t>
            </a:r>
            <a:r>
              <a:rPr lang="en-US" sz="2000" dirty="0"/>
              <a:t>adopted allowed Cabinet/Hitler to enact new laws w/out 	interference. </a:t>
            </a:r>
          </a:p>
          <a:p>
            <a:pPr marL="0" indent="0">
              <a:spcBef>
                <a:spcPts val="0"/>
              </a:spcBef>
              <a:spcAft>
                <a:spcPts val="600"/>
              </a:spcAft>
              <a:buNone/>
            </a:pPr>
            <a:r>
              <a:rPr lang="en-US" sz="2000" dirty="0"/>
              <a:t>Concentration camps opened</a:t>
            </a:r>
          </a:p>
          <a:p>
            <a:pPr marL="0" indent="0">
              <a:spcBef>
                <a:spcPts val="0"/>
              </a:spcBef>
              <a:spcAft>
                <a:spcPts val="600"/>
              </a:spcAft>
              <a:buNone/>
            </a:pPr>
            <a:r>
              <a:rPr lang="en-US" sz="2000" dirty="0"/>
              <a:t>NSDAP calls for Volksgemeinschaft (“national community”)</a:t>
            </a:r>
          </a:p>
          <a:p>
            <a:pPr marL="0" indent="0">
              <a:spcBef>
                <a:spcPts val="0"/>
              </a:spcBef>
              <a:spcAft>
                <a:spcPts val="600"/>
              </a:spcAft>
              <a:buNone/>
            </a:pPr>
            <a:r>
              <a:rPr lang="en-US" sz="2000" dirty="0"/>
              <a:t>Germany becomes single-party state, cultural cleansings…	</a:t>
            </a:r>
          </a:p>
          <a:p>
            <a:pPr marL="0" indent="0">
              <a:spcBef>
                <a:spcPts val="0"/>
              </a:spcBef>
              <a:spcAft>
                <a:spcPts val="600"/>
              </a:spcAft>
              <a:buNone/>
            </a:pPr>
            <a:r>
              <a:rPr lang="en-US" sz="1800" dirty="0"/>
              <a:t>	– Jews, Roma, Ethnic Minorities, Homosexuals, Critics and opponents </a:t>
            </a:r>
          </a:p>
          <a:p>
            <a:pPr marL="0" indent="0">
              <a:buNone/>
            </a:pPr>
            <a:endParaRPr lang="en-US" sz="2000" dirty="0"/>
          </a:p>
          <a:p>
            <a:endParaRPr lang="en-US" dirty="0"/>
          </a:p>
        </p:txBody>
      </p:sp>
      <p:sp>
        <p:nvSpPr>
          <p:cNvPr id="4" name="Slide Number Placeholder 3">
            <a:extLst>
              <a:ext uri="{FF2B5EF4-FFF2-40B4-BE49-F238E27FC236}">
                <a16:creationId xmlns:a16="http://schemas.microsoft.com/office/drawing/2014/main" id="{F5623EF9-19F1-67B5-C6D9-A3BF8727C575}"/>
              </a:ext>
            </a:extLst>
          </p:cNvPr>
          <p:cNvSpPr>
            <a:spLocks noGrp="1"/>
          </p:cNvSpPr>
          <p:nvPr>
            <p:ph type="sldNum" sz="quarter" idx="12"/>
          </p:nvPr>
        </p:nvSpPr>
        <p:spPr/>
        <p:txBody>
          <a:bodyPr/>
          <a:lstStyle/>
          <a:p>
            <a:fld id="{F40EFFAF-D776-0E4A-B23C-093906A319D0}" type="slidenum">
              <a:rPr lang="en-US" smtClean="0"/>
              <a:t>14</a:t>
            </a:fld>
            <a:endParaRPr lang="en-US" dirty="0"/>
          </a:p>
        </p:txBody>
      </p:sp>
      <p:sp>
        <p:nvSpPr>
          <p:cNvPr id="5" name="AutoShape 6" descr="MASSOLIT - Germany – Nazi Germany, 1933-45: Establishing a Dictatorship |  Video lecture by Prof. Neil Gregor, Southampton University">
            <a:extLst>
              <a:ext uri="{FF2B5EF4-FFF2-40B4-BE49-F238E27FC236}">
                <a16:creationId xmlns:a16="http://schemas.microsoft.com/office/drawing/2014/main" id="{E6DBBFCD-F2E9-6368-3478-8D18878091D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The True Story of the Reichstag Fire and the Nazi Rise to Power | History|  Smithsonian Magazine">
            <a:extLst>
              <a:ext uri="{FF2B5EF4-FFF2-40B4-BE49-F238E27FC236}">
                <a16:creationId xmlns:a16="http://schemas.microsoft.com/office/drawing/2014/main" id="{B61F46A6-D003-B98E-F2BC-0B3A718301D0}"/>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The True Story of the Reichstag Fire and the Nazi Rise to Power | History|  Smithsonian Magazine">
            <a:extLst>
              <a:ext uri="{FF2B5EF4-FFF2-40B4-BE49-F238E27FC236}">
                <a16:creationId xmlns:a16="http://schemas.microsoft.com/office/drawing/2014/main" id="{323DC459-AACE-26D6-BE98-8D6B5844BD4D}"/>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Reichstag fire">
            <a:extLst>
              <a:ext uri="{FF2B5EF4-FFF2-40B4-BE49-F238E27FC236}">
                <a16:creationId xmlns:a16="http://schemas.microsoft.com/office/drawing/2014/main" id="{B1282D8B-1ABA-8E70-61A7-4F0BA00D8EFD}"/>
              </a:ext>
            </a:extLst>
          </p:cNvPr>
          <p:cNvSpPr>
            <a:spLocks noChangeAspect="1" noChangeArrowheads="1"/>
          </p:cNvSpPr>
          <p:nvPr/>
        </p:nvSpPr>
        <p:spPr bwMode="auto">
          <a:xfrm>
            <a:off x="4876800" y="2876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Reichstag fire">
            <a:extLst>
              <a:ext uri="{FF2B5EF4-FFF2-40B4-BE49-F238E27FC236}">
                <a16:creationId xmlns:a16="http://schemas.microsoft.com/office/drawing/2014/main" id="{124C7181-7372-1FD4-82EA-518067DBFBFB}"/>
              </a:ext>
            </a:extLst>
          </p:cNvPr>
          <p:cNvSpPr>
            <a:spLocks noChangeAspect="1" noChangeArrowheads="1"/>
          </p:cNvSpPr>
          <p:nvPr/>
        </p:nvSpPr>
        <p:spPr bwMode="auto">
          <a:xfrm>
            <a:off x="5029200" y="3028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E203A757-F33D-4F67-9789-045C87E7FEE3}"/>
              </a:ext>
            </a:extLst>
          </p:cNvPr>
          <p:cNvPicPr>
            <a:picLocks noChangeAspect="1"/>
          </p:cNvPicPr>
          <p:nvPr/>
        </p:nvPicPr>
        <p:blipFill>
          <a:blip r:embed="rId2"/>
          <a:stretch>
            <a:fillRect/>
          </a:stretch>
        </p:blipFill>
        <p:spPr>
          <a:xfrm>
            <a:off x="128307" y="1933110"/>
            <a:ext cx="1000686" cy="777357"/>
          </a:xfrm>
          <a:prstGeom prst="rect">
            <a:avLst/>
          </a:prstGeom>
        </p:spPr>
      </p:pic>
      <p:pic>
        <p:nvPicPr>
          <p:cNvPr id="2060" name="Picture 12" descr="Nazi Party Platform | Holocaust Encyclopedia">
            <a:extLst>
              <a:ext uri="{FF2B5EF4-FFF2-40B4-BE49-F238E27FC236}">
                <a16:creationId xmlns:a16="http://schemas.microsoft.com/office/drawing/2014/main" id="{4CC0F741-6721-E079-31DF-8870708A6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5" y="3780644"/>
            <a:ext cx="1199970" cy="82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1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2131-CB90-881D-20BA-F65C4B1038F2}"/>
              </a:ext>
            </a:extLst>
          </p:cNvPr>
          <p:cNvSpPr>
            <a:spLocks noGrp="1"/>
          </p:cNvSpPr>
          <p:nvPr>
            <p:ph type="title"/>
          </p:nvPr>
        </p:nvSpPr>
        <p:spPr>
          <a:xfrm>
            <a:off x="1297640" y="683979"/>
            <a:ext cx="7886700" cy="994172"/>
          </a:xfrm>
        </p:spPr>
        <p:txBody>
          <a:bodyPr/>
          <a:lstStyle/>
          <a:p>
            <a:r>
              <a:rPr lang="en-US" dirty="0"/>
              <a:t>Case Study: Venezuela</a:t>
            </a:r>
          </a:p>
        </p:txBody>
      </p:sp>
      <p:sp>
        <p:nvSpPr>
          <p:cNvPr id="3" name="Content Placeholder 2">
            <a:extLst>
              <a:ext uri="{FF2B5EF4-FFF2-40B4-BE49-F238E27FC236}">
                <a16:creationId xmlns:a16="http://schemas.microsoft.com/office/drawing/2014/main" id="{2EEB2278-8B8D-F0FA-9569-6DD7B1AACD87}"/>
              </a:ext>
            </a:extLst>
          </p:cNvPr>
          <p:cNvSpPr>
            <a:spLocks noGrp="1"/>
          </p:cNvSpPr>
          <p:nvPr>
            <p:ph idx="1"/>
          </p:nvPr>
        </p:nvSpPr>
        <p:spPr>
          <a:xfrm>
            <a:off x="1297640" y="1600196"/>
            <a:ext cx="7886700" cy="3563472"/>
          </a:xfrm>
        </p:spPr>
        <p:txBody>
          <a:bodyPr>
            <a:normAutofit fontScale="85000" lnSpcReduction="10000"/>
          </a:bodyPr>
          <a:lstStyle/>
          <a:p>
            <a:pPr marL="0" indent="0">
              <a:spcBef>
                <a:spcPts val="0"/>
              </a:spcBef>
              <a:spcAft>
                <a:spcPts val="600"/>
              </a:spcAft>
              <a:buNone/>
            </a:pPr>
            <a:r>
              <a:rPr lang="en-US" sz="2400" dirty="0"/>
              <a:t>Once considered model democratic country with civilian control and a strong economy. Corruption under Pres. Pérez began in mid-1980s.</a:t>
            </a:r>
          </a:p>
          <a:p>
            <a:pPr marL="0" indent="0">
              <a:spcBef>
                <a:spcPts val="0"/>
              </a:spcBef>
              <a:spcAft>
                <a:spcPts val="600"/>
              </a:spcAft>
              <a:buNone/>
            </a:pPr>
            <a:endParaRPr lang="en-US" sz="2000" dirty="0"/>
          </a:p>
          <a:p>
            <a:pPr marL="0" indent="0">
              <a:spcBef>
                <a:spcPts val="0"/>
              </a:spcBef>
              <a:spcAft>
                <a:spcPts val="600"/>
              </a:spcAft>
              <a:buNone/>
            </a:pPr>
            <a:r>
              <a:rPr lang="en-US" sz="2400" dirty="0"/>
              <a:t>Hugo Chavez – leader of  Fifth Republic Movement / United Socialists</a:t>
            </a:r>
          </a:p>
          <a:p>
            <a:pPr>
              <a:spcBef>
                <a:spcPts val="0"/>
              </a:spcBef>
              <a:spcAft>
                <a:spcPts val="600"/>
              </a:spcAft>
            </a:pPr>
            <a:r>
              <a:rPr lang="en-US" dirty="0"/>
              <a:t>Political outsider, railed against corrupt governing elite</a:t>
            </a:r>
          </a:p>
          <a:p>
            <a:pPr>
              <a:spcBef>
                <a:spcPts val="0"/>
              </a:spcBef>
              <a:spcAft>
                <a:spcPts val="600"/>
              </a:spcAft>
            </a:pPr>
            <a:r>
              <a:rPr lang="en-US" dirty="0"/>
              <a:t>Promised more “authentic” democracy</a:t>
            </a:r>
          </a:p>
          <a:p>
            <a:pPr lvl="1">
              <a:spcBef>
                <a:spcPts val="0"/>
              </a:spcBef>
              <a:spcAft>
                <a:spcPts val="600"/>
              </a:spcAft>
            </a:pPr>
            <a:r>
              <a:rPr lang="en-US" sz="1900" dirty="0"/>
              <a:t>Enact socialist policies; Use oil wealth to help disadvantaged</a:t>
            </a:r>
          </a:p>
          <a:p>
            <a:pPr>
              <a:spcBef>
                <a:spcPts val="0"/>
              </a:spcBef>
              <a:spcAft>
                <a:spcPts val="600"/>
              </a:spcAft>
            </a:pPr>
            <a:r>
              <a:rPr lang="en-US" dirty="0"/>
              <a:t>Tapped into anger/anxieties of ordinary Venezuelans who felt ignored, mistreated</a:t>
            </a:r>
          </a:p>
          <a:p>
            <a:pPr>
              <a:spcBef>
                <a:spcPts val="0"/>
              </a:spcBef>
              <a:spcAft>
                <a:spcPts val="600"/>
              </a:spcAft>
            </a:pPr>
            <a:r>
              <a:rPr lang="en-US" dirty="0"/>
              <a:t>1998: Elected president</a:t>
            </a:r>
          </a:p>
          <a:p>
            <a:pPr lvl="1">
              <a:spcBef>
                <a:spcPts val="0"/>
              </a:spcBef>
              <a:spcAft>
                <a:spcPts val="600"/>
              </a:spcAft>
            </a:pPr>
            <a:r>
              <a:rPr lang="en-US" sz="1900" dirty="0"/>
              <a:t>“Democracy is infected, and Chavez is the only antibiotic we have.” </a:t>
            </a:r>
          </a:p>
          <a:p>
            <a:pPr>
              <a:spcBef>
                <a:spcPts val="0"/>
              </a:spcBef>
              <a:spcAft>
                <a:spcPts val="600"/>
              </a:spcAft>
            </a:pPr>
            <a:r>
              <a:rPr lang="en-US" dirty="0"/>
              <a:t>2003: Used power to stall recall referendum </a:t>
            </a:r>
          </a:p>
        </p:txBody>
      </p:sp>
      <p:sp>
        <p:nvSpPr>
          <p:cNvPr id="4" name="Slide Number Placeholder 3">
            <a:extLst>
              <a:ext uri="{FF2B5EF4-FFF2-40B4-BE49-F238E27FC236}">
                <a16:creationId xmlns:a16="http://schemas.microsoft.com/office/drawing/2014/main" id="{F5623EF9-19F1-67B5-C6D9-A3BF8727C575}"/>
              </a:ext>
            </a:extLst>
          </p:cNvPr>
          <p:cNvSpPr>
            <a:spLocks noGrp="1"/>
          </p:cNvSpPr>
          <p:nvPr>
            <p:ph type="sldNum" sz="quarter" idx="12"/>
          </p:nvPr>
        </p:nvSpPr>
        <p:spPr/>
        <p:txBody>
          <a:bodyPr/>
          <a:lstStyle/>
          <a:p>
            <a:fld id="{F40EFFAF-D776-0E4A-B23C-093906A319D0}" type="slidenum">
              <a:rPr lang="en-US" smtClean="0"/>
              <a:t>15</a:t>
            </a:fld>
            <a:endParaRPr lang="en-US" dirty="0"/>
          </a:p>
        </p:txBody>
      </p:sp>
      <p:pic>
        <p:nvPicPr>
          <p:cNvPr id="1032" name="Picture 8" descr="Hugo Chavez, fiery Venezuelan leader, dies at 58 (photos)">
            <a:extLst>
              <a:ext uri="{FF2B5EF4-FFF2-40B4-BE49-F238E27FC236}">
                <a16:creationId xmlns:a16="http://schemas.microsoft.com/office/drawing/2014/main" id="{DA6C8F79-7D5E-F74E-1626-81D0BE23B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52" y="2156886"/>
            <a:ext cx="1091396" cy="168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9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2131-CB90-881D-20BA-F65C4B1038F2}"/>
              </a:ext>
            </a:extLst>
          </p:cNvPr>
          <p:cNvSpPr>
            <a:spLocks noGrp="1"/>
          </p:cNvSpPr>
          <p:nvPr>
            <p:ph type="title"/>
          </p:nvPr>
        </p:nvSpPr>
        <p:spPr>
          <a:xfrm>
            <a:off x="1326971" y="683979"/>
            <a:ext cx="7886700" cy="994172"/>
          </a:xfrm>
        </p:spPr>
        <p:txBody>
          <a:bodyPr/>
          <a:lstStyle/>
          <a:p>
            <a:r>
              <a:rPr lang="en-US" dirty="0"/>
              <a:t>Case Study: Venezuela</a:t>
            </a:r>
          </a:p>
        </p:txBody>
      </p:sp>
      <p:sp>
        <p:nvSpPr>
          <p:cNvPr id="3" name="Content Placeholder 2">
            <a:extLst>
              <a:ext uri="{FF2B5EF4-FFF2-40B4-BE49-F238E27FC236}">
                <a16:creationId xmlns:a16="http://schemas.microsoft.com/office/drawing/2014/main" id="{2EEB2278-8B8D-F0FA-9569-6DD7B1AACD87}"/>
              </a:ext>
            </a:extLst>
          </p:cNvPr>
          <p:cNvSpPr>
            <a:spLocks noGrp="1"/>
          </p:cNvSpPr>
          <p:nvPr>
            <p:ph idx="1"/>
          </p:nvPr>
        </p:nvSpPr>
        <p:spPr>
          <a:xfrm>
            <a:off x="1257300" y="1683614"/>
            <a:ext cx="7886700" cy="3563472"/>
          </a:xfrm>
        </p:spPr>
        <p:txBody>
          <a:bodyPr>
            <a:normAutofit/>
          </a:bodyPr>
          <a:lstStyle/>
          <a:p>
            <a:r>
              <a:rPr lang="en-US" sz="2000" dirty="0"/>
              <a:t>2004: Blacklisted those who signed recall petition, packed Sup Ct with allies</a:t>
            </a:r>
          </a:p>
          <a:p>
            <a:r>
              <a:rPr lang="en-US" sz="2000" dirty="0"/>
              <a:t>2006: Chavez re-elected in landslide, “Chavista” regime more repressive</a:t>
            </a:r>
          </a:p>
          <a:p>
            <a:pPr lvl="1"/>
            <a:r>
              <a:rPr lang="en-US" dirty="0"/>
              <a:t>Closes television station, arrests/exiles opposition politicians, judges, and media figures, eliminates presidential term limits </a:t>
            </a:r>
          </a:p>
          <a:p>
            <a:r>
              <a:rPr lang="en-US" sz="2000" dirty="0"/>
              <a:t>2013: Chavez Dies. Maduro wins in questionable election</a:t>
            </a:r>
          </a:p>
          <a:p>
            <a:r>
              <a:rPr lang="en-US" sz="2000" dirty="0"/>
              <a:t>2014: Opposition imprisoned </a:t>
            </a:r>
          </a:p>
          <a:p>
            <a:r>
              <a:rPr lang="en-US" sz="2000" dirty="0"/>
              <a:t>2017: Assembly usurps power of Congress</a:t>
            </a:r>
          </a:p>
          <a:p>
            <a:r>
              <a:rPr lang="en-US" sz="2000" dirty="0"/>
              <a:t>Rated "authoritarian regime" by EIU in 2020, 				lowest score among countries in the Americas.</a:t>
            </a:r>
          </a:p>
          <a:p>
            <a:endParaRPr lang="en-US" dirty="0"/>
          </a:p>
          <a:p>
            <a:endParaRPr lang="en-US" dirty="0"/>
          </a:p>
        </p:txBody>
      </p:sp>
      <p:sp>
        <p:nvSpPr>
          <p:cNvPr id="4" name="Slide Number Placeholder 3">
            <a:extLst>
              <a:ext uri="{FF2B5EF4-FFF2-40B4-BE49-F238E27FC236}">
                <a16:creationId xmlns:a16="http://schemas.microsoft.com/office/drawing/2014/main" id="{F5623EF9-19F1-67B5-C6D9-A3BF8727C575}"/>
              </a:ext>
            </a:extLst>
          </p:cNvPr>
          <p:cNvSpPr>
            <a:spLocks noGrp="1"/>
          </p:cNvSpPr>
          <p:nvPr>
            <p:ph type="sldNum" sz="quarter" idx="12"/>
          </p:nvPr>
        </p:nvSpPr>
        <p:spPr/>
        <p:txBody>
          <a:bodyPr/>
          <a:lstStyle/>
          <a:p>
            <a:fld id="{F40EFFAF-D776-0E4A-B23C-093906A319D0}" type="slidenum">
              <a:rPr lang="en-US" smtClean="0"/>
              <a:t>16</a:t>
            </a:fld>
            <a:endParaRPr lang="en-US" dirty="0"/>
          </a:p>
        </p:txBody>
      </p:sp>
      <p:pic>
        <p:nvPicPr>
          <p:cNvPr id="1026" name="Picture 2" descr="Why Venezuela's Oil Money Could Keep Undermining Its Economy And Democracy  - IDN-InDepthNews | Analysis That Matters">
            <a:extLst>
              <a:ext uri="{FF2B5EF4-FFF2-40B4-BE49-F238E27FC236}">
                <a16:creationId xmlns:a16="http://schemas.microsoft.com/office/drawing/2014/main" id="{E46CC2AE-B85B-F75F-274E-37430349A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0" y="3632220"/>
            <a:ext cx="1117959" cy="7020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nezuela Celebrates Day of Love for Chavez | Multimedia | teleSUR English">
            <a:extLst>
              <a:ext uri="{FF2B5EF4-FFF2-40B4-BE49-F238E27FC236}">
                <a16:creationId xmlns:a16="http://schemas.microsoft.com/office/drawing/2014/main" id="{E7C384FE-16F0-0140-E561-367DDC894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0" y="2118155"/>
            <a:ext cx="1187630" cy="67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DDEB1C-738B-F86F-581D-C94DE9CC9C4C}"/>
              </a:ext>
            </a:extLst>
          </p:cNvPr>
          <p:cNvSpPr>
            <a:spLocks noGrp="1"/>
          </p:cNvSpPr>
          <p:nvPr>
            <p:ph type="title"/>
          </p:nvPr>
        </p:nvSpPr>
        <p:spPr>
          <a:xfrm>
            <a:off x="1269000" y="707611"/>
            <a:ext cx="7886700" cy="994172"/>
          </a:xfrm>
        </p:spPr>
        <p:txBody>
          <a:bodyPr/>
          <a:lstStyle/>
          <a:p>
            <a:r>
              <a:rPr lang="en-US" dirty="0"/>
              <a:t>Other Cases, Similar Paths</a:t>
            </a:r>
          </a:p>
        </p:txBody>
      </p:sp>
      <p:sp>
        <p:nvSpPr>
          <p:cNvPr id="6" name="Content Placeholder 5">
            <a:extLst>
              <a:ext uri="{FF2B5EF4-FFF2-40B4-BE49-F238E27FC236}">
                <a16:creationId xmlns:a16="http://schemas.microsoft.com/office/drawing/2014/main" id="{F31A8A79-3F6E-6C5D-23BF-0D81E0AA8BCC}"/>
              </a:ext>
            </a:extLst>
          </p:cNvPr>
          <p:cNvSpPr>
            <a:spLocks noGrp="1"/>
          </p:cNvSpPr>
          <p:nvPr>
            <p:ph sz="half" idx="1"/>
          </p:nvPr>
        </p:nvSpPr>
        <p:spPr>
          <a:xfrm>
            <a:off x="1374831" y="1606152"/>
            <a:ext cx="2153445" cy="3263504"/>
          </a:xfrm>
        </p:spPr>
        <p:txBody>
          <a:bodyPr>
            <a:normAutofit/>
          </a:bodyPr>
          <a:lstStyle/>
          <a:p>
            <a:pPr marL="0" indent="0" algn="ctr">
              <a:buNone/>
            </a:pPr>
            <a:r>
              <a:rPr lang="en-US" sz="2000" dirty="0"/>
              <a:t>Hungary (</a:t>
            </a:r>
            <a:r>
              <a:rPr lang="en-US" sz="2000" dirty="0" err="1"/>
              <a:t>Orbán</a:t>
            </a:r>
            <a:r>
              <a:rPr lang="en-US" sz="2000" dirty="0"/>
              <a:t>)</a:t>
            </a:r>
          </a:p>
        </p:txBody>
      </p:sp>
      <p:sp>
        <p:nvSpPr>
          <p:cNvPr id="7" name="Content Placeholder 6">
            <a:extLst>
              <a:ext uri="{FF2B5EF4-FFF2-40B4-BE49-F238E27FC236}">
                <a16:creationId xmlns:a16="http://schemas.microsoft.com/office/drawing/2014/main" id="{5437EF11-F2AE-0403-58D8-D1600659446A}"/>
              </a:ext>
            </a:extLst>
          </p:cNvPr>
          <p:cNvSpPr>
            <a:spLocks noGrp="1"/>
          </p:cNvSpPr>
          <p:nvPr>
            <p:ph sz="half" idx="2"/>
          </p:nvPr>
        </p:nvSpPr>
        <p:spPr>
          <a:xfrm>
            <a:off x="3882969" y="1615006"/>
            <a:ext cx="2416978" cy="3254650"/>
          </a:xfrm>
        </p:spPr>
        <p:txBody>
          <a:bodyPr>
            <a:normAutofit/>
          </a:bodyPr>
          <a:lstStyle/>
          <a:p>
            <a:pPr marL="0" indent="0" algn="ctr">
              <a:buNone/>
            </a:pPr>
            <a:r>
              <a:rPr lang="en-US" sz="2000" dirty="0"/>
              <a:t>Turkey (</a:t>
            </a:r>
            <a:r>
              <a:rPr lang="en-US" sz="2000" dirty="0" err="1"/>
              <a:t>Erdoğan</a:t>
            </a:r>
            <a:r>
              <a:rPr lang="en-US" sz="2000" dirty="0"/>
              <a:t>)</a:t>
            </a:r>
          </a:p>
        </p:txBody>
      </p:sp>
      <p:sp>
        <p:nvSpPr>
          <p:cNvPr id="4" name="Slide Number Placeholder 3">
            <a:extLst>
              <a:ext uri="{FF2B5EF4-FFF2-40B4-BE49-F238E27FC236}">
                <a16:creationId xmlns:a16="http://schemas.microsoft.com/office/drawing/2014/main" id="{BE4093B2-EEA6-9728-2BE8-BA8912E3A4E5}"/>
              </a:ext>
            </a:extLst>
          </p:cNvPr>
          <p:cNvSpPr>
            <a:spLocks noGrp="1"/>
          </p:cNvSpPr>
          <p:nvPr>
            <p:ph type="sldNum" sz="quarter" idx="12"/>
          </p:nvPr>
        </p:nvSpPr>
        <p:spPr/>
        <p:txBody>
          <a:bodyPr/>
          <a:lstStyle/>
          <a:p>
            <a:fld id="{F40EFFAF-D776-0E4A-B23C-093906A319D0}" type="slidenum">
              <a:rPr lang="en-US" smtClean="0"/>
              <a:t>17</a:t>
            </a:fld>
            <a:endParaRPr lang="en-US"/>
          </a:p>
        </p:txBody>
      </p:sp>
      <p:pic>
        <p:nvPicPr>
          <p:cNvPr id="4098" name="Picture 2" descr="Erdoğan: Turkey wants to 'turn new page' in EU relations – POLITICO">
            <a:extLst>
              <a:ext uri="{FF2B5EF4-FFF2-40B4-BE49-F238E27FC236}">
                <a16:creationId xmlns:a16="http://schemas.microsoft.com/office/drawing/2014/main" id="{25813561-8F76-448B-7C0B-CC6FA3292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972" y="2020920"/>
            <a:ext cx="2336888" cy="16150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rbán wins legitimacy to continue challenging Brussels – EURACTIV.com">
            <a:extLst>
              <a:ext uri="{FF2B5EF4-FFF2-40B4-BE49-F238E27FC236}">
                <a16:creationId xmlns:a16="http://schemas.microsoft.com/office/drawing/2014/main" id="{E0FB8B78-6926-E5C2-1EA5-A941369D2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831" y="2020920"/>
            <a:ext cx="2153445" cy="161508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6">
            <a:extLst>
              <a:ext uri="{FF2B5EF4-FFF2-40B4-BE49-F238E27FC236}">
                <a16:creationId xmlns:a16="http://schemas.microsoft.com/office/drawing/2014/main" id="{2601F311-EA1C-932F-DDF3-7C548993AEA9}"/>
              </a:ext>
            </a:extLst>
          </p:cNvPr>
          <p:cNvSpPr txBox="1">
            <a:spLocks/>
          </p:cNvSpPr>
          <p:nvPr/>
        </p:nvSpPr>
        <p:spPr>
          <a:xfrm>
            <a:off x="6595710" y="1618717"/>
            <a:ext cx="2358049" cy="325465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Brazil (Bolsonaro)?</a:t>
            </a:r>
          </a:p>
        </p:txBody>
      </p:sp>
      <p:pic>
        <p:nvPicPr>
          <p:cNvPr id="3076" name="Picture 4" descr="The Amazon Rainforest Can't Survive 4 More Years Of Brazil's Jair Bolsonaro  | HuffPost Latest News">
            <a:extLst>
              <a:ext uri="{FF2B5EF4-FFF2-40B4-BE49-F238E27FC236}">
                <a16:creationId xmlns:a16="http://schemas.microsoft.com/office/drawing/2014/main" id="{7A7F8715-D07E-B892-96A6-31B84177C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5711" y="2050920"/>
            <a:ext cx="2358049" cy="157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4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500"/>
                                        <p:tgtEl>
                                          <p:spTgt spid="41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fade">
                                      <p:cBhvr>
                                        <p:cTn id="2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3CDD-B16D-495F-12E8-D3517EE86760}"/>
              </a:ext>
            </a:extLst>
          </p:cNvPr>
          <p:cNvSpPr>
            <a:spLocks noGrp="1"/>
          </p:cNvSpPr>
          <p:nvPr>
            <p:ph type="title"/>
          </p:nvPr>
        </p:nvSpPr>
        <p:spPr>
          <a:xfrm>
            <a:off x="1257300" y="770930"/>
            <a:ext cx="7886700" cy="994172"/>
          </a:xfrm>
        </p:spPr>
        <p:txBody>
          <a:bodyPr/>
          <a:lstStyle/>
          <a:p>
            <a:r>
              <a:rPr lang="en-US" sz="3600" dirty="0">
                <a:latin typeface="+mj-lt"/>
              </a:rPr>
              <a:t>USA</a:t>
            </a:r>
            <a:r>
              <a:rPr lang="en-US" sz="3600" dirty="0"/>
              <a:t> on the Precipice</a:t>
            </a:r>
            <a:endParaRPr lang="en-US" dirty="0"/>
          </a:p>
        </p:txBody>
      </p:sp>
      <p:sp>
        <p:nvSpPr>
          <p:cNvPr id="3" name="Content Placeholder 2">
            <a:extLst>
              <a:ext uri="{FF2B5EF4-FFF2-40B4-BE49-F238E27FC236}">
                <a16:creationId xmlns:a16="http://schemas.microsoft.com/office/drawing/2014/main" id="{1E5668EE-188D-3BF6-2766-4A0C230E763C}"/>
              </a:ext>
            </a:extLst>
          </p:cNvPr>
          <p:cNvSpPr>
            <a:spLocks noGrp="1"/>
          </p:cNvSpPr>
          <p:nvPr>
            <p:ph idx="1"/>
          </p:nvPr>
        </p:nvSpPr>
        <p:spPr>
          <a:xfrm>
            <a:off x="1690968" y="1634431"/>
            <a:ext cx="7335370" cy="3263504"/>
          </a:xfrm>
        </p:spPr>
        <p:txBody>
          <a:bodyPr>
            <a:normAutofit/>
          </a:bodyPr>
          <a:lstStyle/>
          <a:p>
            <a:pPr marL="0" indent="0">
              <a:buNone/>
            </a:pPr>
            <a:r>
              <a:rPr lang="en-US" sz="2400" dirty="0"/>
              <a:t>“It is a depressing reflection of the dangerous political situation in which the nation finds itself that President Biden felt compelled to deliver a prime-time address decrying political violence and election denialism and calling on Americans ‘to unite behind the single purpose of </a:t>
            </a:r>
            <a:r>
              <a:rPr lang="en-US" sz="2400" dirty="0">
                <a:solidFill>
                  <a:srgbClr val="FF0000"/>
                </a:solidFill>
              </a:rPr>
              <a:t>defending our democracy</a:t>
            </a:r>
            <a:r>
              <a:rPr lang="en-US" sz="2400" dirty="0"/>
              <a:t>.’” </a:t>
            </a:r>
          </a:p>
          <a:p>
            <a:pPr marL="0" indent="0">
              <a:buNone/>
            </a:pPr>
            <a:r>
              <a:rPr lang="en-US" sz="2400" dirty="0"/>
              <a:t>	 </a:t>
            </a:r>
            <a:r>
              <a:rPr lang="en-US" sz="2400" i="1" dirty="0"/>
              <a:t>Washington Post</a:t>
            </a:r>
            <a:r>
              <a:rPr lang="en-US" sz="2400" dirty="0"/>
              <a:t>, September 2, 2022</a:t>
            </a:r>
          </a:p>
        </p:txBody>
      </p:sp>
      <p:sp>
        <p:nvSpPr>
          <p:cNvPr id="4" name="Slide Number Placeholder 3">
            <a:extLst>
              <a:ext uri="{FF2B5EF4-FFF2-40B4-BE49-F238E27FC236}">
                <a16:creationId xmlns:a16="http://schemas.microsoft.com/office/drawing/2014/main" id="{5ABB0F34-C38F-D08E-A267-C3A3B7E0F17B}"/>
              </a:ext>
            </a:extLst>
          </p:cNvPr>
          <p:cNvSpPr>
            <a:spLocks noGrp="1"/>
          </p:cNvSpPr>
          <p:nvPr>
            <p:ph type="sldNum" sz="quarter" idx="12"/>
          </p:nvPr>
        </p:nvSpPr>
        <p:spPr/>
        <p:txBody>
          <a:bodyPr/>
          <a:lstStyle/>
          <a:p>
            <a:fld id="{F40EFFAF-D776-0E4A-B23C-093906A319D0}" type="slidenum">
              <a:rPr lang="en-US" smtClean="0"/>
              <a:t>18</a:t>
            </a:fld>
            <a:endParaRPr lang="en-US"/>
          </a:p>
        </p:txBody>
      </p:sp>
    </p:spTree>
    <p:extLst>
      <p:ext uri="{BB962C8B-B14F-4D97-AF65-F5344CB8AC3E}">
        <p14:creationId xmlns:p14="http://schemas.microsoft.com/office/powerpoint/2010/main" val="414605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2E01004D-6D66-7EAD-1DCE-82D1D1B8266A}"/>
              </a:ext>
            </a:extLst>
          </p:cNvPr>
          <p:cNvSpPr>
            <a:spLocks noGrp="1" noChangeArrowheads="1"/>
          </p:cNvSpPr>
          <p:nvPr>
            <p:ph type="title"/>
          </p:nvPr>
        </p:nvSpPr>
        <p:spPr>
          <a:xfrm>
            <a:off x="1256941" y="744301"/>
            <a:ext cx="8592568" cy="994172"/>
          </a:xfrm>
        </p:spPr>
        <p:txBody>
          <a:bodyPr rtlCol="0">
            <a:noAutofit/>
          </a:bodyPr>
          <a:lstStyle/>
          <a:p>
            <a:pPr>
              <a:defRPr/>
            </a:pPr>
            <a:r>
              <a:rPr lang="en-US" sz="3000" dirty="0">
                <a:latin typeface="+mj-lt"/>
              </a:rPr>
              <a:t>USA: Polarization, Extremism, Dysfunction (FH)</a:t>
            </a:r>
            <a:endParaRPr lang="en-US" sz="3000" b="1" dirty="0">
              <a:solidFill>
                <a:schemeClr val="bg1">
                  <a:lumMod val="20000"/>
                  <a:lumOff val="80000"/>
                </a:schemeClr>
              </a:solidFill>
            </a:endParaRPr>
          </a:p>
        </p:txBody>
      </p:sp>
      <p:pic>
        <p:nvPicPr>
          <p:cNvPr id="4" name="Picture 2">
            <a:extLst>
              <a:ext uri="{FF2B5EF4-FFF2-40B4-BE49-F238E27FC236}">
                <a16:creationId xmlns:a16="http://schemas.microsoft.com/office/drawing/2014/main" id="{BC4AFF3A-B012-CBDE-2956-F4B5A81875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3830" y="1697756"/>
            <a:ext cx="3501726" cy="23971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FD804E1-6B60-14D9-ECB8-7E1790B2D16B}"/>
              </a:ext>
            </a:extLst>
          </p:cNvPr>
          <p:cNvPicPr>
            <a:picLocks noChangeAspect="1"/>
          </p:cNvPicPr>
          <p:nvPr/>
        </p:nvPicPr>
        <p:blipFill>
          <a:blip r:embed="rId3"/>
          <a:stretch>
            <a:fillRect/>
          </a:stretch>
        </p:blipFill>
        <p:spPr>
          <a:xfrm>
            <a:off x="150302" y="1808587"/>
            <a:ext cx="4155700" cy="1382832"/>
          </a:xfrm>
          <a:prstGeom prst="rect">
            <a:avLst/>
          </a:prstGeom>
        </p:spPr>
      </p:pic>
      <p:pic>
        <p:nvPicPr>
          <p:cNvPr id="7" name="Picture 6">
            <a:extLst>
              <a:ext uri="{FF2B5EF4-FFF2-40B4-BE49-F238E27FC236}">
                <a16:creationId xmlns:a16="http://schemas.microsoft.com/office/drawing/2014/main" id="{FA14BFEA-7C1E-1654-A70C-0E4AAC40DB69}"/>
              </a:ext>
            </a:extLst>
          </p:cNvPr>
          <p:cNvPicPr>
            <a:picLocks noChangeAspect="1"/>
          </p:cNvPicPr>
          <p:nvPr/>
        </p:nvPicPr>
        <p:blipFill>
          <a:blip r:embed="rId4"/>
          <a:stretch>
            <a:fillRect/>
          </a:stretch>
        </p:blipFill>
        <p:spPr>
          <a:xfrm>
            <a:off x="150302" y="3358082"/>
            <a:ext cx="4009869" cy="1714831"/>
          </a:xfrm>
          <a:prstGeom prst="rect">
            <a:avLst/>
          </a:prstGeom>
        </p:spPr>
      </p:pic>
    </p:spTree>
    <p:extLst>
      <p:ext uri="{BB962C8B-B14F-4D97-AF65-F5344CB8AC3E}">
        <p14:creationId xmlns:p14="http://schemas.microsoft.com/office/powerpoint/2010/main" val="996934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467" y="704494"/>
            <a:ext cx="7886700" cy="994172"/>
          </a:xfrm>
        </p:spPr>
        <p:txBody>
          <a:bodyPr/>
          <a:lstStyle/>
          <a:p>
            <a:r>
              <a:rPr lang="en-US" dirty="0"/>
              <a:t>What is Democracy? </a:t>
            </a:r>
          </a:p>
        </p:txBody>
      </p:sp>
      <p:sp>
        <p:nvSpPr>
          <p:cNvPr id="3" name="Content Placeholder 2"/>
          <p:cNvSpPr>
            <a:spLocks noGrp="1"/>
          </p:cNvSpPr>
          <p:nvPr>
            <p:ph idx="1"/>
          </p:nvPr>
        </p:nvSpPr>
        <p:spPr>
          <a:xfrm>
            <a:off x="1454312" y="1688184"/>
            <a:ext cx="6688666" cy="3148999"/>
          </a:xfrm>
        </p:spPr>
        <p:txBody>
          <a:bodyPr>
            <a:normAutofit/>
          </a:bodyPr>
          <a:lstStyle/>
          <a:p>
            <a:r>
              <a:rPr lang="en-US" sz="2200" dirty="0"/>
              <a:t>Ancient (Greek) political system implemented in many forms and in many places over time</a:t>
            </a:r>
          </a:p>
          <a:p>
            <a:r>
              <a:rPr lang="en-US" sz="2200" dirty="0"/>
              <a:t>Modern representative democracies - Social contracts </a:t>
            </a:r>
          </a:p>
          <a:p>
            <a:r>
              <a:rPr lang="en-US" sz="2200" dirty="0"/>
              <a:t>Catchword of contemporary political discourse. </a:t>
            </a:r>
          </a:p>
          <a:p>
            <a:pPr lvl="1"/>
            <a:r>
              <a:rPr lang="en-US" dirty="0"/>
              <a:t>Resonates in people’s minds and in their rhetoric</a:t>
            </a:r>
          </a:p>
          <a:p>
            <a:pPr lvl="1"/>
            <a:r>
              <a:rPr lang="en-US" dirty="0"/>
              <a:t>Used/appropriated far and wide </a:t>
            </a:r>
          </a:p>
          <a:p>
            <a:pPr lvl="1"/>
            <a:r>
              <a:rPr lang="en-US" dirty="0"/>
              <a:t>…is it a debased currency in political marketplace?   </a:t>
            </a:r>
          </a:p>
          <a:p>
            <a:endParaRPr lang="en-US" dirty="0"/>
          </a:p>
          <a:p>
            <a:pPr lvl="1"/>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01D31B-CACB-41AC-A566-5F51473E3272}"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utoShape 2" descr="Ambassadors of Democracy from the grassroots of Bharat">
            <a:extLst>
              <a:ext uri="{FF2B5EF4-FFF2-40B4-BE49-F238E27FC236}">
                <a16:creationId xmlns:a16="http://schemas.microsoft.com/office/drawing/2014/main" id="{93B92480-558D-1764-4906-A178D057DAB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0DD39753-9E42-D627-3FB4-8CB491F97E3D}"/>
              </a:ext>
            </a:extLst>
          </p:cNvPr>
          <p:cNvPicPr>
            <a:picLocks noChangeAspect="1"/>
          </p:cNvPicPr>
          <p:nvPr/>
        </p:nvPicPr>
        <p:blipFill>
          <a:blip r:embed="rId2"/>
          <a:stretch>
            <a:fillRect/>
          </a:stretch>
        </p:blipFill>
        <p:spPr>
          <a:xfrm>
            <a:off x="7052982" y="2947749"/>
            <a:ext cx="2004008" cy="1030193"/>
          </a:xfrm>
          <a:prstGeom prst="rect">
            <a:avLst/>
          </a:prstGeom>
        </p:spPr>
      </p:pic>
      <p:pic>
        <p:nvPicPr>
          <p:cNvPr id="2050" name="Picture 2" descr="Democracy vs. Dictatorship">
            <a:extLst>
              <a:ext uri="{FF2B5EF4-FFF2-40B4-BE49-F238E27FC236}">
                <a16:creationId xmlns:a16="http://schemas.microsoft.com/office/drawing/2014/main" id="{7B98F1BC-69A8-C914-E366-4CAF2BD40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746" y="4125813"/>
            <a:ext cx="1927797" cy="96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97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2E01004D-6D66-7EAD-1DCE-82D1D1B8266A}"/>
              </a:ext>
            </a:extLst>
          </p:cNvPr>
          <p:cNvSpPr>
            <a:spLocks noGrp="1" noChangeArrowheads="1"/>
          </p:cNvSpPr>
          <p:nvPr>
            <p:ph type="title"/>
          </p:nvPr>
        </p:nvSpPr>
        <p:spPr>
          <a:xfrm>
            <a:off x="1237130" y="743375"/>
            <a:ext cx="8706240" cy="994172"/>
          </a:xfrm>
        </p:spPr>
        <p:txBody>
          <a:bodyPr rtlCol="0">
            <a:noAutofit/>
          </a:bodyPr>
          <a:lstStyle/>
          <a:p>
            <a:pPr>
              <a:defRPr/>
            </a:pPr>
            <a:r>
              <a:rPr lang="en-US" sz="3000" dirty="0">
                <a:latin typeface="+mj-lt"/>
              </a:rPr>
              <a:t>USA: Polarization, Extremism, Dysfunction (EIU)</a:t>
            </a:r>
            <a:endParaRPr lang="en-US" sz="3000" b="1" dirty="0">
              <a:solidFill>
                <a:schemeClr val="bg1">
                  <a:lumMod val="20000"/>
                  <a:lumOff val="80000"/>
                </a:schemeClr>
              </a:solidFill>
            </a:endParaRPr>
          </a:p>
        </p:txBody>
      </p:sp>
      <p:pic>
        <p:nvPicPr>
          <p:cNvPr id="6" name="Picture 5">
            <a:extLst>
              <a:ext uri="{FF2B5EF4-FFF2-40B4-BE49-F238E27FC236}">
                <a16:creationId xmlns:a16="http://schemas.microsoft.com/office/drawing/2014/main" id="{BA4BAEF8-7C69-48D2-A74E-9247E2AACD3A}"/>
              </a:ext>
            </a:extLst>
          </p:cNvPr>
          <p:cNvPicPr>
            <a:picLocks noChangeAspect="1"/>
          </p:cNvPicPr>
          <p:nvPr/>
        </p:nvPicPr>
        <p:blipFill>
          <a:blip r:embed="rId2"/>
          <a:stretch>
            <a:fillRect/>
          </a:stretch>
        </p:blipFill>
        <p:spPr>
          <a:xfrm>
            <a:off x="500680" y="1730637"/>
            <a:ext cx="6093932" cy="1342015"/>
          </a:xfrm>
          <a:prstGeom prst="rect">
            <a:avLst/>
          </a:prstGeom>
        </p:spPr>
      </p:pic>
      <p:pic>
        <p:nvPicPr>
          <p:cNvPr id="1026" name="Picture 2" descr="New voting laws by state">
            <a:extLst>
              <a:ext uri="{FF2B5EF4-FFF2-40B4-BE49-F238E27FC236}">
                <a16:creationId xmlns:a16="http://schemas.microsoft.com/office/drawing/2014/main" id="{B7A409B0-3B82-4684-4A10-738516BD4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458" y="1737547"/>
            <a:ext cx="1966594" cy="2089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F6541AA-09B2-7AA6-527D-EF9CEACFFA31}"/>
              </a:ext>
            </a:extLst>
          </p:cNvPr>
          <p:cNvPicPr>
            <a:picLocks noChangeAspect="1"/>
          </p:cNvPicPr>
          <p:nvPr/>
        </p:nvPicPr>
        <p:blipFill>
          <a:blip r:embed="rId4"/>
          <a:stretch>
            <a:fillRect/>
          </a:stretch>
        </p:blipFill>
        <p:spPr>
          <a:xfrm>
            <a:off x="500680" y="3378395"/>
            <a:ext cx="6413779" cy="930706"/>
          </a:xfrm>
          <a:prstGeom prst="rect">
            <a:avLst/>
          </a:prstGeom>
        </p:spPr>
      </p:pic>
    </p:spTree>
    <p:extLst>
      <p:ext uri="{BB962C8B-B14F-4D97-AF65-F5344CB8AC3E}">
        <p14:creationId xmlns:p14="http://schemas.microsoft.com/office/powerpoint/2010/main" val="118862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2E01004D-6D66-7EAD-1DCE-82D1D1B8266A}"/>
              </a:ext>
            </a:extLst>
          </p:cNvPr>
          <p:cNvSpPr>
            <a:spLocks noGrp="1" noChangeArrowheads="1"/>
          </p:cNvSpPr>
          <p:nvPr>
            <p:ph type="title"/>
          </p:nvPr>
        </p:nvSpPr>
        <p:spPr>
          <a:xfrm>
            <a:off x="1210235" y="692653"/>
            <a:ext cx="7266570" cy="994172"/>
          </a:xfrm>
        </p:spPr>
        <p:txBody>
          <a:bodyPr rtlCol="0">
            <a:noAutofit/>
          </a:bodyPr>
          <a:lstStyle/>
          <a:p>
            <a:pPr>
              <a:defRPr/>
            </a:pPr>
            <a:r>
              <a:rPr lang="en-US" sz="3600" dirty="0">
                <a:latin typeface="+mj-lt"/>
              </a:rPr>
              <a:t>Yet…Glimmers of Hope</a:t>
            </a:r>
            <a:endParaRPr lang="en-US" b="1" dirty="0">
              <a:solidFill>
                <a:schemeClr val="bg1">
                  <a:lumMod val="20000"/>
                  <a:lumOff val="80000"/>
                </a:schemeClr>
              </a:solidFill>
            </a:endParaRPr>
          </a:p>
        </p:txBody>
      </p:sp>
      <p:pic>
        <p:nvPicPr>
          <p:cNvPr id="3" name="Picture 2" descr="Estimate shows record voter turnout in 2020 presidential election - Vox">
            <a:extLst>
              <a:ext uri="{FF2B5EF4-FFF2-40B4-BE49-F238E27FC236}">
                <a16:creationId xmlns:a16="http://schemas.microsoft.com/office/drawing/2014/main" id="{57C27F26-6C2E-F03F-DF52-56FC98C1CE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340" y="1937624"/>
            <a:ext cx="2823810" cy="2823810"/>
          </a:xfrm>
          <a:prstGeom prst="rect">
            <a:avLst/>
          </a:prstGeom>
          <a:noFill/>
          <a:ln>
            <a:noFill/>
          </a:ln>
        </p:spPr>
      </p:pic>
      <p:pic>
        <p:nvPicPr>
          <p:cNvPr id="2050" name="Picture 2" descr="Half of Youth Voted in 2020, An 11-Point Increase from 2016 | CIRCLE">
            <a:extLst>
              <a:ext uri="{FF2B5EF4-FFF2-40B4-BE49-F238E27FC236}">
                <a16:creationId xmlns:a16="http://schemas.microsoft.com/office/drawing/2014/main" id="{D8E82576-A72D-61EC-4593-368AE1270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308" y="1850498"/>
            <a:ext cx="2557342" cy="13426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Youth Activism: March for Our Lives | by Just For Kidz (JFK) | Medium">
            <a:extLst>
              <a:ext uri="{FF2B5EF4-FFF2-40B4-BE49-F238E27FC236}">
                <a16:creationId xmlns:a16="http://schemas.microsoft.com/office/drawing/2014/main" id="{09C460B4-95C3-77DC-F750-55188FA00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75" y="125861"/>
            <a:ext cx="1582702" cy="791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Summit for Democracy - United States Department of State">
            <a:hlinkClick r:id="rId5"/>
            <a:extLst>
              <a:ext uri="{FF2B5EF4-FFF2-40B4-BE49-F238E27FC236}">
                <a16:creationId xmlns:a16="http://schemas.microsoft.com/office/drawing/2014/main" id="{203BD8BA-1B0D-2353-12FB-4923013E9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090" y="2571750"/>
            <a:ext cx="2757937" cy="11979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rvard Youth Poll: Biden’s advantage has increased slightly since September">
            <a:hlinkClick r:id="rId7"/>
            <a:extLst>
              <a:ext uri="{FF2B5EF4-FFF2-40B4-BE49-F238E27FC236}">
                <a16:creationId xmlns:a16="http://schemas.microsoft.com/office/drawing/2014/main" id="{799C88BC-2665-4E9A-895B-F97152ED9A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240" y="125861"/>
            <a:ext cx="3203760" cy="21702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ne Nation, Divided - Apologia">
            <a:extLst>
              <a:ext uri="{FF2B5EF4-FFF2-40B4-BE49-F238E27FC236}">
                <a16:creationId xmlns:a16="http://schemas.microsoft.com/office/drawing/2014/main" id="{A5CE3A19-8081-E4F8-0F57-7AEC0DD149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5553" y="3570140"/>
            <a:ext cx="2386853" cy="13426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emocracy Alerts - U.S. House Passes Bill to Reform the Electoral Count Act  - Democracy Docket">
            <a:extLst>
              <a:ext uri="{FF2B5EF4-FFF2-40B4-BE49-F238E27FC236}">
                <a16:creationId xmlns:a16="http://schemas.microsoft.com/office/drawing/2014/main" id="{DFBABA7C-CB57-CACB-38B6-74B0EF2AD4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834" y="32248"/>
            <a:ext cx="2333140" cy="88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285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00D9-822E-6382-4672-23DB0A7D98DF}"/>
              </a:ext>
            </a:extLst>
          </p:cNvPr>
          <p:cNvSpPr>
            <a:spLocks noGrp="1"/>
          </p:cNvSpPr>
          <p:nvPr>
            <p:ph type="title"/>
          </p:nvPr>
        </p:nvSpPr>
        <p:spPr>
          <a:xfrm>
            <a:off x="1304364" y="657085"/>
            <a:ext cx="7210985" cy="994172"/>
          </a:xfrm>
        </p:spPr>
        <p:txBody>
          <a:bodyPr/>
          <a:lstStyle/>
          <a:p>
            <a:r>
              <a:rPr lang="en-US" dirty="0"/>
              <a:t>Could it happen here? </a:t>
            </a:r>
          </a:p>
        </p:txBody>
      </p:sp>
      <p:sp>
        <p:nvSpPr>
          <p:cNvPr id="3" name="Content Placeholder 2">
            <a:extLst>
              <a:ext uri="{FF2B5EF4-FFF2-40B4-BE49-F238E27FC236}">
                <a16:creationId xmlns:a16="http://schemas.microsoft.com/office/drawing/2014/main" id="{B8FAD6E6-5453-AB39-71FF-7077E4481103}"/>
              </a:ext>
            </a:extLst>
          </p:cNvPr>
          <p:cNvSpPr>
            <a:spLocks noGrp="1"/>
          </p:cNvSpPr>
          <p:nvPr>
            <p:ph idx="1"/>
          </p:nvPr>
        </p:nvSpPr>
        <p:spPr>
          <a:xfrm>
            <a:off x="3068956" y="166210"/>
            <a:ext cx="4772865" cy="3397554"/>
          </a:xfrm>
        </p:spPr>
        <p:txBody>
          <a:bodyPr>
            <a:normAutofit fontScale="92500" lnSpcReduction="20000"/>
          </a:bodyPr>
          <a:lstStyle/>
          <a:p>
            <a:pPr marL="457200" indent="-457200">
              <a:buAutoNum type="arabicPeriod"/>
            </a:pPr>
            <a:endParaRPr lang="en-US" sz="1600" dirty="0"/>
          </a:p>
          <a:p>
            <a:pPr marL="457200" indent="-457200">
              <a:buAutoNum type="arabicPeriod"/>
            </a:pPr>
            <a:endParaRPr lang="en-US" sz="1600" dirty="0"/>
          </a:p>
          <a:p>
            <a:pPr marL="457200" indent="-457200">
              <a:buAutoNum type="arabicPeriod"/>
            </a:pPr>
            <a:endParaRPr lang="en-US" sz="1600" dirty="0"/>
          </a:p>
          <a:p>
            <a:pPr marL="457200" indent="-457200">
              <a:buAutoNum type="arabicPeriod"/>
            </a:pPr>
            <a:endParaRPr lang="en-US" sz="1600" dirty="0"/>
          </a:p>
          <a:p>
            <a:pPr marL="457200" indent="-457200">
              <a:buAutoNum type="arabicPeriod"/>
            </a:pPr>
            <a:endParaRPr lang="en-US" sz="1600" dirty="0"/>
          </a:p>
          <a:p>
            <a:pPr marL="457200" indent="-457200">
              <a:buAutoNum type="arabicPeriod"/>
            </a:pPr>
            <a:endParaRPr lang="en-US" sz="1600" dirty="0"/>
          </a:p>
          <a:p>
            <a:pPr marL="457200" indent="-457200">
              <a:buAutoNum type="arabicPeriod"/>
            </a:pPr>
            <a:r>
              <a:rPr lang="en-US" sz="1800" dirty="0"/>
              <a:t>Rejection of (or weak commitment to) the democratic rules of the game</a:t>
            </a:r>
          </a:p>
          <a:p>
            <a:pPr marL="457200" indent="-457200">
              <a:buAutoNum type="arabicPeriod"/>
            </a:pPr>
            <a:r>
              <a:rPr lang="en-US" sz="1800" dirty="0"/>
              <a:t>Denial of the legitimacy of political opponents</a:t>
            </a:r>
          </a:p>
          <a:p>
            <a:pPr marL="457200" indent="-457200">
              <a:buAutoNum type="arabicPeriod"/>
            </a:pPr>
            <a:r>
              <a:rPr lang="en-US" sz="1800" dirty="0"/>
              <a:t>Toleration or encouragement of politically motivated violence</a:t>
            </a:r>
          </a:p>
          <a:p>
            <a:pPr marL="457200" indent="-457200">
              <a:buAutoNum type="arabicPeriod"/>
            </a:pPr>
            <a:r>
              <a:rPr lang="en-US" sz="1800" dirty="0"/>
              <a:t>Readiness to curtail civil liberties of opponents, including the media</a:t>
            </a:r>
          </a:p>
          <a:p>
            <a:endParaRPr lang="en-US" dirty="0"/>
          </a:p>
        </p:txBody>
      </p:sp>
      <p:sp>
        <p:nvSpPr>
          <p:cNvPr id="4" name="Slide Number Placeholder 3">
            <a:extLst>
              <a:ext uri="{FF2B5EF4-FFF2-40B4-BE49-F238E27FC236}">
                <a16:creationId xmlns:a16="http://schemas.microsoft.com/office/drawing/2014/main" id="{F4684D19-2D06-EDAC-8A62-90D156B56A63}"/>
              </a:ext>
            </a:extLst>
          </p:cNvPr>
          <p:cNvSpPr>
            <a:spLocks noGrp="1"/>
          </p:cNvSpPr>
          <p:nvPr>
            <p:ph type="sldNum" sz="quarter" idx="12"/>
          </p:nvPr>
        </p:nvSpPr>
        <p:spPr/>
        <p:txBody>
          <a:bodyPr/>
          <a:lstStyle/>
          <a:p>
            <a:fld id="{F40EFFAF-D776-0E4A-B23C-093906A319D0}" type="slidenum">
              <a:rPr lang="en-US" smtClean="0"/>
              <a:t>22</a:t>
            </a:fld>
            <a:endParaRPr lang="en-US"/>
          </a:p>
        </p:txBody>
      </p:sp>
      <p:pic>
        <p:nvPicPr>
          <p:cNvPr id="8" name="Picture 7">
            <a:hlinkClick r:id="rId2"/>
            <a:extLst>
              <a:ext uri="{FF2B5EF4-FFF2-40B4-BE49-F238E27FC236}">
                <a16:creationId xmlns:a16="http://schemas.microsoft.com/office/drawing/2014/main" id="{53DE8519-7650-DA12-147D-1A8005DF9E82}"/>
              </a:ext>
            </a:extLst>
          </p:cNvPr>
          <p:cNvPicPr>
            <a:picLocks noChangeAspect="1"/>
          </p:cNvPicPr>
          <p:nvPr/>
        </p:nvPicPr>
        <p:blipFill>
          <a:blip r:embed="rId3"/>
          <a:stretch>
            <a:fillRect/>
          </a:stretch>
        </p:blipFill>
        <p:spPr>
          <a:xfrm>
            <a:off x="119136" y="1593681"/>
            <a:ext cx="2559771" cy="1956137"/>
          </a:xfrm>
          <a:prstGeom prst="rect">
            <a:avLst/>
          </a:prstGeom>
        </p:spPr>
      </p:pic>
      <p:pic>
        <p:nvPicPr>
          <p:cNvPr id="2052" name="Picture 4">
            <a:extLst>
              <a:ext uri="{FF2B5EF4-FFF2-40B4-BE49-F238E27FC236}">
                <a16:creationId xmlns:a16="http://schemas.microsoft.com/office/drawing/2014/main" id="{2E5D7DDD-CA7F-7B15-A934-0410FA8EC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146" y="3773778"/>
            <a:ext cx="2139577" cy="12035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aperback How Democracies Die Book">
            <a:extLst>
              <a:ext uri="{FF2B5EF4-FFF2-40B4-BE49-F238E27FC236}">
                <a16:creationId xmlns:a16="http://schemas.microsoft.com/office/drawing/2014/main" id="{6330BD1E-296B-397A-C50C-D86EFF87D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6100" y="1837771"/>
            <a:ext cx="1218764" cy="14811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U.S. Capitol Building is stormed by a pro-Trump mob on Jan. 6, 2021">
            <a:extLst>
              <a:ext uri="{FF2B5EF4-FFF2-40B4-BE49-F238E27FC236}">
                <a16:creationId xmlns:a16="http://schemas.microsoft.com/office/drawing/2014/main" id="{3013EDD8-5B1E-2A96-20DA-4F5428871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944" y="3441575"/>
            <a:ext cx="2286982" cy="153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8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Effect transition="in" filter="fade">
                                      <p:cBhvr>
                                        <p:cTn id="36"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DD18-FCBD-E799-81BA-2BFBA9109409}"/>
              </a:ext>
            </a:extLst>
          </p:cNvPr>
          <p:cNvSpPr>
            <a:spLocks noGrp="1"/>
          </p:cNvSpPr>
          <p:nvPr>
            <p:ph type="title"/>
          </p:nvPr>
        </p:nvSpPr>
        <p:spPr>
          <a:xfrm>
            <a:off x="1287146" y="742488"/>
            <a:ext cx="7934577" cy="994172"/>
          </a:xfrm>
        </p:spPr>
        <p:txBody>
          <a:bodyPr>
            <a:noAutofit/>
          </a:bodyPr>
          <a:lstStyle/>
          <a:p>
            <a:r>
              <a:rPr lang="en-US" sz="3100" dirty="0"/>
              <a:t>Summary of the State of Things </a:t>
            </a:r>
            <a:br>
              <a:rPr lang="en-US" sz="3100" dirty="0"/>
            </a:br>
            <a:r>
              <a:rPr lang="en-US" sz="3100" dirty="0"/>
              <a:t>and What’s at Stake</a:t>
            </a:r>
          </a:p>
        </p:txBody>
      </p:sp>
      <p:sp>
        <p:nvSpPr>
          <p:cNvPr id="3" name="Content Placeholder 2">
            <a:extLst>
              <a:ext uri="{FF2B5EF4-FFF2-40B4-BE49-F238E27FC236}">
                <a16:creationId xmlns:a16="http://schemas.microsoft.com/office/drawing/2014/main" id="{53BD2E86-0D3A-F40D-7610-375E11EF570F}"/>
              </a:ext>
            </a:extLst>
          </p:cNvPr>
          <p:cNvSpPr>
            <a:spLocks noGrp="1"/>
          </p:cNvSpPr>
          <p:nvPr>
            <p:ph idx="1"/>
          </p:nvPr>
        </p:nvSpPr>
        <p:spPr>
          <a:xfrm>
            <a:off x="1418661" y="1662838"/>
            <a:ext cx="7671549" cy="3263504"/>
          </a:xfrm>
        </p:spPr>
        <p:txBody>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2200" dirty="0">
                <a:effectLst/>
                <a:latin typeface="Calibri" panose="020F0502020204030204" pitchFamily="34" charset="0"/>
                <a:ea typeface="Calibri" panose="020F0502020204030204" pitchFamily="34" charset="0"/>
                <a:cs typeface="Times New Roman" panose="02020603050405020304" pitchFamily="18" charset="0"/>
              </a:rPr>
              <a:t>In countries with long-established democracies, internal forces have exploited the shortcomings in their systems, distorting national politics to promote hatred, violence, and unbridled power. Those countries that have struggled in the space between democracy and authoritarianism, meanwhile, are increasingly tilting toward the latter. The global order is nearing a tipping point, and if democracy’s defenders do not work together to help guarantee freedom for all people, the authoritarian model will prevail.” </a:t>
            </a:r>
            <a:endParaRPr lang="en-US" sz="2200" dirty="0"/>
          </a:p>
        </p:txBody>
      </p:sp>
      <p:sp>
        <p:nvSpPr>
          <p:cNvPr id="4" name="Slide Number Placeholder 3">
            <a:extLst>
              <a:ext uri="{FF2B5EF4-FFF2-40B4-BE49-F238E27FC236}">
                <a16:creationId xmlns:a16="http://schemas.microsoft.com/office/drawing/2014/main" id="{66ABAC07-9822-71C1-214B-BFB820636DF9}"/>
              </a:ext>
            </a:extLst>
          </p:cNvPr>
          <p:cNvSpPr>
            <a:spLocks noGrp="1"/>
          </p:cNvSpPr>
          <p:nvPr>
            <p:ph type="sldNum" sz="quarter" idx="12"/>
          </p:nvPr>
        </p:nvSpPr>
        <p:spPr/>
        <p:txBody>
          <a:bodyPr/>
          <a:lstStyle/>
          <a:p>
            <a:fld id="{F40EFFAF-D776-0E4A-B23C-093906A319D0}" type="slidenum">
              <a:rPr lang="en-US" smtClean="0"/>
              <a:t>23</a:t>
            </a:fld>
            <a:endParaRPr lang="en-US"/>
          </a:p>
        </p:txBody>
      </p:sp>
      <p:pic>
        <p:nvPicPr>
          <p:cNvPr id="6" name="Picture 5">
            <a:extLst>
              <a:ext uri="{FF2B5EF4-FFF2-40B4-BE49-F238E27FC236}">
                <a16:creationId xmlns:a16="http://schemas.microsoft.com/office/drawing/2014/main" id="{D0CC1E53-0F01-5E85-800B-6209AB8614FC}"/>
              </a:ext>
            </a:extLst>
          </p:cNvPr>
          <p:cNvPicPr>
            <a:picLocks noChangeAspect="1"/>
          </p:cNvPicPr>
          <p:nvPr/>
        </p:nvPicPr>
        <p:blipFill>
          <a:blip r:embed="rId2"/>
          <a:stretch>
            <a:fillRect/>
          </a:stretch>
        </p:blipFill>
        <p:spPr>
          <a:xfrm>
            <a:off x="1798236" y="4448054"/>
            <a:ext cx="3778599" cy="638417"/>
          </a:xfrm>
          <a:prstGeom prst="rect">
            <a:avLst/>
          </a:prstGeom>
        </p:spPr>
      </p:pic>
    </p:spTree>
    <p:extLst>
      <p:ext uri="{BB962C8B-B14F-4D97-AF65-F5344CB8AC3E}">
        <p14:creationId xmlns:p14="http://schemas.microsoft.com/office/powerpoint/2010/main" val="3842222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1789-74EE-8512-7864-DF7C90F7A2C8}"/>
              </a:ext>
            </a:extLst>
          </p:cNvPr>
          <p:cNvSpPr>
            <a:spLocks noGrp="1"/>
          </p:cNvSpPr>
          <p:nvPr>
            <p:ph type="title"/>
          </p:nvPr>
        </p:nvSpPr>
        <p:spPr>
          <a:xfrm>
            <a:off x="1311088" y="477371"/>
            <a:ext cx="7913594" cy="685450"/>
          </a:xfrm>
        </p:spPr>
        <p:txBody>
          <a:bodyPr>
            <a:noAutofit/>
          </a:bodyPr>
          <a:lstStyle/>
          <a:p>
            <a:br>
              <a:rPr lang="en-US" sz="3000" dirty="0">
                <a:latin typeface="+mj-lt"/>
              </a:rPr>
            </a:br>
            <a:br>
              <a:rPr lang="en-US" sz="3000" dirty="0">
                <a:latin typeface="+mj-lt"/>
              </a:rPr>
            </a:br>
            <a:r>
              <a:rPr lang="en-US" sz="3000" dirty="0">
                <a:latin typeface="+mj-lt"/>
              </a:rPr>
              <a:t>Challenge #1: </a:t>
            </a:r>
            <a:br>
              <a:rPr lang="en-US" sz="3000" dirty="0">
                <a:latin typeface="+mj-lt"/>
              </a:rPr>
            </a:br>
            <a:r>
              <a:rPr lang="en-US" sz="3000" dirty="0">
                <a:latin typeface="+mj-lt"/>
              </a:rPr>
              <a:t>Engage! </a:t>
            </a:r>
            <a:r>
              <a:rPr lang="en-US" sz="3000" dirty="0"/>
              <a:t>Promote, Restore, Nurture Dem Norms </a:t>
            </a:r>
            <a:r>
              <a:rPr lang="en-US" sz="3000" dirty="0">
                <a:latin typeface="+mj-lt"/>
              </a:rPr>
              <a:t> </a:t>
            </a:r>
            <a:endParaRPr lang="en-US" sz="3000" dirty="0"/>
          </a:p>
        </p:txBody>
      </p:sp>
      <p:sp>
        <p:nvSpPr>
          <p:cNvPr id="3" name="Content Placeholder 2">
            <a:extLst>
              <a:ext uri="{FF2B5EF4-FFF2-40B4-BE49-F238E27FC236}">
                <a16:creationId xmlns:a16="http://schemas.microsoft.com/office/drawing/2014/main" id="{01E16564-83D4-08F8-B43D-1C6B3A726CE9}"/>
              </a:ext>
            </a:extLst>
          </p:cNvPr>
          <p:cNvSpPr>
            <a:spLocks noGrp="1"/>
          </p:cNvSpPr>
          <p:nvPr>
            <p:ph idx="1"/>
          </p:nvPr>
        </p:nvSpPr>
        <p:spPr>
          <a:xfrm>
            <a:off x="1432112" y="1651747"/>
            <a:ext cx="7083238" cy="3263504"/>
          </a:xfrm>
        </p:spPr>
        <p:txBody>
          <a:bodyPr/>
          <a:lstStyle/>
          <a:p>
            <a:r>
              <a:rPr lang="en-US" sz="2400" dirty="0"/>
              <a:t>What “norms” in particular? </a:t>
            </a:r>
          </a:p>
          <a:p>
            <a:endParaRPr lang="en-US" dirty="0"/>
          </a:p>
        </p:txBody>
      </p:sp>
      <p:sp>
        <p:nvSpPr>
          <p:cNvPr id="4" name="Slide Number Placeholder 3">
            <a:extLst>
              <a:ext uri="{FF2B5EF4-FFF2-40B4-BE49-F238E27FC236}">
                <a16:creationId xmlns:a16="http://schemas.microsoft.com/office/drawing/2014/main" id="{25EA58FE-64E5-FB07-6AC8-553DCF0A26D4}"/>
              </a:ext>
            </a:extLst>
          </p:cNvPr>
          <p:cNvSpPr>
            <a:spLocks noGrp="1"/>
          </p:cNvSpPr>
          <p:nvPr>
            <p:ph type="sldNum" sz="quarter" idx="12"/>
          </p:nvPr>
        </p:nvSpPr>
        <p:spPr/>
        <p:txBody>
          <a:bodyPr/>
          <a:lstStyle/>
          <a:p>
            <a:fld id="{F40EFFAF-D776-0E4A-B23C-093906A319D0}" type="slidenum">
              <a:rPr lang="en-US" smtClean="0"/>
              <a:t>24</a:t>
            </a:fld>
            <a:endParaRPr lang="en-US"/>
          </a:p>
        </p:txBody>
      </p:sp>
      <p:pic>
        <p:nvPicPr>
          <p:cNvPr id="1026" name="Picture 2" descr="U.S. Needs Presidential Norms to Have Faith in Democracy - New Jersey State  Bar Foundation">
            <a:extLst>
              <a:ext uri="{FF2B5EF4-FFF2-40B4-BE49-F238E27FC236}">
                <a16:creationId xmlns:a16="http://schemas.microsoft.com/office/drawing/2014/main" id="{6F5D9DEF-AB5D-9447-C224-FFCB25ECD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9" y="1981550"/>
            <a:ext cx="1686872" cy="16868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pinion | The High Cost of Shattering Democratic Norms - The New York Times">
            <a:extLst>
              <a:ext uri="{FF2B5EF4-FFF2-40B4-BE49-F238E27FC236}">
                <a16:creationId xmlns:a16="http://schemas.microsoft.com/office/drawing/2014/main" id="{5B36A75F-5769-0F88-F7ED-BE1D9F84A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077" y="3617288"/>
            <a:ext cx="2438071" cy="14238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A859E8C5-E12A-C91B-0F84-63DE468DA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930" y="1910710"/>
            <a:ext cx="2438070" cy="18285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8346EEE-EEC2-9252-14CB-DFBA783F0C92}"/>
              </a:ext>
            </a:extLst>
          </p:cNvPr>
          <p:cNvPicPr>
            <a:picLocks noChangeAspect="1"/>
          </p:cNvPicPr>
          <p:nvPr/>
        </p:nvPicPr>
        <p:blipFill>
          <a:blip r:embed="rId5"/>
          <a:stretch>
            <a:fillRect/>
          </a:stretch>
        </p:blipFill>
        <p:spPr>
          <a:xfrm>
            <a:off x="1636527" y="3421877"/>
            <a:ext cx="1888422" cy="1735487"/>
          </a:xfrm>
          <a:prstGeom prst="rect">
            <a:avLst/>
          </a:prstGeom>
        </p:spPr>
      </p:pic>
      <p:pic>
        <p:nvPicPr>
          <p:cNvPr id="5" name="Picture 2" descr="CFM issues statement on voting wisely – Catholic Archdiocese of Kota  Kinabalu">
            <a:extLst>
              <a:ext uri="{FF2B5EF4-FFF2-40B4-BE49-F238E27FC236}">
                <a16:creationId xmlns:a16="http://schemas.microsoft.com/office/drawing/2014/main" id="{B2ACBBAD-35E8-4F49-46B0-04C1F123B2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3124" y="102393"/>
            <a:ext cx="20574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35F61B-F24D-74B4-AF5B-9944AEFAA368}"/>
              </a:ext>
            </a:extLst>
          </p:cNvPr>
          <p:cNvPicPr>
            <a:picLocks noChangeAspect="1"/>
          </p:cNvPicPr>
          <p:nvPr/>
        </p:nvPicPr>
        <p:blipFill>
          <a:blip r:embed="rId7"/>
          <a:stretch>
            <a:fillRect/>
          </a:stretch>
        </p:blipFill>
        <p:spPr>
          <a:xfrm>
            <a:off x="3879477" y="2034223"/>
            <a:ext cx="1940620" cy="1502705"/>
          </a:xfrm>
          <a:prstGeom prst="rect">
            <a:avLst/>
          </a:prstGeom>
        </p:spPr>
      </p:pic>
    </p:spTree>
    <p:extLst>
      <p:ext uri="{BB962C8B-B14F-4D97-AF65-F5344CB8AC3E}">
        <p14:creationId xmlns:p14="http://schemas.microsoft.com/office/powerpoint/2010/main" val="1502489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1789-74EE-8512-7864-DF7C90F7A2C8}"/>
              </a:ext>
            </a:extLst>
          </p:cNvPr>
          <p:cNvSpPr>
            <a:spLocks noGrp="1"/>
          </p:cNvSpPr>
          <p:nvPr>
            <p:ph type="title"/>
          </p:nvPr>
        </p:nvSpPr>
        <p:spPr>
          <a:xfrm>
            <a:off x="1230406" y="692524"/>
            <a:ext cx="7913594" cy="685450"/>
          </a:xfrm>
        </p:spPr>
        <p:txBody>
          <a:bodyPr>
            <a:noAutofit/>
          </a:bodyPr>
          <a:lstStyle/>
          <a:p>
            <a:br>
              <a:rPr lang="en-US" sz="3000" dirty="0">
                <a:latin typeface="+mj-lt"/>
              </a:rPr>
            </a:br>
            <a:br>
              <a:rPr lang="en-US" sz="3000" dirty="0">
                <a:latin typeface="+mj-lt"/>
              </a:rPr>
            </a:br>
            <a:r>
              <a:rPr lang="en-US" sz="3000" dirty="0">
                <a:latin typeface="+mj-lt"/>
              </a:rPr>
              <a:t>Challenge #2: </a:t>
            </a:r>
            <a:br>
              <a:rPr lang="en-US" sz="3000" dirty="0">
                <a:latin typeface="+mj-lt"/>
              </a:rPr>
            </a:br>
            <a:r>
              <a:rPr lang="en-US" sz="3000" dirty="0">
                <a:latin typeface="+mj-lt"/>
              </a:rPr>
              <a:t>“Be Humble and Bold”</a:t>
            </a:r>
            <a:br>
              <a:rPr lang="en-US" sz="3000" dirty="0">
                <a:latin typeface="+mj-lt"/>
              </a:rPr>
            </a:br>
            <a:endParaRPr lang="en-US" sz="3000" dirty="0"/>
          </a:p>
        </p:txBody>
      </p:sp>
      <p:sp>
        <p:nvSpPr>
          <p:cNvPr id="3" name="Content Placeholder 2">
            <a:extLst>
              <a:ext uri="{FF2B5EF4-FFF2-40B4-BE49-F238E27FC236}">
                <a16:creationId xmlns:a16="http://schemas.microsoft.com/office/drawing/2014/main" id="{01E16564-83D4-08F8-B43D-1C6B3A726CE9}"/>
              </a:ext>
            </a:extLst>
          </p:cNvPr>
          <p:cNvSpPr>
            <a:spLocks noGrp="1"/>
          </p:cNvSpPr>
          <p:nvPr>
            <p:ph idx="1"/>
          </p:nvPr>
        </p:nvSpPr>
        <p:spPr>
          <a:xfrm>
            <a:off x="1432112" y="1651747"/>
            <a:ext cx="7083238" cy="3263504"/>
          </a:xfrm>
        </p:spPr>
        <p:txBody>
          <a:bodyPr/>
          <a:lstStyle/>
          <a:p>
            <a:r>
              <a:rPr lang="en-US" sz="2400" dirty="0">
                <a:latin typeface="+mj-lt"/>
              </a:rPr>
              <a:t> Learn from other countries and from the past </a:t>
            </a:r>
          </a:p>
          <a:p>
            <a:endParaRPr lang="en-US" dirty="0"/>
          </a:p>
        </p:txBody>
      </p:sp>
      <p:sp>
        <p:nvSpPr>
          <p:cNvPr id="4" name="Slide Number Placeholder 3">
            <a:extLst>
              <a:ext uri="{FF2B5EF4-FFF2-40B4-BE49-F238E27FC236}">
                <a16:creationId xmlns:a16="http://schemas.microsoft.com/office/drawing/2014/main" id="{25EA58FE-64E5-FB07-6AC8-553DCF0A26D4}"/>
              </a:ext>
            </a:extLst>
          </p:cNvPr>
          <p:cNvSpPr>
            <a:spLocks noGrp="1"/>
          </p:cNvSpPr>
          <p:nvPr>
            <p:ph type="sldNum" sz="quarter" idx="12"/>
          </p:nvPr>
        </p:nvSpPr>
        <p:spPr/>
        <p:txBody>
          <a:bodyPr/>
          <a:lstStyle/>
          <a:p>
            <a:fld id="{F40EFFAF-D776-0E4A-B23C-093906A319D0}" type="slidenum">
              <a:rPr lang="en-US" smtClean="0"/>
              <a:t>25</a:t>
            </a:fld>
            <a:endParaRPr lang="en-US"/>
          </a:p>
        </p:txBody>
      </p:sp>
      <p:pic>
        <p:nvPicPr>
          <p:cNvPr id="2050" name="Picture 2" descr="Germany 1933: from democracy to dictatorship | Anne Frank House">
            <a:extLst>
              <a:ext uri="{FF2B5EF4-FFF2-40B4-BE49-F238E27FC236}">
                <a16:creationId xmlns:a16="http://schemas.microsoft.com/office/drawing/2014/main" id="{5B817564-8460-EC77-9458-53B13EDB4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49" y="2214532"/>
            <a:ext cx="3661987" cy="151756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German-American Bund">
            <a:extLst>
              <a:ext uri="{FF2B5EF4-FFF2-40B4-BE49-F238E27FC236}">
                <a16:creationId xmlns:a16="http://schemas.microsoft.com/office/drawing/2014/main" id="{DB171A65-7CB8-69F4-6C30-D5DAF6ED5D8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German-American Bund">
            <a:extLst>
              <a:ext uri="{FF2B5EF4-FFF2-40B4-BE49-F238E27FC236}">
                <a16:creationId xmlns:a16="http://schemas.microsoft.com/office/drawing/2014/main" id="{C2D3ACF1-8FFD-3A43-75BD-61AD55516D40}"/>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C634AD9F-9D93-D31C-852C-B8BDB8F9F4B7}"/>
              </a:ext>
            </a:extLst>
          </p:cNvPr>
          <p:cNvPicPr>
            <a:picLocks noChangeAspect="1"/>
          </p:cNvPicPr>
          <p:nvPr/>
        </p:nvPicPr>
        <p:blipFill>
          <a:blip r:embed="rId3"/>
          <a:stretch>
            <a:fillRect/>
          </a:stretch>
        </p:blipFill>
        <p:spPr>
          <a:xfrm>
            <a:off x="4079116" y="2022469"/>
            <a:ext cx="2378834" cy="1904333"/>
          </a:xfrm>
          <a:prstGeom prst="rect">
            <a:avLst/>
          </a:prstGeom>
        </p:spPr>
      </p:pic>
      <p:pic>
        <p:nvPicPr>
          <p:cNvPr id="2056" name="Picture 8" descr="Freedom in the World 2020: A Leaderless Struggle for Democracy">
            <a:extLst>
              <a:ext uri="{FF2B5EF4-FFF2-40B4-BE49-F238E27FC236}">
                <a16:creationId xmlns:a16="http://schemas.microsoft.com/office/drawing/2014/main" id="{166D5B9E-FEEA-BCBF-E637-76868F431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85" y="3904928"/>
            <a:ext cx="3484766" cy="11361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5 Things You Can Do to Fight for Democracy Right Now — Democracy in Color">
            <a:extLst>
              <a:ext uri="{FF2B5EF4-FFF2-40B4-BE49-F238E27FC236}">
                <a16:creationId xmlns:a16="http://schemas.microsoft.com/office/drawing/2014/main" id="{D605CE7D-BECD-2AD8-86A0-5750DD7C5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5251" y="3945763"/>
            <a:ext cx="1756074" cy="11716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s This Tomorrow? A Red Scare Comic Book from 1947 - Flashbak">
            <a:hlinkClick r:id="rId6"/>
            <a:extLst>
              <a:ext uri="{FF2B5EF4-FFF2-40B4-BE49-F238E27FC236}">
                <a16:creationId xmlns:a16="http://schemas.microsoft.com/office/drawing/2014/main" id="{471DC36D-618B-B8EC-BFE0-9F70A27D7D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210" y="2033832"/>
            <a:ext cx="2282765" cy="207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944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1789-74EE-8512-7864-DF7C90F7A2C8}"/>
              </a:ext>
            </a:extLst>
          </p:cNvPr>
          <p:cNvSpPr>
            <a:spLocks noGrp="1"/>
          </p:cNvSpPr>
          <p:nvPr>
            <p:ph type="title"/>
          </p:nvPr>
        </p:nvSpPr>
        <p:spPr>
          <a:xfrm>
            <a:off x="1230406" y="692524"/>
            <a:ext cx="7913594" cy="685450"/>
          </a:xfrm>
        </p:spPr>
        <p:txBody>
          <a:bodyPr>
            <a:noAutofit/>
          </a:bodyPr>
          <a:lstStyle/>
          <a:p>
            <a:br>
              <a:rPr lang="en-US" sz="3000" dirty="0">
                <a:latin typeface="+mj-lt"/>
              </a:rPr>
            </a:br>
            <a:br>
              <a:rPr lang="en-US" sz="3000" dirty="0">
                <a:latin typeface="+mj-lt"/>
              </a:rPr>
            </a:br>
            <a:r>
              <a:rPr lang="en-US" sz="3000" dirty="0">
                <a:latin typeface="+mj-lt"/>
              </a:rPr>
              <a:t>Challenge #3: </a:t>
            </a:r>
            <a:br>
              <a:rPr lang="en-US" sz="3000" dirty="0">
                <a:latin typeface="+mj-lt"/>
              </a:rPr>
            </a:br>
            <a:r>
              <a:rPr lang="en-US" sz="3000" dirty="0">
                <a:latin typeface="+mj-lt"/>
              </a:rPr>
              <a:t>Commit to Free, Fair, and Independent Elections </a:t>
            </a:r>
            <a:br>
              <a:rPr lang="en-US" sz="3000" dirty="0">
                <a:latin typeface="+mj-lt"/>
              </a:rPr>
            </a:br>
            <a:endParaRPr lang="en-US" sz="3000" dirty="0"/>
          </a:p>
        </p:txBody>
      </p:sp>
      <p:sp>
        <p:nvSpPr>
          <p:cNvPr id="4" name="Slide Number Placeholder 3">
            <a:extLst>
              <a:ext uri="{FF2B5EF4-FFF2-40B4-BE49-F238E27FC236}">
                <a16:creationId xmlns:a16="http://schemas.microsoft.com/office/drawing/2014/main" id="{25EA58FE-64E5-FB07-6AC8-553DCF0A26D4}"/>
              </a:ext>
            </a:extLst>
          </p:cNvPr>
          <p:cNvSpPr>
            <a:spLocks noGrp="1"/>
          </p:cNvSpPr>
          <p:nvPr>
            <p:ph type="sldNum" sz="quarter" idx="12"/>
          </p:nvPr>
        </p:nvSpPr>
        <p:spPr/>
        <p:txBody>
          <a:bodyPr/>
          <a:lstStyle/>
          <a:p>
            <a:fld id="{F40EFFAF-D776-0E4A-B23C-093906A319D0}" type="slidenum">
              <a:rPr lang="en-US" smtClean="0"/>
              <a:t>26</a:t>
            </a:fld>
            <a:endParaRPr lang="en-US"/>
          </a:p>
        </p:txBody>
      </p:sp>
      <p:pic>
        <p:nvPicPr>
          <p:cNvPr id="6" name="Picture 5">
            <a:extLst>
              <a:ext uri="{FF2B5EF4-FFF2-40B4-BE49-F238E27FC236}">
                <a16:creationId xmlns:a16="http://schemas.microsoft.com/office/drawing/2014/main" id="{54E26C29-1DDF-D24D-C281-EA30B54B1791}"/>
              </a:ext>
            </a:extLst>
          </p:cNvPr>
          <p:cNvPicPr>
            <a:picLocks noChangeAspect="1"/>
          </p:cNvPicPr>
          <p:nvPr/>
        </p:nvPicPr>
        <p:blipFill>
          <a:blip r:embed="rId2"/>
          <a:stretch>
            <a:fillRect/>
          </a:stretch>
        </p:blipFill>
        <p:spPr>
          <a:xfrm>
            <a:off x="4610810" y="1560495"/>
            <a:ext cx="2665809" cy="1831769"/>
          </a:xfrm>
          <a:prstGeom prst="rect">
            <a:avLst/>
          </a:prstGeom>
        </p:spPr>
      </p:pic>
      <p:pic>
        <p:nvPicPr>
          <p:cNvPr id="2050" name="Picture 2" descr="American Democratic Norms Continue To Falter As Some Republicans Refuse To  Concede : The NPR Politics Podcast : NPR">
            <a:extLst>
              <a:ext uri="{FF2B5EF4-FFF2-40B4-BE49-F238E27FC236}">
                <a16:creationId xmlns:a16="http://schemas.microsoft.com/office/drawing/2014/main" id="{D61206AC-77EE-1B8A-D1D8-4233764B6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607" y="2912098"/>
            <a:ext cx="2177398" cy="12193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ngress Must Pass These Election and Voting Reforms in 2021 | Time">
            <a:extLst>
              <a:ext uri="{FF2B5EF4-FFF2-40B4-BE49-F238E27FC236}">
                <a16:creationId xmlns:a16="http://schemas.microsoft.com/office/drawing/2014/main" id="{E87DCF31-1F57-0ED1-C820-B84CD0B8F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99" y="1700497"/>
            <a:ext cx="2931440" cy="18980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C9E2CB-8CE5-A150-2B13-9B60604286C7}"/>
              </a:ext>
            </a:extLst>
          </p:cNvPr>
          <p:cNvPicPr>
            <a:picLocks noChangeAspect="1"/>
          </p:cNvPicPr>
          <p:nvPr/>
        </p:nvPicPr>
        <p:blipFill>
          <a:blip r:embed="rId5"/>
          <a:stretch>
            <a:fillRect/>
          </a:stretch>
        </p:blipFill>
        <p:spPr>
          <a:xfrm>
            <a:off x="2408381" y="3271184"/>
            <a:ext cx="2537943" cy="1895054"/>
          </a:xfrm>
          <a:prstGeom prst="rect">
            <a:avLst/>
          </a:prstGeom>
        </p:spPr>
      </p:pic>
    </p:spTree>
    <p:extLst>
      <p:ext uri="{BB962C8B-B14F-4D97-AF65-F5344CB8AC3E}">
        <p14:creationId xmlns:p14="http://schemas.microsoft.com/office/powerpoint/2010/main" val="164463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1789-74EE-8512-7864-DF7C90F7A2C8}"/>
              </a:ext>
            </a:extLst>
          </p:cNvPr>
          <p:cNvSpPr>
            <a:spLocks noGrp="1"/>
          </p:cNvSpPr>
          <p:nvPr>
            <p:ph type="title"/>
          </p:nvPr>
        </p:nvSpPr>
        <p:spPr>
          <a:xfrm>
            <a:off x="1311088" y="486825"/>
            <a:ext cx="7913594" cy="685450"/>
          </a:xfrm>
        </p:spPr>
        <p:txBody>
          <a:bodyPr>
            <a:noAutofit/>
          </a:bodyPr>
          <a:lstStyle/>
          <a:p>
            <a:br>
              <a:rPr lang="en-US" sz="3000" dirty="0">
                <a:latin typeface="+mj-lt"/>
              </a:rPr>
            </a:br>
            <a:br>
              <a:rPr lang="en-US" sz="3000" dirty="0">
                <a:latin typeface="+mj-lt"/>
              </a:rPr>
            </a:br>
            <a:r>
              <a:rPr lang="en-US" sz="3000" dirty="0">
                <a:latin typeface="+mj-lt"/>
              </a:rPr>
              <a:t>Challenge #4: </a:t>
            </a:r>
            <a:br>
              <a:rPr lang="en-US" sz="3000" dirty="0">
                <a:latin typeface="+mj-lt"/>
              </a:rPr>
            </a:br>
            <a:r>
              <a:rPr lang="en-US" sz="3000" dirty="0">
                <a:latin typeface="+mj-lt"/>
              </a:rPr>
              <a:t>Support Free and Independent Media </a:t>
            </a:r>
            <a:endParaRPr lang="en-US" sz="3000" dirty="0"/>
          </a:p>
        </p:txBody>
      </p:sp>
      <p:sp>
        <p:nvSpPr>
          <p:cNvPr id="4" name="Slide Number Placeholder 3">
            <a:extLst>
              <a:ext uri="{FF2B5EF4-FFF2-40B4-BE49-F238E27FC236}">
                <a16:creationId xmlns:a16="http://schemas.microsoft.com/office/drawing/2014/main" id="{25EA58FE-64E5-FB07-6AC8-553DCF0A26D4}"/>
              </a:ext>
            </a:extLst>
          </p:cNvPr>
          <p:cNvSpPr>
            <a:spLocks noGrp="1"/>
          </p:cNvSpPr>
          <p:nvPr>
            <p:ph type="sldNum" sz="quarter" idx="12"/>
          </p:nvPr>
        </p:nvSpPr>
        <p:spPr/>
        <p:txBody>
          <a:bodyPr/>
          <a:lstStyle/>
          <a:p>
            <a:fld id="{F40EFFAF-D776-0E4A-B23C-093906A319D0}" type="slidenum">
              <a:rPr lang="en-US" smtClean="0"/>
              <a:t>27</a:t>
            </a:fld>
            <a:endParaRPr lang="en-US"/>
          </a:p>
        </p:txBody>
      </p:sp>
      <p:pic>
        <p:nvPicPr>
          <p:cNvPr id="6" name="Picture 5">
            <a:extLst>
              <a:ext uri="{FF2B5EF4-FFF2-40B4-BE49-F238E27FC236}">
                <a16:creationId xmlns:a16="http://schemas.microsoft.com/office/drawing/2014/main" id="{1E6BEAEF-B9DB-165E-BF36-B149FF9EF599}"/>
              </a:ext>
            </a:extLst>
          </p:cNvPr>
          <p:cNvPicPr>
            <a:picLocks noChangeAspect="1"/>
          </p:cNvPicPr>
          <p:nvPr/>
        </p:nvPicPr>
        <p:blipFill>
          <a:blip r:embed="rId2"/>
          <a:stretch>
            <a:fillRect/>
          </a:stretch>
        </p:blipFill>
        <p:spPr>
          <a:xfrm>
            <a:off x="87914" y="3557879"/>
            <a:ext cx="2166676" cy="1483228"/>
          </a:xfrm>
          <a:prstGeom prst="rect">
            <a:avLst/>
          </a:prstGeom>
        </p:spPr>
      </p:pic>
      <p:pic>
        <p:nvPicPr>
          <p:cNvPr id="3074" name="Picture 2" descr="Media and Democracy. “ There can be no Democratic society… | by Akanksha |  Medium">
            <a:extLst>
              <a:ext uri="{FF2B5EF4-FFF2-40B4-BE49-F238E27FC236}">
                <a16:creationId xmlns:a16="http://schemas.microsoft.com/office/drawing/2014/main" id="{2356B77C-15C9-06B2-6443-B7A8CD759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721" y="3231811"/>
            <a:ext cx="2526474" cy="1772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669F383-B4F6-6174-D1A5-339F6BF80256}"/>
              </a:ext>
            </a:extLst>
          </p:cNvPr>
          <p:cNvPicPr>
            <a:picLocks noChangeAspect="1"/>
          </p:cNvPicPr>
          <p:nvPr/>
        </p:nvPicPr>
        <p:blipFill>
          <a:blip r:embed="rId4"/>
          <a:stretch>
            <a:fillRect/>
          </a:stretch>
        </p:blipFill>
        <p:spPr>
          <a:xfrm>
            <a:off x="5915267" y="1853163"/>
            <a:ext cx="2769583" cy="1014374"/>
          </a:xfrm>
          <a:prstGeom prst="rect">
            <a:avLst/>
          </a:prstGeom>
        </p:spPr>
      </p:pic>
      <p:pic>
        <p:nvPicPr>
          <p:cNvPr id="9" name="Picture 8">
            <a:extLst>
              <a:ext uri="{FF2B5EF4-FFF2-40B4-BE49-F238E27FC236}">
                <a16:creationId xmlns:a16="http://schemas.microsoft.com/office/drawing/2014/main" id="{8636B7C6-6909-B059-663B-D5BA9F84F7C0}"/>
              </a:ext>
            </a:extLst>
          </p:cNvPr>
          <p:cNvPicPr>
            <a:picLocks noChangeAspect="1"/>
          </p:cNvPicPr>
          <p:nvPr/>
        </p:nvPicPr>
        <p:blipFill>
          <a:blip r:embed="rId5"/>
          <a:stretch>
            <a:fillRect/>
          </a:stretch>
        </p:blipFill>
        <p:spPr>
          <a:xfrm>
            <a:off x="1333706" y="1772689"/>
            <a:ext cx="2519338" cy="1548388"/>
          </a:xfrm>
          <a:prstGeom prst="rect">
            <a:avLst/>
          </a:prstGeom>
        </p:spPr>
      </p:pic>
    </p:spTree>
    <p:extLst>
      <p:ext uri="{BB962C8B-B14F-4D97-AF65-F5344CB8AC3E}">
        <p14:creationId xmlns:p14="http://schemas.microsoft.com/office/powerpoint/2010/main" val="1721263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2E01004D-6D66-7EAD-1DCE-82D1D1B8266A}"/>
              </a:ext>
            </a:extLst>
          </p:cNvPr>
          <p:cNvSpPr>
            <a:spLocks noGrp="1" noChangeArrowheads="1"/>
          </p:cNvSpPr>
          <p:nvPr>
            <p:ph type="title"/>
          </p:nvPr>
        </p:nvSpPr>
        <p:spPr>
          <a:xfrm>
            <a:off x="1297641" y="780059"/>
            <a:ext cx="7266570" cy="994172"/>
          </a:xfrm>
        </p:spPr>
        <p:txBody>
          <a:bodyPr rtlCol="0">
            <a:noAutofit/>
          </a:bodyPr>
          <a:lstStyle/>
          <a:p>
            <a:pPr>
              <a:defRPr/>
            </a:pPr>
            <a:r>
              <a:rPr lang="en-US" sz="3600" dirty="0">
                <a:latin typeface="+mj-lt"/>
              </a:rPr>
              <a:t>Thank you all! </a:t>
            </a:r>
            <a:endParaRPr lang="en-US" b="1" dirty="0">
              <a:solidFill>
                <a:schemeClr val="bg1">
                  <a:lumMod val="20000"/>
                  <a:lumOff val="80000"/>
                </a:schemeClr>
              </a:solidFill>
            </a:endParaRPr>
          </a:p>
        </p:txBody>
      </p:sp>
      <p:sp>
        <p:nvSpPr>
          <p:cNvPr id="2" name="Content Placeholder 2">
            <a:extLst>
              <a:ext uri="{FF2B5EF4-FFF2-40B4-BE49-F238E27FC236}">
                <a16:creationId xmlns:a16="http://schemas.microsoft.com/office/drawing/2014/main" id="{C6DA4611-45D0-AAAA-08F6-C01EF0358FEF}"/>
              </a:ext>
            </a:extLst>
          </p:cNvPr>
          <p:cNvSpPr>
            <a:spLocks noGrp="1"/>
          </p:cNvSpPr>
          <p:nvPr>
            <p:ph idx="1"/>
          </p:nvPr>
        </p:nvSpPr>
        <p:spPr>
          <a:xfrm>
            <a:off x="1435474" y="2220375"/>
            <a:ext cx="5879726" cy="2923125"/>
          </a:xfrm>
        </p:spPr>
        <p:txBody>
          <a:bodyPr/>
          <a:lstStyle/>
          <a:p>
            <a:pPr marL="0" indent="0" algn="ctr">
              <a:buNone/>
            </a:pPr>
            <a:r>
              <a:rPr lang="en-US" sz="2200" dirty="0"/>
              <a:t>Dr. Jeff DeWitt</a:t>
            </a:r>
          </a:p>
          <a:p>
            <a:pPr marL="0" indent="0" algn="ctr">
              <a:buNone/>
            </a:pPr>
            <a:r>
              <a:rPr lang="en-US" sz="2200" dirty="0">
                <a:hlinkClick r:id="rId2"/>
              </a:rPr>
              <a:t>jdewitt@kennesaw.edu</a:t>
            </a:r>
            <a:endParaRPr lang="en-US" sz="2200" dirty="0"/>
          </a:p>
          <a:p>
            <a:pPr algn="ctr"/>
            <a:endParaRPr lang="en-US" dirty="0"/>
          </a:p>
        </p:txBody>
      </p:sp>
    </p:spTree>
    <p:extLst>
      <p:ext uri="{BB962C8B-B14F-4D97-AF65-F5344CB8AC3E}">
        <p14:creationId xmlns:p14="http://schemas.microsoft.com/office/powerpoint/2010/main" val="3769725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46D5-6600-8BB4-CA66-78F9B9265CE0}"/>
              </a:ext>
            </a:extLst>
          </p:cNvPr>
          <p:cNvSpPr>
            <a:spLocks noGrp="1"/>
          </p:cNvSpPr>
          <p:nvPr>
            <p:ph type="title"/>
          </p:nvPr>
        </p:nvSpPr>
        <p:spPr>
          <a:xfrm>
            <a:off x="1186703" y="704150"/>
            <a:ext cx="7264774" cy="994172"/>
          </a:xfrm>
        </p:spPr>
        <p:txBody>
          <a:bodyPr/>
          <a:lstStyle/>
          <a:p>
            <a:r>
              <a:rPr lang="en-US" dirty="0"/>
              <a:t>Democracy – Principles </a:t>
            </a:r>
          </a:p>
        </p:txBody>
      </p:sp>
      <p:sp>
        <p:nvSpPr>
          <p:cNvPr id="3" name="Content Placeholder 2">
            <a:extLst>
              <a:ext uri="{FF2B5EF4-FFF2-40B4-BE49-F238E27FC236}">
                <a16:creationId xmlns:a16="http://schemas.microsoft.com/office/drawing/2014/main" id="{F4397252-41FA-CCB1-5C6E-B4819C1EE254}"/>
              </a:ext>
            </a:extLst>
          </p:cNvPr>
          <p:cNvSpPr>
            <a:spLocks noGrp="1"/>
          </p:cNvSpPr>
          <p:nvPr>
            <p:ph idx="1"/>
          </p:nvPr>
        </p:nvSpPr>
        <p:spPr>
          <a:xfrm>
            <a:off x="1186704" y="1602723"/>
            <a:ext cx="7957296" cy="3451482"/>
          </a:xfrm>
        </p:spPr>
        <p:txBody>
          <a:bodyPr>
            <a:normAutofit/>
          </a:bodyPr>
          <a:lstStyle/>
          <a:p>
            <a:r>
              <a:rPr lang="en-US" sz="2000" i="1" dirty="0"/>
              <a:t>Demos</a:t>
            </a:r>
            <a:r>
              <a:rPr lang="en-US" sz="2000" dirty="0"/>
              <a:t> (the people) + </a:t>
            </a:r>
            <a:r>
              <a:rPr lang="en-US" sz="2000" i="1" dirty="0" err="1"/>
              <a:t>kratia</a:t>
            </a:r>
            <a:r>
              <a:rPr lang="en-US" sz="2000" dirty="0"/>
              <a:t> (power or authority)</a:t>
            </a:r>
          </a:p>
          <a:p>
            <a:r>
              <a:rPr lang="en-US" sz="2000" dirty="0"/>
              <a:t>Government function based on consent of the governed </a:t>
            </a:r>
          </a:p>
          <a:p>
            <a:pPr lvl="1"/>
            <a:r>
              <a:rPr lang="en-US" dirty="0"/>
              <a:t>“We the People” are supremely sovereign.</a:t>
            </a:r>
          </a:p>
          <a:p>
            <a:pPr lvl="1"/>
            <a:r>
              <a:rPr lang="en-US" dirty="0"/>
              <a:t>“Government of the people, by the people, for the people” 	</a:t>
            </a:r>
          </a:p>
          <a:p>
            <a:r>
              <a:rPr lang="en-US" sz="2000" dirty="0"/>
              <a:t>Legitimacy of the process – definable norms </a:t>
            </a:r>
          </a:p>
          <a:p>
            <a:r>
              <a:rPr lang="en-US" sz="2000" i="1" dirty="0"/>
              <a:t>Competition</a:t>
            </a:r>
            <a:r>
              <a:rPr lang="en-US" sz="2000" dirty="0"/>
              <a:t> in pursuit of power with some degree of political </a:t>
            </a:r>
            <a:r>
              <a:rPr lang="en-US" sz="2000" i="1" dirty="0"/>
              <a:t>uncertainty</a:t>
            </a:r>
            <a:r>
              <a:rPr lang="en-US" sz="2000" dirty="0"/>
              <a:t> </a:t>
            </a:r>
          </a:p>
          <a:p>
            <a:r>
              <a:rPr lang="en-US" sz="2000" dirty="0"/>
              <a:t>Rule of law – equal application, equal protection</a:t>
            </a:r>
          </a:p>
          <a:p>
            <a:r>
              <a:rPr lang="en-US" sz="2000" dirty="0"/>
              <a:t>Fundamental liberties/rights of political minority 				are protected (liberal democracy)</a:t>
            </a:r>
          </a:p>
          <a:p>
            <a:pPr marL="0" indent="0">
              <a:buNone/>
            </a:pPr>
            <a:endParaRPr lang="en-US" dirty="0"/>
          </a:p>
        </p:txBody>
      </p:sp>
      <p:sp>
        <p:nvSpPr>
          <p:cNvPr id="4" name="Slide Number Placeholder 3">
            <a:extLst>
              <a:ext uri="{FF2B5EF4-FFF2-40B4-BE49-F238E27FC236}">
                <a16:creationId xmlns:a16="http://schemas.microsoft.com/office/drawing/2014/main" id="{38821E8B-6994-0084-9ED9-B15A33718D16}"/>
              </a:ext>
            </a:extLst>
          </p:cNvPr>
          <p:cNvSpPr>
            <a:spLocks noGrp="1"/>
          </p:cNvSpPr>
          <p:nvPr>
            <p:ph type="sldNum" sz="quarter" idx="12"/>
          </p:nvPr>
        </p:nvSpPr>
        <p:spPr/>
        <p:txBody>
          <a:bodyPr/>
          <a:lstStyle/>
          <a:p>
            <a:fld id="{F40EFFAF-D776-0E4A-B23C-093906A319D0}" type="slidenum">
              <a:rPr lang="en-US" smtClean="0"/>
              <a:t>3</a:t>
            </a:fld>
            <a:endParaRPr lang="en-US"/>
          </a:p>
        </p:txBody>
      </p:sp>
      <p:pic>
        <p:nvPicPr>
          <p:cNvPr id="1026" name="Picture 2" descr="The history of Thanksgiving, Abraham Lincoln, and the Gettysburg Address.">
            <a:extLst>
              <a:ext uri="{FF2B5EF4-FFF2-40B4-BE49-F238E27FC236}">
                <a16:creationId xmlns:a16="http://schemas.microsoft.com/office/drawing/2014/main" id="{51CC6883-B304-0F68-1316-74F082F87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9" y="2102471"/>
            <a:ext cx="1190063" cy="793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gitimacy Images – Browse 1,228 Stock Photos, Vectors, and Video | Adobe  Stock">
            <a:extLst>
              <a:ext uri="{FF2B5EF4-FFF2-40B4-BE49-F238E27FC236}">
                <a16:creationId xmlns:a16="http://schemas.microsoft.com/office/drawing/2014/main" id="{116CF5E4-179A-0516-CFB7-7A227007B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0" y="3630916"/>
            <a:ext cx="1219480" cy="1219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33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46D5-6600-8BB4-CA66-78F9B9265CE0}"/>
              </a:ext>
            </a:extLst>
          </p:cNvPr>
          <p:cNvSpPr>
            <a:spLocks noGrp="1"/>
          </p:cNvSpPr>
          <p:nvPr>
            <p:ph type="title"/>
          </p:nvPr>
        </p:nvSpPr>
        <p:spPr>
          <a:xfrm>
            <a:off x="1186703" y="714866"/>
            <a:ext cx="7642972" cy="994172"/>
          </a:xfrm>
        </p:spPr>
        <p:txBody>
          <a:bodyPr>
            <a:normAutofit fontScale="90000"/>
          </a:bodyPr>
          <a:lstStyle/>
          <a:p>
            <a:r>
              <a:rPr lang="en-US"/>
              <a:t>Representative Democracy 					- </a:t>
            </a:r>
            <a:r>
              <a:rPr lang="en-US" dirty="0"/>
              <a:t>Procedural Conditions (Dahl 1982) </a:t>
            </a:r>
          </a:p>
        </p:txBody>
      </p:sp>
      <p:sp>
        <p:nvSpPr>
          <p:cNvPr id="3" name="Content Placeholder 2">
            <a:extLst>
              <a:ext uri="{FF2B5EF4-FFF2-40B4-BE49-F238E27FC236}">
                <a16:creationId xmlns:a16="http://schemas.microsoft.com/office/drawing/2014/main" id="{F4397252-41FA-CCB1-5C6E-B4819C1EE254}"/>
              </a:ext>
            </a:extLst>
          </p:cNvPr>
          <p:cNvSpPr>
            <a:spLocks noGrp="1"/>
          </p:cNvSpPr>
          <p:nvPr>
            <p:ph idx="1"/>
          </p:nvPr>
        </p:nvSpPr>
        <p:spPr>
          <a:xfrm>
            <a:off x="1186703" y="1512410"/>
            <a:ext cx="8024532" cy="3451482"/>
          </a:xfrm>
        </p:spPr>
        <p:txBody>
          <a:bodyPr>
            <a:noAutofit/>
          </a:bodyPr>
          <a:lstStyle/>
          <a:p>
            <a:pPr marL="342900" marR="0" lvl="0" indent="-342900">
              <a:lnSpc>
                <a:spcPct val="107000"/>
              </a:lnSpc>
              <a:spcBef>
                <a:spcPts val="0"/>
              </a:spcBef>
              <a:spcAft>
                <a:spcPts val="0"/>
              </a:spcAft>
              <a:buFont typeface="+mj-lt"/>
              <a:buAutoNum type="arabicParenR"/>
            </a:pPr>
            <a:r>
              <a:rPr lang="en-US" sz="1850" dirty="0">
                <a:effectLst/>
                <a:ea typeface="Calibri" panose="020F0502020204030204" pitchFamily="34" charset="0"/>
                <a:cs typeface="Times New Roman" panose="02020603050405020304" pitchFamily="18" charset="0"/>
              </a:rPr>
              <a:t>Control over government decisions about policy is vested in </a:t>
            </a:r>
            <a:r>
              <a:rPr lang="en-US" sz="1850" i="1" dirty="0">
                <a:effectLst/>
                <a:ea typeface="Calibri" panose="020F0502020204030204" pitchFamily="34" charset="0"/>
                <a:cs typeface="Times New Roman" panose="02020603050405020304" pitchFamily="18" charset="0"/>
              </a:rPr>
              <a:t>elected</a:t>
            </a:r>
            <a:r>
              <a:rPr lang="en-US" sz="1850" dirty="0">
                <a:effectLst/>
                <a:ea typeface="Calibri" panose="020F0502020204030204" pitchFamily="34" charset="0"/>
                <a:cs typeface="Times New Roman" panose="02020603050405020304" pitchFamily="18" charset="0"/>
              </a:rPr>
              <a:t> officials. </a:t>
            </a:r>
          </a:p>
          <a:p>
            <a:pPr marL="342900" marR="0" lvl="0" indent="-342900">
              <a:lnSpc>
                <a:spcPct val="107000"/>
              </a:lnSpc>
              <a:spcBef>
                <a:spcPts val="0"/>
              </a:spcBef>
              <a:spcAft>
                <a:spcPts val="0"/>
              </a:spcAft>
              <a:buFont typeface="+mj-lt"/>
              <a:buAutoNum type="arabicParenR"/>
            </a:pPr>
            <a:r>
              <a:rPr lang="en-US" sz="1850" dirty="0">
                <a:effectLst/>
                <a:ea typeface="Calibri" panose="020F0502020204030204" pitchFamily="34" charset="0"/>
                <a:cs typeface="Times New Roman" panose="02020603050405020304" pitchFamily="18" charset="0"/>
              </a:rPr>
              <a:t>Elected officials are chosen in frequent and fairly conducted elections</a:t>
            </a:r>
          </a:p>
          <a:p>
            <a:pPr marL="342900" marR="0" lvl="0" indent="-342900">
              <a:lnSpc>
                <a:spcPct val="107000"/>
              </a:lnSpc>
              <a:spcBef>
                <a:spcPts val="0"/>
              </a:spcBef>
              <a:spcAft>
                <a:spcPts val="0"/>
              </a:spcAft>
              <a:buFont typeface="+mj-lt"/>
              <a:buAutoNum type="arabicParenR"/>
            </a:pPr>
            <a:r>
              <a:rPr lang="en-US" sz="1850" dirty="0">
                <a:effectLst/>
                <a:ea typeface="Calibri" panose="020F0502020204030204" pitchFamily="34" charset="0"/>
                <a:cs typeface="Times New Roman" panose="02020603050405020304" pitchFamily="18" charset="0"/>
              </a:rPr>
              <a:t>Adults (practically all) have a right to vote in the election of govt officials. </a:t>
            </a:r>
          </a:p>
          <a:p>
            <a:pPr marL="342900" marR="0" lvl="0" indent="-342900">
              <a:lnSpc>
                <a:spcPct val="107000"/>
              </a:lnSpc>
              <a:spcBef>
                <a:spcPts val="0"/>
              </a:spcBef>
              <a:spcAft>
                <a:spcPts val="0"/>
              </a:spcAft>
              <a:buFont typeface="+mj-lt"/>
              <a:buAutoNum type="arabicParenR"/>
            </a:pPr>
            <a:r>
              <a:rPr lang="en-US" sz="1850" dirty="0">
                <a:effectLst/>
                <a:ea typeface="Calibri" panose="020F0502020204030204" pitchFamily="34" charset="0"/>
                <a:cs typeface="Times New Roman" panose="02020603050405020304" pitchFamily="18" charset="0"/>
              </a:rPr>
              <a:t>Adults (</a:t>
            </a:r>
            <a:r>
              <a:rPr lang="en-US" sz="1850" dirty="0">
                <a:ea typeface="Calibri" panose="020F0502020204030204" pitchFamily="34" charset="0"/>
                <a:cs typeface="Times New Roman" panose="02020603050405020304" pitchFamily="18" charset="0"/>
              </a:rPr>
              <a:t>practically all) </a:t>
            </a:r>
            <a:r>
              <a:rPr lang="en-US" sz="1850" dirty="0">
                <a:effectLst/>
                <a:ea typeface="Calibri" panose="020F0502020204030204" pitchFamily="34" charset="0"/>
                <a:cs typeface="Times New Roman" panose="02020603050405020304" pitchFamily="18" charset="0"/>
              </a:rPr>
              <a:t>have a right to run for elective govt offices. </a:t>
            </a:r>
          </a:p>
          <a:p>
            <a:pPr marL="342900" marR="0" lvl="0" indent="-342900">
              <a:lnSpc>
                <a:spcPct val="107000"/>
              </a:lnSpc>
              <a:spcBef>
                <a:spcPts val="0"/>
              </a:spcBef>
              <a:spcAft>
                <a:spcPts val="0"/>
              </a:spcAft>
              <a:buFont typeface="+mj-lt"/>
              <a:buAutoNum type="arabicParenR"/>
            </a:pPr>
            <a:r>
              <a:rPr lang="en-US" sz="1850" i="1" dirty="0">
                <a:effectLst/>
                <a:ea typeface="Calibri" panose="020F0502020204030204" pitchFamily="34" charset="0"/>
                <a:cs typeface="Times New Roman" panose="02020603050405020304" pitchFamily="18" charset="0"/>
              </a:rPr>
              <a:t>Citizens</a:t>
            </a:r>
            <a:r>
              <a:rPr lang="en-US" sz="1850" dirty="0">
                <a:effectLst/>
                <a:ea typeface="Calibri" panose="020F0502020204030204" pitchFamily="34" charset="0"/>
                <a:cs typeface="Times New Roman" panose="02020603050405020304" pitchFamily="18" charset="0"/>
              </a:rPr>
              <a:t> have a right to express themselves without the danger of punishment on political matters, which are broadly defined.</a:t>
            </a:r>
          </a:p>
          <a:p>
            <a:pPr marL="342900" marR="0" lvl="0" indent="-342900">
              <a:lnSpc>
                <a:spcPct val="107000"/>
              </a:lnSpc>
              <a:spcBef>
                <a:spcPts val="0"/>
              </a:spcBef>
              <a:spcAft>
                <a:spcPts val="0"/>
              </a:spcAft>
              <a:buFont typeface="+mj-lt"/>
              <a:buAutoNum type="arabicParenR"/>
            </a:pPr>
            <a:r>
              <a:rPr lang="en-US" sz="1850" i="1" dirty="0">
                <a:effectLst/>
                <a:ea typeface="Calibri" panose="020F0502020204030204" pitchFamily="34" charset="0"/>
                <a:cs typeface="Times New Roman" panose="02020603050405020304" pitchFamily="18" charset="0"/>
              </a:rPr>
              <a:t>Citizens</a:t>
            </a:r>
            <a:r>
              <a:rPr lang="en-US" sz="1850" dirty="0">
                <a:effectLst/>
                <a:ea typeface="Calibri" panose="020F0502020204030204" pitchFamily="34" charset="0"/>
                <a:cs typeface="Times New Roman" panose="02020603050405020304" pitchFamily="18" charset="0"/>
              </a:rPr>
              <a:t> have a right to seek out alternative/independent sources of information. Moreover, such sources exist widely and are protected by law.</a:t>
            </a:r>
          </a:p>
          <a:p>
            <a:pPr marL="342900" marR="0" lvl="0" indent="-342900">
              <a:lnSpc>
                <a:spcPct val="107000"/>
              </a:lnSpc>
              <a:spcBef>
                <a:spcPts val="0"/>
              </a:spcBef>
              <a:spcAft>
                <a:spcPts val="0"/>
              </a:spcAft>
              <a:buFont typeface="+mj-lt"/>
              <a:buAutoNum type="arabicParenR"/>
            </a:pPr>
            <a:r>
              <a:rPr lang="en-US" sz="1850" i="1" dirty="0">
                <a:effectLst/>
                <a:ea typeface="Calibri" panose="020F0502020204030204" pitchFamily="34" charset="0"/>
                <a:cs typeface="Times New Roman" panose="02020603050405020304" pitchFamily="18" charset="0"/>
              </a:rPr>
              <a:t>Citizens</a:t>
            </a:r>
            <a:r>
              <a:rPr lang="en-US" sz="1850" dirty="0">
                <a:effectLst/>
                <a:ea typeface="Calibri" panose="020F0502020204030204" pitchFamily="34" charset="0"/>
                <a:cs typeface="Times New Roman" panose="02020603050405020304" pitchFamily="18" charset="0"/>
              </a:rPr>
              <a:t> also have a right to form independent associations or organizations, including political parties and interest groups.</a:t>
            </a:r>
            <a:endParaRPr lang="en-US" sz="1850" dirty="0"/>
          </a:p>
        </p:txBody>
      </p:sp>
      <p:sp>
        <p:nvSpPr>
          <p:cNvPr id="4" name="Slide Number Placeholder 3">
            <a:extLst>
              <a:ext uri="{FF2B5EF4-FFF2-40B4-BE49-F238E27FC236}">
                <a16:creationId xmlns:a16="http://schemas.microsoft.com/office/drawing/2014/main" id="{38821E8B-6994-0084-9ED9-B15A33718D16}"/>
              </a:ext>
            </a:extLst>
          </p:cNvPr>
          <p:cNvSpPr>
            <a:spLocks noGrp="1"/>
          </p:cNvSpPr>
          <p:nvPr>
            <p:ph type="sldNum" sz="quarter" idx="12"/>
          </p:nvPr>
        </p:nvSpPr>
        <p:spPr/>
        <p:txBody>
          <a:bodyPr/>
          <a:lstStyle/>
          <a:p>
            <a:fld id="{F40EFFAF-D776-0E4A-B23C-093906A319D0}" type="slidenum">
              <a:rPr lang="en-US" smtClean="0"/>
              <a:t>4</a:t>
            </a:fld>
            <a:endParaRPr lang="en-US"/>
          </a:p>
        </p:txBody>
      </p:sp>
      <p:pic>
        <p:nvPicPr>
          <p:cNvPr id="2052" name="Picture 4" descr="Successful) democracies breed their own support | CEPR">
            <a:extLst>
              <a:ext uri="{FF2B5EF4-FFF2-40B4-BE49-F238E27FC236}">
                <a16:creationId xmlns:a16="http://schemas.microsoft.com/office/drawing/2014/main" id="{2EDAACE9-65C8-E90D-130E-E7809BBE9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9" y="2497969"/>
            <a:ext cx="1148044" cy="61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66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467" y="704494"/>
            <a:ext cx="7886700" cy="994172"/>
          </a:xfrm>
        </p:spPr>
        <p:txBody>
          <a:bodyPr/>
          <a:lstStyle/>
          <a:p>
            <a:r>
              <a:rPr lang="en-US" dirty="0"/>
              <a:t>Democracy – Variations and Fluctuations </a:t>
            </a:r>
          </a:p>
        </p:txBody>
      </p:sp>
      <p:sp>
        <p:nvSpPr>
          <p:cNvPr id="3" name="Content Placeholder 2"/>
          <p:cNvSpPr>
            <a:spLocks noGrp="1"/>
          </p:cNvSpPr>
          <p:nvPr>
            <p:ph idx="1"/>
          </p:nvPr>
        </p:nvSpPr>
        <p:spPr>
          <a:xfrm>
            <a:off x="1285995" y="1698666"/>
            <a:ext cx="7611035" cy="3148999"/>
          </a:xfrm>
        </p:spPr>
        <p:txBody>
          <a:bodyPr>
            <a:normAutofit/>
          </a:bodyPr>
          <a:lstStyle/>
          <a:p>
            <a:r>
              <a:rPr lang="en-US" sz="2000" dirty="0"/>
              <a:t>Different types of democracy reflected in ways in which the power of the people is exercised. </a:t>
            </a:r>
          </a:p>
          <a:p>
            <a:r>
              <a:rPr lang="en-US" sz="2000" dirty="0"/>
              <a:t>Democracy fluctuates in form and degree - from place to place and time to time </a:t>
            </a:r>
          </a:p>
          <a:p>
            <a:pPr lvl="1"/>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01D31B-CACB-41AC-A566-5F51473E3272}"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9C38F66-54B1-4AED-2D3D-7E0A6644432D}"/>
              </a:ext>
            </a:extLst>
          </p:cNvPr>
          <p:cNvPicPr>
            <a:picLocks noChangeAspect="1"/>
          </p:cNvPicPr>
          <p:nvPr/>
        </p:nvPicPr>
        <p:blipFill>
          <a:blip r:embed="rId2"/>
          <a:stretch>
            <a:fillRect/>
          </a:stretch>
        </p:blipFill>
        <p:spPr>
          <a:xfrm>
            <a:off x="4296584" y="3727125"/>
            <a:ext cx="2346750" cy="1423760"/>
          </a:xfrm>
          <a:prstGeom prst="rect">
            <a:avLst/>
          </a:prstGeom>
        </p:spPr>
      </p:pic>
      <p:pic>
        <p:nvPicPr>
          <p:cNvPr id="7" name="Picture 2" descr="Top 7 little-known facts about the Athenian Democracy - Greek Herald">
            <a:extLst>
              <a:ext uri="{FF2B5EF4-FFF2-40B4-BE49-F238E27FC236}">
                <a16:creationId xmlns:a16="http://schemas.microsoft.com/office/drawing/2014/main" id="{C91FF7AB-FF37-F6FF-6C6D-AB74DAE37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95" y="3896976"/>
            <a:ext cx="1921863" cy="10840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e Forgotten Meaning of 'We the People'">
            <a:extLst>
              <a:ext uri="{FF2B5EF4-FFF2-40B4-BE49-F238E27FC236}">
                <a16:creationId xmlns:a16="http://schemas.microsoft.com/office/drawing/2014/main" id="{0DBE9215-C283-C2AC-DA98-04D81655E4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9586" y="3016056"/>
            <a:ext cx="2160032" cy="11263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e people trying to save democracy from itself | Politics | The Guardian">
            <a:extLst>
              <a:ext uri="{FF2B5EF4-FFF2-40B4-BE49-F238E27FC236}">
                <a16:creationId xmlns:a16="http://schemas.microsoft.com/office/drawing/2014/main" id="{F2B490FC-831D-27EE-45AD-75DA000BBA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828" y="2765077"/>
            <a:ext cx="2160032" cy="129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401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467" y="704494"/>
            <a:ext cx="7886700" cy="994172"/>
          </a:xfrm>
        </p:spPr>
        <p:txBody>
          <a:bodyPr/>
          <a:lstStyle/>
          <a:p>
            <a:r>
              <a:rPr lang="en-US" dirty="0"/>
              <a:t>The State of Democracy – Resources </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01D31B-CACB-41AC-A566-5F51473E3272}"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Freedom House Urges Baku to Allow Investigation in Armenian POW Torture  Claims – Asbarez.com">
            <a:extLst>
              <a:ext uri="{FF2B5EF4-FFF2-40B4-BE49-F238E27FC236}">
                <a16:creationId xmlns:a16="http://schemas.microsoft.com/office/drawing/2014/main" id="{93899111-929F-1E46-C2AE-1CA7CF5C1F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048" y="1698666"/>
            <a:ext cx="2552396" cy="17015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mocracy Index 2020 - Economist Intelligence Unit">
            <a:extLst>
              <a:ext uri="{FF2B5EF4-FFF2-40B4-BE49-F238E27FC236}">
                <a16:creationId xmlns:a16="http://schemas.microsoft.com/office/drawing/2014/main" id="{15021019-D7AA-C3BF-8A76-45ED26557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196" y="1720951"/>
            <a:ext cx="428625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Democracies Die: Levitsky, Steven, Ziblatt, Daniel: 9781524762933:  Amazon.com: Books">
            <a:extLst>
              <a:ext uri="{FF2B5EF4-FFF2-40B4-BE49-F238E27FC236}">
                <a16:creationId xmlns:a16="http://schemas.microsoft.com/office/drawing/2014/main" id="{A1D7034A-5236-6D7B-8AFB-8423FCA3C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2179" y="1798972"/>
            <a:ext cx="1698859" cy="20052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arieties of Democracy (V-Dem) | University of Gothenburg">
            <a:extLst>
              <a:ext uri="{FF2B5EF4-FFF2-40B4-BE49-F238E27FC236}">
                <a16:creationId xmlns:a16="http://schemas.microsoft.com/office/drawing/2014/main" id="{263C2EE5-C581-CEAB-A57F-8A5DFE371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024" y="3753745"/>
            <a:ext cx="3378394" cy="101351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n Democracy: Dahl, Robert A.: 9780300084559: Amazon.com: Books">
            <a:extLst>
              <a:ext uri="{FF2B5EF4-FFF2-40B4-BE49-F238E27FC236}">
                <a16:creationId xmlns:a16="http://schemas.microsoft.com/office/drawing/2014/main" id="{E7B0B795-8008-619D-162A-48D4E2932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8321" y="2869576"/>
            <a:ext cx="1276844" cy="212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093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ACB95-6452-C99D-53EB-D18CCC9F890F}"/>
              </a:ext>
            </a:extLst>
          </p:cNvPr>
          <p:cNvSpPr>
            <a:spLocks noGrp="1"/>
          </p:cNvSpPr>
          <p:nvPr>
            <p:ph type="title"/>
          </p:nvPr>
        </p:nvSpPr>
        <p:spPr>
          <a:xfrm>
            <a:off x="1210235" y="849665"/>
            <a:ext cx="7664824" cy="857250"/>
          </a:xfrm>
        </p:spPr>
        <p:txBody>
          <a:bodyPr>
            <a:normAutofit/>
          </a:bodyPr>
          <a:lstStyle/>
          <a:p>
            <a:r>
              <a:rPr lang="en-US" dirty="0"/>
              <a:t>Democracy in Peril: Freedom House Reports</a:t>
            </a:r>
          </a:p>
        </p:txBody>
      </p:sp>
      <p:pic>
        <p:nvPicPr>
          <p:cNvPr id="5" name="Picture 4">
            <a:hlinkClick r:id="rId2"/>
            <a:extLst>
              <a:ext uri="{FF2B5EF4-FFF2-40B4-BE49-F238E27FC236}">
                <a16:creationId xmlns:a16="http://schemas.microsoft.com/office/drawing/2014/main" id="{5DDEEACA-FA46-DBF7-B279-D97A01B1DF1C}"/>
              </a:ext>
            </a:extLst>
          </p:cNvPr>
          <p:cNvPicPr>
            <a:picLocks noChangeAspect="1"/>
          </p:cNvPicPr>
          <p:nvPr/>
        </p:nvPicPr>
        <p:blipFill>
          <a:blip r:embed="rId3"/>
          <a:stretch>
            <a:fillRect/>
          </a:stretch>
        </p:blipFill>
        <p:spPr>
          <a:xfrm>
            <a:off x="1337124" y="3140945"/>
            <a:ext cx="4029075" cy="850106"/>
          </a:xfrm>
          <a:prstGeom prst="rect">
            <a:avLst/>
          </a:prstGeom>
        </p:spPr>
      </p:pic>
      <p:pic>
        <p:nvPicPr>
          <p:cNvPr id="7" name="Picture 6">
            <a:hlinkClick r:id="rId4"/>
            <a:extLst>
              <a:ext uri="{FF2B5EF4-FFF2-40B4-BE49-F238E27FC236}">
                <a16:creationId xmlns:a16="http://schemas.microsoft.com/office/drawing/2014/main" id="{4B0C0F40-1D12-A35B-5725-AC417B8ED691}"/>
              </a:ext>
            </a:extLst>
          </p:cNvPr>
          <p:cNvPicPr>
            <a:picLocks noChangeAspect="1"/>
          </p:cNvPicPr>
          <p:nvPr/>
        </p:nvPicPr>
        <p:blipFill>
          <a:blip r:embed="rId5"/>
          <a:stretch>
            <a:fillRect/>
          </a:stretch>
        </p:blipFill>
        <p:spPr>
          <a:xfrm>
            <a:off x="1263439" y="1893052"/>
            <a:ext cx="6858000" cy="847321"/>
          </a:xfrm>
          <a:prstGeom prst="rect">
            <a:avLst/>
          </a:prstGeom>
        </p:spPr>
      </p:pic>
      <p:pic>
        <p:nvPicPr>
          <p:cNvPr id="9" name="Picture 8">
            <a:hlinkClick r:id="rId6"/>
            <a:extLst>
              <a:ext uri="{FF2B5EF4-FFF2-40B4-BE49-F238E27FC236}">
                <a16:creationId xmlns:a16="http://schemas.microsoft.com/office/drawing/2014/main" id="{350B65DC-64C3-3268-403D-0F5BE8907776}"/>
              </a:ext>
            </a:extLst>
          </p:cNvPr>
          <p:cNvPicPr>
            <a:picLocks noChangeAspect="1"/>
          </p:cNvPicPr>
          <p:nvPr/>
        </p:nvPicPr>
        <p:blipFill>
          <a:blip r:embed="rId7"/>
          <a:stretch>
            <a:fillRect/>
          </a:stretch>
        </p:blipFill>
        <p:spPr>
          <a:xfrm>
            <a:off x="1286808" y="54654"/>
            <a:ext cx="3503543" cy="772934"/>
          </a:xfrm>
          <a:prstGeom prst="rect">
            <a:avLst/>
          </a:prstGeom>
        </p:spPr>
      </p:pic>
      <p:pic>
        <p:nvPicPr>
          <p:cNvPr id="11" name="Picture 10">
            <a:hlinkClick r:id="rId8"/>
            <a:extLst>
              <a:ext uri="{FF2B5EF4-FFF2-40B4-BE49-F238E27FC236}">
                <a16:creationId xmlns:a16="http://schemas.microsoft.com/office/drawing/2014/main" id="{71D47A77-157D-174B-A617-71E8D13850EA}"/>
              </a:ext>
            </a:extLst>
          </p:cNvPr>
          <p:cNvPicPr>
            <a:picLocks noChangeAspect="1"/>
          </p:cNvPicPr>
          <p:nvPr/>
        </p:nvPicPr>
        <p:blipFill>
          <a:blip r:embed="rId9"/>
          <a:stretch>
            <a:fillRect/>
          </a:stretch>
        </p:blipFill>
        <p:spPr>
          <a:xfrm>
            <a:off x="6341111" y="32576"/>
            <a:ext cx="2271713" cy="828675"/>
          </a:xfrm>
          <a:prstGeom prst="rect">
            <a:avLst/>
          </a:prstGeom>
        </p:spPr>
      </p:pic>
      <p:pic>
        <p:nvPicPr>
          <p:cNvPr id="13" name="Picture 12">
            <a:hlinkClick r:id="rId10"/>
            <a:extLst>
              <a:ext uri="{FF2B5EF4-FFF2-40B4-BE49-F238E27FC236}">
                <a16:creationId xmlns:a16="http://schemas.microsoft.com/office/drawing/2014/main" id="{998EA0C1-D3B3-BBDD-9466-3353C1DA0330}"/>
              </a:ext>
            </a:extLst>
          </p:cNvPr>
          <p:cNvPicPr>
            <a:picLocks noChangeAspect="1"/>
          </p:cNvPicPr>
          <p:nvPr/>
        </p:nvPicPr>
        <p:blipFill>
          <a:blip r:embed="rId11"/>
          <a:stretch>
            <a:fillRect/>
          </a:stretch>
        </p:blipFill>
        <p:spPr>
          <a:xfrm>
            <a:off x="3158004" y="4063375"/>
            <a:ext cx="3264694" cy="1014413"/>
          </a:xfrm>
          <a:prstGeom prst="rect">
            <a:avLst/>
          </a:prstGeom>
        </p:spPr>
      </p:pic>
      <p:pic>
        <p:nvPicPr>
          <p:cNvPr id="4" name="Picture 3">
            <a:extLst>
              <a:ext uri="{FF2B5EF4-FFF2-40B4-BE49-F238E27FC236}">
                <a16:creationId xmlns:a16="http://schemas.microsoft.com/office/drawing/2014/main" id="{3C596A68-2015-DE30-66AA-9235CF1F1334}"/>
              </a:ext>
            </a:extLst>
          </p:cNvPr>
          <p:cNvPicPr>
            <a:picLocks noChangeAspect="1"/>
          </p:cNvPicPr>
          <p:nvPr/>
        </p:nvPicPr>
        <p:blipFill>
          <a:blip r:embed="rId12"/>
          <a:stretch>
            <a:fillRect/>
          </a:stretch>
        </p:blipFill>
        <p:spPr>
          <a:xfrm>
            <a:off x="5862765" y="3087976"/>
            <a:ext cx="1693069" cy="864394"/>
          </a:xfrm>
          <a:prstGeom prst="rect">
            <a:avLst/>
          </a:prstGeom>
        </p:spPr>
      </p:pic>
    </p:spTree>
    <p:extLst>
      <p:ext uri="{BB962C8B-B14F-4D97-AF65-F5344CB8AC3E}">
        <p14:creationId xmlns:p14="http://schemas.microsoft.com/office/powerpoint/2010/main" val="2900835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ACB95-6452-C99D-53EB-D18CCC9F890F}"/>
              </a:ext>
            </a:extLst>
          </p:cNvPr>
          <p:cNvSpPr>
            <a:spLocks noGrp="1"/>
          </p:cNvSpPr>
          <p:nvPr>
            <p:ph type="title"/>
          </p:nvPr>
        </p:nvSpPr>
        <p:spPr>
          <a:xfrm>
            <a:off x="1247231" y="849665"/>
            <a:ext cx="7664824" cy="857250"/>
          </a:xfrm>
        </p:spPr>
        <p:txBody>
          <a:bodyPr>
            <a:normAutofit/>
          </a:bodyPr>
          <a:lstStyle/>
          <a:p>
            <a:r>
              <a:rPr lang="en-US" dirty="0"/>
              <a:t>Democracy in Peril: Freedom House Reports</a:t>
            </a:r>
          </a:p>
        </p:txBody>
      </p:sp>
      <p:pic>
        <p:nvPicPr>
          <p:cNvPr id="6" name="Picture 5">
            <a:extLst>
              <a:ext uri="{FF2B5EF4-FFF2-40B4-BE49-F238E27FC236}">
                <a16:creationId xmlns:a16="http://schemas.microsoft.com/office/drawing/2014/main" id="{B8D7B4B7-5E58-09E6-0E49-3ECF1D0DFB0C}"/>
              </a:ext>
            </a:extLst>
          </p:cNvPr>
          <p:cNvPicPr>
            <a:picLocks noChangeAspect="1"/>
          </p:cNvPicPr>
          <p:nvPr/>
        </p:nvPicPr>
        <p:blipFill>
          <a:blip r:embed="rId2"/>
          <a:stretch>
            <a:fillRect/>
          </a:stretch>
        </p:blipFill>
        <p:spPr>
          <a:xfrm>
            <a:off x="155763" y="2158253"/>
            <a:ext cx="4596124" cy="2658744"/>
          </a:xfrm>
          <a:prstGeom prst="rect">
            <a:avLst/>
          </a:prstGeom>
        </p:spPr>
      </p:pic>
      <p:pic>
        <p:nvPicPr>
          <p:cNvPr id="4" name="Picture 3">
            <a:extLst>
              <a:ext uri="{FF2B5EF4-FFF2-40B4-BE49-F238E27FC236}">
                <a16:creationId xmlns:a16="http://schemas.microsoft.com/office/drawing/2014/main" id="{E809F50F-61E3-F471-AACB-953A3A8DED71}"/>
              </a:ext>
            </a:extLst>
          </p:cNvPr>
          <p:cNvPicPr>
            <a:picLocks noChangeAspect="1"/>
          </p:cNvPicPr>
          <p:nvPr/>
        </p:nvPicPr>
        <p:blipFill>
          <a:blip r:embed="rId3"/>
          <a:stretch>
            <a:fillRect/>
          </a:stretch>
        </p:blipFill>
        <p:spPr>
          <a:xfrm>
            <a:off x="5079643" y="1706914"/>
            <a:ext cx="3682424" cy="2454949"/>
          </a:xfrm>
          <a:prstGeom prst="rect">
            <a:avLst/>
          </a:prstGeom>
        </p:spPr>
      </p:pic>
    </p:spTree>
    <p:extLst>
      <p:ext uri="{BB962C8B-B14F-4D97-AF65-F5344CB8AC3E}">
        <p14:creationId xmlns:p14="http://schemas.microsoft.com/office/powerpoint/2010/main" val="362871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74D372-1225-A243-B23C-5EF6E2DDA682}"/>
              </a:ext>
            </a:extLst>
          </p:cNvPr>
          <p:cNvPicPr>
            <a:picLocks noChangeAspect="1"/>
          </p:cNvPicPr>
          <p:nvPr/>
        </p:nvPicPr>
        <p:blipFill>
          <a:blip r:embed="rId2"/>
          <a:stretch>
            <a:fillRect/>
          </a:stretch>
        </p:blipFill>
        <p:spPr>
          <a:xfrm>
            <a:off x="1351430" y="3706239"/>
            <a:ext cx="4703764" cy="1437261"/>
          </a:xfrm>
          <a:prstGeom prst="rect">
            <a:avLst/>
          </a:prstGeom>
        </p:spPr>
      </p:pic>
      <p:pic>
        <p:nvPicPr>
          <p:cNvPr id="7" name="Picture 6">
            <a:extLst>
              <a:ext uri="{FF2B5EF4-FFF2-40B4-BE49-F238E27FC236}">
                <a16:creationId xmlns:a16="http://schemas.microsoft.com/office/drawing/2014/main" id="{A027B327-D602-04BF-E147-0FE40C86B4CB}"/>
              </a:ext>
            </a:extLst>
          </p:cNvPr>
          <p:cNvPicPr>
            <a:picLocks noChangeAspect="1"/>
          </p:cNvPicPr>
          <p:nvPr/>
        </p:nvPicPr>
        <p:blipFill>
          <a:blip r:embed="rId3"/>
          <a:stretch>
            <a:fillRect/>
          </a:stretch>
        </p:blipFill>
        <p:spPr>
          <a:xfrm>
            <a:off x="1867961" y="1774789"/>
            <a:ext cx="4588643" cy="1764147"/>
          </a:xfrm>
          <a:prstGeom prst="rect">
            <a:avLst/>
          </a:prstGeom>
        </p:spPr>
      </p:pic>
      <p:sp>
        <p:nvSpPr>
          <p:cNvPr id="10" name="Title 1">
            <a:extLst>
              <a:ext uri="{FF2B5EF4-FFF2-40B4-BE49-F238E27FC236}">
                <a16:creationId xmlns:a16="http://schemas.microsoft.com/office/drawing/2014/main" id="{64D796F7-51E1-98E5-8094-524BF730E2B7}"/>
              </a:ext>
            </a:extLst>
          </p:cNvPr>
          <p:cNvSpPr>
            <a:spLocks noGrp="1"/>
          </p:cNvSpPr>
          <p:nvPr>
            <p:ph type="title"/>
          </p:nvPr>
        </p:nvSpPr>
        <p:spPr>
          <a:xfrm>
            <a:off x="1237128" y="750236"/>
            <a:ext cx="8027895" cy="857250"/>
          </a:xfrm>
        </p:spPr>
        <p:txBody>
          <a:bodyPr>
            <a:noAutofit/>
          </a:bodyPr>
          <a:lstStyle/>
          <a:p>
            <a:r>
              <a:rPr lang="en-US" dirty="0"/>
              <a:t>Democracy in Peril: Economist IU Reports</a:t>
            </a:r>
          </a:p>
        </p:txBody>
      </p:sp>
      <p:pic>
        <p:nvPicPr>
          <p:cNvPr id="3" name="Picture 2">
            <a:extLst>
              <a:ext uri="{FF2B5EF4-FFF2-40B4-BE49-F238E27FC236}">
                <a16:creationId xmlns:a16="http://schemas.microsoft.com/office/drawing/2014/main" id="{624A04D1-C265-9D11-0EA8-2D22F6C4D945}"/>
              </a:ext>
            </a:extLst>
          </p:cNvPr>
          <p:cNvPicPr>
            <a:picLocks noChangeAspect="1"/>
          </p:cNvPicPr>
          <p:nvPr/>
        </p:nvPicPr>
        <p:blipFill>
          <a:blip r:embed="rId4"/>
          <a:stretch>
            <a:fillRect/>
          </a:stretch>
        </p:blipFill>
        <p:spPr>
          <a:xfrm>
            <a:off x="7214145" y="1638460"/>
            <a:ext cx="1728327" cy="2583877"/>
          </a:xfrm>
          <a:prstGeom prst="rect">
            <a:avLst/>
          </a:prstGeom>
        </p:spPr>
      </p:pic>
    </p:spTree>
    <p:extLst>
      <p:ext uri="{BB962C8B-B14F-4D97-AF65-F5344CB8AC3E}">
        <p14:creationId xmlns:p14="http://schemas.microsoft.com/office/powerpoint/2010/main" val="40854129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9386</TotalTime>
  <Words>1310</Words>
  <Application>Microsoft Office PowerPoint</Application>
  <PresentationFormat>On-screen Show (16:9)</PresentationFormat>
  <Paragraphs>147</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Montserrat</vt:lpstr>
      <vt:lpstr>Office Theme</vt:lpstr>
      <vt:lpstr>What Causes Democracy to  Fail or Thrive?</vt:lpstr>
      <vt:lpstr>What is Democracy? </vt:lpstr>
      <vt:lpstr>Democracy – Principles </vt:lpstr>
      <vt:lpstr>Representative Democracy      - Procedural Conditions (Dahl 1982) </vt:lpstr>
      <vt:lpstr>Democracy – Variations and Fluctuations </vt:lpstr>
      <vt:lpstr>The State of Democracy – Resources </vt:lpstr>
      <vt:lpstr>Democracy in Peril: Freedom House Reports</vt:lpstr>
      <vt:lpstr>Democracy in Peril: Freedom House Reports</vt:lpstr>
      <vt:lpstr>Democracy in Peril: Economist IU Reports</vt:lpstr>
      <vt:lpstr>Democracy in Peril: V-Dem Institute Reports</vt:lpstr>
      <vt:lpstr>Causes of Democratic Erosion/Backsliding</vt:lpstr>
      <vt:lpstr>Four Indicators of “Democratic Backsliding” </vt:lpstr>
      <vt:lpstr>Case Study: Germany </vt:lpstr>
      <vt:lpstr>Case Study: Germany </vt:lpstr>
      <vt:lpstr>Case Study: Venezuela</vt:lpstr>
      <vt:lpstr>Case Study: Venezuela</vt:lpstr>
      <vt:lpstr>Other Cases, Similar Paths</vt:lpstr>
      <vt:lpstr>USA on the Precipice</vt:lpstr>
      <vt:lpstr>USA: Polarization, Extremism, Dysfunction (FH)</vt:lpstr>
      <vt:lpstr>USA: Polarization, Extremism, Dysfunction (EIU)</vt:lpstr>
      <vt:lpstr>Yet…Glimmers of Hope</vt:lpstr>
      <vt:lpstr>Could it happen here? </vt:lpstr>
      <vt:lpstr>Summary of the State of Things  and What’s at Stake</vt:lpstr>
      <vt:lpstr>  Challenge #1:  Engage! Promote, Restore, Nurture Dem Norms  </vt:lpstr>
      <vt:lpstr>  Challenge #2:  “Be Humble and Bold” </vt:lpstr>
      <vt:lpstr>  Challenge #3:  Commit to Free, Fair, and Independent Elections  </vt:lpstr>
      <vt:lpstr>  Challenge #4:  Support Free and Independent Media </vt:lpstr>
      <vt:lpstr>Thank you all!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Kimundi</dc:creator>
  <cp:lastModifiedBy>Jeff DeWitt</cp:lastModifiedBy>
  <cp:revision>177</cp:revision>
  <cp:lastPrinted>2022-09-28T16:03:09Z</cp:lastPrinted>
  <dcterms:created xsi:type="dcterms:W3CDTF">2019-02-15T21:19:03Z</dcterms:created>
  <dcterms:modified xsi:type="dcterms:W3CDTF">2022-09-28T16:03:20Z</dcterms:modified>
</cp:coreProperties>
</file>