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9" r:id="rId6"/>
    <p:sldId id="271" r:id="rId7"/>
    <p:sldId id="273" r:id="rId8"/>
    <p:sldId id="282" r:id="rId9"/>
    <p:sldId id="277" r:id="rId10"/>
    <p:sldId id="274" r:id="rId11"/>
    <p:sldId id="278" r:id="rId12"/>
    <p:sldId id="266" r:id="rId13"/>
    <p:sldId id="275" r:id="rId14"/>
    <p:sldId id="27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bagasra@kennesaw.edu" TargetMode="External"/><Relationship Id="rId2" Type="http://schemas.openxmlformats.org/officeDocument/2006/relationships/hyperlink" Target="tel:470578525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web.kennesaw.edu/abagasra/index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7910" y="2593910"/>
            <a:ext cx="6531040" cy="1917875"/>
          </a:xfrm>
        </p:spPr>
        <p:txBody>
          <a:bodyPr anchor="ctr">
            <a:noAutofit/>
          </a:bodyPr>
          <a:lstStyle/>
          <a:p>
            <a:r>
              <a:rPr lang="en-US" sz="3200" dirty="0"/>
              <a:t>Training Undergraduate Students in Conducting Research with Minority/Underrepresented Communities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Anisah Bagasra, PhD</a:t>
            </a:r>
          </a:p>
          <a:p>
            <a:r>
              <a:rPr lang="en-US" dirty="0"/>
              <a:t>Department of Psychological Science</a:t>
            </a:r>
          </a:p>
          <a:p>
            <a:r>
              <a:rPr lang="en-US" dirty="0"/>
              <a:t>Kennesaw State University</a:t>
            </a:r>
          </a:p>
          <a:p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Ethical Issues and Community Mistrust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Familiarize yourself with any causes of mistrust of research or researchers within the community.</a:t>
            </a:r>
          </a:p>
          <a:p>
            <a:pPr lvl="1"/>
            <a:r>
              <a:rPr lang="en-US" sz="2400" dirty="0"/>
              <a:t>Past histories of unethical research</a:t>
            </a:r>
          </a:p>
          <a:p>
            <a:pPr lvl="1"/>
            <a:r>
              <a:rPr lang="en-US" sz="2400" dirty="0"/>
              <a:t>Research that is perceived as targeting or exploiting the community</a:t>
            </a:r>
          </a:p>
          <a:p>
            <a:pPr lvl="1"/>
            <a:r>
              <a:rPr lang="en-US" sz="2400" dirty="0"/>
              <a:t>Research that is perceived as painting the community in a bad light 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What steps can your undergraduate researcher, in consultation with you and community stakeholders take to address such concerns? </a:t>
            </a:r>
          </a:p>
        </p:txBody>
      </p:sp>
    </p:spTree>
    <p:extLst>
      <p:ext uri="{BB962C8B-B14F-4D97-AF65-F5344CB8AC3E}">
        <p14:creationId xmlns:p14="http://schemas.microsoft.com/office/powerpoint/2010/main" val="36814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References/Further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Amer</a:t>
            </a:r>
            <a:r>
              <a:rPr lang="en-US" dirty="0"/>
              <a:t>, M. and Bagasra, A. (2013). Psychological research with Muslim Americans in the age of 	Islamophobia: Trends, challenges, and recommendations. </a:t>
            </a:r>
            <a:r>
              <a:rPr lang="en-US" i="1" dirty="0"/>
              <a:t>American Psychologist</a:t>
            </a:r>
            <a:r>
              <a:rPr lang="en-US" dirty="0"/>
              <a:t>, </a:t>
            </a:r>
            <a:r>
              <a:rPr lang="en-US" i="1" dirty="0"/>
              <a:t>68</a:t>
            </a:r>
            <a:r>
              <a:rPr lang="en-US" dirty="0"/>
              <a:t>(3), 	134-144. </a:t>
            </a:r>
          </a:p>
          <a:p>
            <a:r>
              <a:rPr lang="en-US" dirty="0"/>
              <a:t>Brew, A., &amp; </a:t>
            </a:r>
            <a:r>
              <a:rPr lang="en-US" dirty="0" err="1"/>
              <a:t>Mantai</a:t>
            </a:r>
            <a:r>
              <a:rPr lang="en-US" dirty="0"/>
              <a:t>, L. (2017). Academics’ perceptions of the challenges and barriers to implementing 	research-based experiences for undergraduates. </a:t>
            </a:r>
            <a:r>
              <a:rPr lang="en-US" i="1" dirty="0"/>
              <a:t>Teaching in Higher Education</a:t>
            </a:r>
            <a:r>
              <a:rPr lang="en-US" dirty="0"/>
              <a:t>, </a:t>
            </a:r>
            <a:r>
              <a:rPr lang="en-US" i="1" dirty="0"/>
              <a:t>22</a:t>
            </a:r>
            <a:r>
              <a:rPr lang="en-US" dirty="0"/>
              <a:t>(5), 551–	568. https://doi.org/10.1080/13562517.2016.1273216</a:t>
            </a:r>
          </a:p>
          <a:p>
            <a:r>
              <a:rPr lang="en-US" dirty="0" err="1"/>
              <a:t>Sciame-Giesecke</a:t>
            </a:r>
            <a:r>
              <a:rPr lang="en-US" dirty="0"/>
              <a:t>, S., </a:t>
            </a:r>
            <a:r>
              <a:rPr lang="en-US" dirty="0" err="1"/>
              <a:t>Roden</a:t>
            </a:r>
            <a:r>
              <a:rPr lang="en-US" dirty="0"/>
              <a:t>, D., &amp; </a:t>
            </a:r>
            <a:r>
              <a:rPr lang="en-US" dirty="0" err="1"/>
              <a:t>Parkison</a:t>
            </a:r>
            <a:r>
              <a:rPr lang="en-US" dirty="0"/>
              <a:t>, K. (2009). Infusing diversity into the curriculum: What 	are faculty members actually doing? </a:t>
            </a:r>
            <a:r>
              <a:rPr lang="en-US" i="1" dirty="0"/>
              <a:t>Journal of Diversity in Higher Education, 2</a:t>
            </a:r>
            <a:r>
              <a:rPr lang="en-US" dirty="0"/>
              <a:t>(3), 156-165.</a:t>
            </a:r>
          </a:p>
          <a:p>
            <a:r>
              <a:rPr lang="en-US" dirty="0"/>
              <a:t>Talley, C. H., &amp; Williams, K. P. (2018). Preparing Future Healthcare Professionals for Community Engagement: A Course-Based Research Experience. </a:t>
            </a:r>
            <a:r>
              <a:rPr lang="en-US" i="1" dirty="0"/>
              <a:t>ABNF Journal</a:t>
            </a:r>
            <a:r>
              <a:rPr lang="en-US" dirty="0"/>
              <a:t>, </a:t>
            </a:r>
            <a:r>
              <a:rPr lang="en-US" i="1" dirty="0"/>
              <a:t>29</a:t>
            </a:r>
            <a:r>
              <a:rPr lang="en-US" dirty="0"/>
              <a:t>(2), 33–41.</a:t>
            </a:r>
          </a:p>
          <a:p>
            <a:r>
              <a:rPr lang="en-US" dirty="0"/>
              <a:t>Wiggins, S., </a:t>
            </a:r>
            <a:r>
              <a:rPr lang="en-US" dirty="0" err="1"/>
              <a:t>Chiriac</a:t>
            </a:r>
            <a:r>
              <a:rPr lang="en-US" dirty="0"/>
              <a:t>, E. H., </a:t>
            </a:r>
            <a:r>
              <a:rPr lang="en-US" dirty="0" err="1"/>
              <a:t>Abbad</a:t>
            </a:r>
            <a:r>
              <a:rPr lang="en-US" dirty="0"/>
              <a:t>, G. L., Pauli, R., &amp; Worrell, M. (2016). Ask not only ‘what can problem-based learning do for psychology?’ but ‘what can psychology do for problem-based learning?’ A review of the relevance of problem-based learning for psychology teaching and research. </a:t>
            </a:r>
            <a:r>
              <a:rPr lang="en-US" i="1" dirty="0"/>
              <a:t>Psychology Learning &amp; Teaching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(2), 136–154.</a:t>
            </a:r>
          </a:p>
          <a:p>
            <a:r>
              <a:rPr lang="en-US" dirty="0"/>
              <a:t>Van </a:t>
            </a:r>
            <a:r>
              <a:rPr lang="en-US" dirty="0" err="1"/>
              <a:t>Vliet</a:t>
            </a:r>
            <a:r>
              <a:rPr lang="en-US" dirty="0"/>
              <a:t>, K. J., </a:t>
            </a:r>
            <a:r>
              <a:rPr lang="en-US" dirty="0" err="1"/>
              <a:t>Klingle</a:t>
            </a:r>
            <a:r>
              <a:rPr lang="en-US" dirty="0"/>
              <a:t>, K. E., &amp; </a:t>
            </a:r>
            <a:r>
              <a:rPr lang="en-US" dirty="0" err="1"/>
              <a:t>Hiseler</a:t>
            </a:r>
            <a:r>
              <a:rPr lang="en-US" dirty="0"/>
              <a:t>, L. E. (2013). The mentorship of undergraduate students in counselling psychology research. </a:t>
            </a:r>
            <a:r>
              <a:rPr lang="en-US" i="1" dirty="0"/>
              <a:t>Counselling Psychology Quarterly</a:t>
            </a:r>
            <a:r>
              <a:rPr lang="en-US" dirty="0"/>
              <a:t>, </a:t>
            </a:r>
            <a:r>
              <a:rPr lang="en-US" i="1" dirty="0"/>
              <a:t>26</a:t>
            </a:r>
            <a:r>
              <a:rPr lang="en-US" dirty="0"/>
              <a:t>(3/4), 406–426. 	https://doi.org/10.1080/09515070.2013.844095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92739"/>
              </p:ext>
            </p:extLst>
          </p:nvPr>
        </p:nvGraphicFramePr>
        <p:xfrm>
          <a:off x="2553128" y="1957227"/>
          <a:ext cx="8602235" cy="3067050"/>
        </p:xfrm>
        <a:graphic>
          <a:graphicData uri="http://schemas.openxmlformats.org/drawingml/2006/table">
            <a:tbl>
              <a:tblPr firstRow="1" firstCol="1" bandRow="1"/>
              <a:tblGrid>
                <a:gridCol w="8602235">
                  <a:extLst>
                    <a:ext uri="{9D8B030D-6E8A-4147-A177-3AD203B41FA5}">
                      <a16:colId xmlns:a16="http://schemas.microsoft.com/office/drawing/2014/main" val="4294169692"/>
                    </a:ext>
                  </a:extLst>
                </a:gridCol>
              </a:tblGrid>
              <a:tr h="26985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Anisah Bagasra, PhD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Assistant Professor of Psychology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Psychological Science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 Bartow Ave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Sciences 2017, MD 2202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Kennesaw, GA 30144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p: </a:t>
                      </a:r>
                      <a:r>
                        <a:rPr lang="en-US" sz="2000" u="none" strike="noStrike" dirty="0">
                          <a:solidFill>
                            <a:srgbClr val="007A9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470-578-5254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e: </a:t>
                      </a:r>
                      <a:r>
                        <a:rPr lang="en-US" sz="2000" u="none" strike="noStrike" dirty="0">
                          <a:solidFill>
                            <a:srgbClr val="007A9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abagasra@kennesaw.edu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w: </a:t>
                      </a:r>
                      <a:r>
                        <a:rPr lang="en-US" sz="2000" u="none" strike="noStrike" dirty="0">
                          <a:solidFill>
                            <a:srgbClr val="007A9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http://facultyweb.kennesaw.edu/abagasra/index.php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28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7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conclusion of this workshop, you will be able to: </a:t>
            </a:r>
          </a:p>
          <a:p>
            <a:r>
              <a:rPr lang="en-US" dirty="0"/>
              <a:t>1) Identify major challenges you face when embarking on research projects with undergraduate students, and how these challenges may be amplified in ethnic/religious other minority community research. </a:t>
            </a:r>
          </a:p>
          <a:p>
            <a:r>
              <a:rPr lang="en-US" dirty="0"/>
              <a:t>2) Identify available resources and mentors who can be consulted when designing research aimed at specific ethnic, religious, or other minority groups. </a:t>
            </a:r>
          </a:p>
          <a:p>
            <a:r>
              <a:rPr lang="en-US" dirty="0"/>
              <a:t>3) Describe effective strategies to forming sustainable community-based research partnerships. </a:t>
            </a:r>
          </a:p>
          <a:p>
            <a:r>
              <a:rPr lang="en-US" dirty="0"/>
              <a:t>4) Describe effective strategies to addressing ethical issues and distrust of research and researchers that could impact the success of student-led research.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Undergraduates in the Research Training Pipeline: Many Flavors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Course-Based Undergraduate Research Experiences (CUREs)</a:t>
            </a:r>
          </a:p>
          <a:p>
            <a:r>
              <a:rPr lang="en-US" dirty="0"/>
              <a:t>Research Internships (Volunteer or for Credit)</a:t>
            </a:r>
          </a:p>
          <a:p>
            <a:r>
              <a:rPr lang="en-US" dirty="0"/>
              <a:t>First Year Research Experiences</a:t>
            </a:r>
          </a:p>
          <a:p>
            <a:r>
              <a:rPr lang="en-US" dirty="0"/>
              <a:t>Grant-based research experiences (REUs, Undergrads incorporated into a funded project)</a:t>
            </a:r>
          </a:p>
          <a:p>
            <a:r>
              <a:rPr lang="en-US" dirty="0"/>
              <a:t>Student –Initiated Undergraduate Projects (Honors Thesis,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090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Role as a Mentor?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students with scaffolding to engage in: </a:t>
            </a:r>
          </a:p>
          <a:p>
            <a:pPr lvl="1"/>
            <a:r>
              <a:rPr lang="en-US" sz="2000" dirty="0"/>
              <a:t>Research design (Hypothesis-creation, literature search, study design)</a:t>
            </a:r>
          </a:p>
          <a:p>
            <a:pPr lvl="1"/>
            <a:r>
              <a:rPr lang="en-US" sz="2000" dirty="0"/>
              <a:t>Research Ethics</a:t>
            </a:r>
          </a:p>
          <a:p>
            <a:pPr lvl="1"/>
            <a:r>
              <a:rPr lang="en-US" sz="2000" dirty="0"/>
              <a:t>Data Collection</a:t>
            </a:r>
          </a:p>
          <a:p>
            <a:pPr lvl="1"/>
            <a:r>
              <a:rPr lang="en-US" sz="2000" dirty="0"/>
              <a:t>Data Analysis</a:t>
            </a:r>
          </a:p>
          <a:p>
            <a:pPr lvl="1"/>
            <a:r>
              <a:rPr lang="en-US" sz="2000" dirty="0"/>
              <a:t>Data Dissemination (Undergraduate Research Conferences, Psi Chi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What Skills do you want students to gain as part of this process?</a:t>
            </a:r>
          </a:p>
          <a:p>
            <a:pPr marL="457200" lvl="1" indent="0">
              <a:buNone/>
            </a:pPr>
            <a:r>
              <a:rPr lang="en-US" sz="2000" dirty="0"/>
              <a:t>	Communication Skills</a:t>
            </a:r>
          </a:p>
          <a:p>
            <a:pPr marL="457200" lvl="1" indent="0">
              <a:buNone/>
            </a:pPr>
            <a:r>
              <a:rPr lang="en-US" sz="2000" dirty="0"/>
              <a:t>	Data entry, coding, analysis/interpretation</a:t>
            </a:r>
          </a:p>
          <a:p>
            <a:pPr marL="457200" lvl="1" indent="0">
              <a:buNone/>
            </a:pPr>
            <a:r>
              <a:rPr lang="en-US" sz="2000" dirty="0"/>
              <a:t>	Independence</a:t>
            </a:r>
          </a:p>
          <a:p>
            <a:pPr marL="457200" lvl="1" indent="0">
              <a:buNone/>
            </a:pPr>
            <a:r>
              <a:rPr lang="en-US" sz="2000" dirty="0"/>
              <a:t>	Collaboration as part of a lab group</a:t>
            </a:r>
          </a:p>
        </p:txBody>
      </p:sp>
    </p:spTree>
    <p:extLst>
      <p:ext uri="{BB962C8B-B14F-4D97-AF65-F5344CB8AC3E}">
        <p14:creationId xmlns:p14="http://schemas.microsoft.com/office/powerpoint/2010/main" val="25180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Students Engaging in Research Focusing on Under-represented Populations: Your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the mentee(s) for: </a:t>
            </a:r>
          </a:p>
          <a:p>
            <a:pPr lvl="1"/>
            <a:r>
              <a:rPr lang="en-US" dirty="0"/>
              <a:t>Maturity level</a:t>
            </a:r>
          </a:p>
          <a:p>
            <a:pPr lvl="1"/>
            <a:r>
              <a:rPr lang="en-US" dirty="0"/>
              <a:t>Communication skills </a:t>
            </a:r>
          </a:p>
          <a:p>
            <a:pPr lvl="1"/>
            <a:r>
              <a:rPr lang="en-US" dirty="0"/>
              <a:t>Long-terms goals or aspirations</a:t>
            </a:r>
          </a:p>
          <a:p>
            <a:pPr lvl="1"/>
            <a:r>
              <a:rPr lang="en-US" dirty="0"/>
              <a:t>Previous experiences with research or under-represented populations</a:t>
            </a:r>
          </a:p>
          <a:p>
            <a:pPr lvl="1"/>
            <a:r>
              <a:rPr lang="en-US" dirty="0"/>
              <a:t>Openness to new ideas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Develop a Plan Collaboratively </a:t>
            </a:r>
          </a:p>
          <a:p>
            <a:pPr lvl="1"/>
            <a:r>
              <a:rPr lang="en-US" dirty="0"/>
              <a:t>Is this project feasible within the agreed upon time period?</a:t>
            </a:r>
          </a:p>
          <a:p>
            <a:pPr lvl="1"/>
            <a:r>
              <a:rPr lang="en-US" dirty="0"/>
              <a:t>Is there sufficient access to the study population?</a:t>
            </a:r>
          </a:p>
          <a:p>
            <a:pPr lvl="1"/>
            <a:r>
              <a:rPr lang="en-US" dirty="0"/>
              <a:t>Are there any anticipated challenges or barriers?</a:t>
            </a:r>
          </a:p>
          <a:p>
            <a:pPr lvl="1"/>
            <a:r>
              <a:rPr lang="en-US" dirty="0"/>
              <a:t>What are your expectations from this project? What are the expectations of the undergraduate student? </a:t>
            </a:r>
          </a:p>
        </p:txBody>
      </p:sp>
    </p:spTree>
    <p:extLst>
      <p:ext uri="{BB962C8B-B14F-4D97-AF65-F5344CB8AC3E}">
        <p14:creationId xmlns:p14="http://schemas.microsoft.com/office/powerpoint/2010/main" val="42474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Issues in Research w/Ethnic Minority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invitation to participate in research</a:t>
            </a:r>
          </a:p>
          <a:p>
            <a:r>
              <a:rPr lang="en-US" dirty="0"/>
              <a:t>When asked to participate, previous research exploited minorities, or were used to prove inferiority</a:t>
            </a:r>
          </a:p>
          <a:p>
            <a:r>
              <a:rPr lang="en-US" dirty="0"/>
              <a:t>Historical treatment has led to distrust</a:t>
            </a:r>
          </a:p>
          <a:p>
            <a:r>
              <a:rPr lang="en-US" dirty="0"/>
              <a:t>Language and cultural barriers persist</a:t>
            </a:r>
          </a:p>
          <a:p>
            <a:r>
              <a:rPr lang="en-US" dirty="0"/>
              <a:t>Researcher bias persists</a:t>
            </a:r>
          </a:p>
          <a:p>
            <a:r>
              <a:rPr lang="en-US" dirty="0"/>
              <a:t>Failure to see research or representation in research as important.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with Ethnic Minority Populations: Things to Consider Before Embarking on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know about the Ethnic Minority Population(s) that are part of the research? </a:t>
            </a:r>
          </a:p>
          <a:p>
            <a:r>
              <a:rPr lang="en-US" dirty="0"/>
              <a:t>What does the student(s) know?</a:t>
            </a:r>
          </a:p>
          <a:p>
            <a:r>
              <a:rPr lang="en-US" dirty="0"/>
              <a:t>What particular situational circumstances must we be aware of?</a:t>
            </a:r>
          </a:p>
          <a:p>
            <a:r>
              <a:rPr lang="en-US" dirty="0"/>
              <a:t>What method is proposed for data collection and is this a common or accepted method within this community? </a:t>
            </a:r>
          </a:p>
          <a:p>
            <a:r>
              <a:rPr lang="en-US" dirty="0"/>
              <a:t>Who are the community stakeholders or leaders and what is the research teams relationship with such stakeholders? </a:t>
            </a:r>
          </a:p>
          <a:p>
            <a:r>
              <a:rPr lang="en-US" dirty="0"/>
              <a:t>What is the reputation of your institution within that community? </a:t>
            </a:r>
          </a:p>
          <a:p>
            <a:r>
              <a:rPr lang="en-US" dirty="0"/>
              <a:t>What are my own potential biases or pre-conceived notions about the community/targeted study populations? </a:t>
            </a:r>
          </a:p>
        </p:txBody>
      </p:sp>
    </p:spTree>
    <p:extLst>
      <p:ext uri="{BB962C8B-B14F-4D97-AF65-F5344CB8AC3E}">
        <p14:creationId xmlns:p14="http://schemas.microsoft.com/office/powerpoint/2010/main" val="35601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Community Perceptions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spcAft>
                <a:spcPct val="25000"/>
              </a:spcAft>
            </a:pPr>
            <a:r>
              <a:rPr lang="en-US" altLang="en-US" i="1" dirty="0"/>
              <a:t>It’s called ‘Helicopter Research.’ They flew in, took our personal info, took off. We never got anything back.</a:t>
            </a:r>
          </a:p>
          <a:p>
            <a:pPr marL="231775" indent="-231775">
              <a:spcAft>
                <a:spcPct val="25000"/>
              </a:spcAft>
            </a:pPr>
            <a:r>
              <a:rPr lang="en-US" altLang="en-US" i="1" dirty="0"/>
              <a:t>The academics got a grant for reducing smoking but what we’re really concerned with is gun and gang violence.</a:t>
            </a:r>
          </a:p>
          <a:p>
            <a:pPr marL="231775" indent="-231775">
              <a:spcAft>
                <a:spcPct val="25000"/>
              </a:spcAft>
            </a:pPr>
            <a:r>
              <a:rPr lang="en-US" altLang="en-US" i="1" dirty="0"/>
              <a:t>Did they need to do that big long study to ‘prove’ what we already knew?</a:t>
            </a:r>
          </a:p>
          <a:p>
            <a:pPr marL="231775" indent="-231775">
              <a:spcAft>
                <a:spcPct val="25000"/>
              </a:spcAft>
            </a:pPr>
            <a:r>
              <a:rPr lang="en-US" altLang="en-US" i="1" dirty="0"/>
              <a:t>The professor can’t just walk in with the expectation of creating a partnership. It takes time to understand each other and make sure we won’t be exploited.</a:t>
            </a:r>
          </a:p>
          <a:p>
            <a:pPr marL="231775" indent="-231775">
              <a:spcAft>
                <a:spcPct val="40000"/>
              </a:spcAft>
            </a:pPr>
            <a:r>
              <a:rPr lang="en-US" altLang="en-US" i="1" dirty="0"/>
              <a:t>I get calls from students every week. They want to interview me, have access to my clients, help them with a class or a paper. I don’t have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Establish relationships with trusted stakeholders or community leaders</a:t>
            </a:r>
          </a:p>
          <a:p>
            <a:r>
              <a:rPr lang="en-US" dirty="0"/>
              <a:t>Engage in pilot testing/consult community stakeholders to avoid the design of an offensive or tone-deaf study. </a:t>
            </a:r>
          </a:p>
          <a:p>
            <a:r>
              <a:rPr lang="en-US" dirty="0"/>
              <a:t>Lead Frequent Check-ins with students.</a:t>
            </a:r>
          </a:p>
          <a:p>
            <a:r>
              <a:rPr lang="en-US" dirty="0"/>
              <a:t>If low response rate, discuss possible steps with stakeholders and study recruitment/distribution strategies.</a:t>
            </a:r>
          </a:p>
          <a:p>
            <a:r>
              <a:rPr lang="en-US" dirty="0"/>
              <a:t>Share findings with community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2670</TotalTime>
  <Words>1163</Words>
  <Application>Microsoft Office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Euphemia</vt:lpstr>
      <vt:lpstr>Plantagenet Cherokee</vt:lpstr>
      <vt:lpstr>Wingdings</vt:lpstr>
      <vt:lpstr>Academic Literature 16x9</vt:lpstr>
      <vt:lpstr>Training Undergraduate Students in Conducting Research with Minority/Underrepresented Communities </vt:lpstr>
      <vt:lpstr>Workshop Learning Outcomes</vt:lpstr>
      <vt:lpstr>Undergraduates in the Research Training Pipeline: Many Flavors</vt:lpstr>
      <vt:lpstr>What is your Role as a Mentor? </vt:lpstr>
      <vt:lpstr>Mentoring Students Engaging in Research Focusing on Under-represented Populations: Your Responsibilities</vt:lpstr>
      <vt:lpstr>Historical Issues in Research w/Ethnic Minority Populations</vt:lpstr>
      <vt:lpstr>Research with Ethnic Minority Populations: Things to Consider Before Embarking on a Project</vt:lpstr>
      <vt:lpstr>Some Community Perceptions of Research</vt:lpstr>
      <vt:lpstr>Important Steps</vt:lpstr>
      <vt:lpstr>Dealing with Ethical Issues and Community Mistrust</vt:lpstr>
      <vt:lpstr>Relevant References/Further Reading </vt:lpstr>
      <vt:lpstr>Contact Information 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Undergraduate Students in Conducting Research with Ethnic Minority Communities</dc:title>
  <dc:creator>Anisah Bagasra</dc:creator>
  <cp:lastModifiedBy>Anisah Bagasra</cp:lastModifiedBy>
  <cp:revision>13</cp:revision>
  <dcterms:created xsi:type="dcterms:W3CDTF">2021-03-17T22:09:08Z</dcterms:created>
  <dcterms:modified xsi:type="dcterms:W3CDTF">2025-05-09T13:49:40Z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