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7" r:id="rId6"/>
    <p:sldId id="288" r:id="rId7"/>
    <p:sldId id="291" r:id="rId8"/>
    <p:sldId id="293" r:id="rId9"/>
    <p:sldId id="295" r:id="rId10"/>
    <p:sldId id="296" r:id="rId11"/>
    <p:sldId id="297" r:id="rId12"/>
    <p:sldId id="294" r:id="rId13"/>
    <p:sldId id="292" r:id="rId14"/>
    <p:sldId id="29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AA29014-1956-2E30-6A56-4600B302ED89}" name="Hyun Ji Kim" initials="HK" userId="S::hkim138@kennesaw.edu::169f6c0d-f6a7-4a1d-a7ce-91fa20206345" providerId="AD"/>
  <p188:author id="{E108B515-C8CB-4167-97EF-36DD24139042}" name="Anja Bernardy" initials="AB" userId="S::abernard@kennesaw.edu::16d57283-903a-4575-8903-04f29a320bc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0DA9F0-171F-154A-8BE7-F13494D09576}" v="157" dt="2024-09-13T04:41:43.639"/>
    <p1510:client id="{6191EECE-A8E5-706A-BC93-7B4A100F070B}" v="225" dt="2024-09-13T18:51:38.414"/>
    <p1510:client id="{764E39E6-CAB0-A932-983A-59F1AF2B522D}" v="3" dt="2024-09-13T16:31:50.667"/>
    <p1510:client id="{8A8BB781-9214-B1AD-3BE4-E46CC71DBB9E}" v="379" dt="2024-09-13T05:11:16.952"/>
    <p1510:client id="{AC67DAFE-DAC8-B8D8-66E7-4B7850060C3B}" v="881" dt="2024-09-13T04:32:50.798"/>
    <p1510:client id="{EDD8E135-64B2-8BFF-E97D-A1087CAF5C8E}" v="15" dt="2024-09-13T15:23:30.006"/>
    <p1510:client id="{F412AEFF-F8ED-1C5C-0984-726E6E43C637}" v="17" dt="2024-09-12T19:36:01.5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46"/>
    <p:restoredTop sz="94658"/>
  </p:normalViewPr>
  <p:slideViewPr>
    <p:cSldViewPr snapToGrid="0">
      <p:cViewPr varScale="1">
        <p:scale>
          <a:sx n="112" d="100"/>
          <a:sy n="112" d="100"/>
        </p:scale>
        <p:origin x="20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CAC2C-FA92-6E11-B406-A44E75FC0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509905-FE1E-C102-6FE4-89A4BCD28C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0ED53-45C6-2ECF-CA1F-AEF8AA570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A083-F9B2-4343-A997-31E6B0261882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2C76D-051D-783C-A602-3430E90F7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9561A-27F9-FBAE-E374-7ECDB426A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A163-9624-44EF-A7DB-A81C246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CF1A-E408-F135-6036-B137E8D0C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98393E-B430-213E-C42F-32FC102FA5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B5820-D5B4-4BEB-E029-D5AACD112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A083-F9B2-4343-A997-31E6B0261882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CBC81-F6C3-9690-9F38-866AD1ED3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AB7DC-01FC-F1BF-AD11-7BB4EED99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A163-9624-44EF-A7DB-A81C246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7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FA4596-1537-2C1B-C76D-C51919B6D1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8AA5ED-9EF8-1293-0D37-ECAB9F140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88955-7F11-0B47-316F-C56836BD5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A083-F9B2-4343-A997-31E6B0261882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4FE7F-D5BF-DDD2-FBBF-74F562DCB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EFDE8-DCD8-1204-0C34-B65756A50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A163-9624-44EF-A7DB-A81C246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2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7DD4C-799C-540D-E30D-58176C00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6A9C5-5CBD-C7C2-208A-8004B0B5E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B6879-942C-34F1-5DBE-31A08ADAC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A083-F9B2-4343-A997-31E6B0261882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84600-FF7B-1DBD-889E-566947E16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46811-ED87-4600-CEB9-BCCFE8981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A163-9624-44EF-A7DB-A81C246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64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8059E-B15D-B31F-D370-EF5C76D31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3387B-1381-2FB4-7109-6568282D3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9C795-E1D7-0926-09D4-1778D66E7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A083-F9B2-4343-A997-31E6B0261882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3227F-74A8-A9F7-9603-FE694E64C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A7D4D-913A-8AE8-5098-FA6A314F8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A163-9624-44EF-A7DB-A81C246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5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A3FD0-D10A-1B6B-2797-194401450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A4640-B2EB-AF2E-86C9-4D7FEB3546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B3DD05-62CC-1887-7A14-5D9EE12A3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0AD58B-6D57-BAC7-54A4-FEEA60271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A083-F9B2-4343-A997-31E6B0261882}" type="datetimeFigureOut">
              <a:rPr lang="en-US" smtClean="0"/>
              <a:t>5/12/25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38038-127D-E3E3-3213-3A336AE85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ED532-7818-6462-19A9-ACE23A804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A163-9624-44EF-A7DB-A81C246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8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812D3-F97A-7EB8-7B4F-15C0517DB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F9F4E2-E55A-0D12-81B3-025FFBA26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DEE9F9-CA05-4806-B413-5FBB11E53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35DD4E-175B-8603-E649-AB63D6A4B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BEBCE9-A9A9-5240-2F2E-E8F07EF65C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19A1F7-F5AB-0B9A-A479-D3B428FB2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A083-F9B2-4343-A997-31E6B0261882}" type="datetimeFigureOut">
              <a:rPr lang="en-US" smtClean="0"/>
              <a:t>5/12/25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CDD175-49BA-3268-5FA6-923BE855C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D9C60D-D8DD-926B-02FC-E6E2C32D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A163-9624-44EF-A7DB-A81C246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8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3AA03-3387-7AFB-C5E4-97029C2C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7C61AC-21A9-B0C9-7580-B23A8135E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A083-F9B2-4343-A997-31E6B0261882}" type="datetimeFigureOut">
              <a:rPr lang="en-US" smtClean="0"/>
              <a:t>5/12/25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0F65AA-18F8-CB2B-9813-4466A0402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2E6F8A-FE1F-78FA-82F5-EA88B5980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A163-9624-44EF-A7DB-A81C246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9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3E484E-95BD-1169-ECF8-7B297CF21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A083-F9B2-4343-A997-31E6B0261882}" type="datetimeFigureOut">
              <a:rPr lang="en-US" smtClean="0"/>
              <a:t>5/12/25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7381F6-3D12-E83B-24A2-199276F30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C4E9DA-6D59-15DC-823A-1272486A3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A163-9624-44EF-A7DB-A81C246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31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CFB57-49C4-7EC5-FFDA-185045790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D39F8-9351-A43B-B7E4-EA738B847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573955-0C1A-6336-4FC9-B63B4BF94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3B5A6-8B2E-9655-7EDF-B17A60CA2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A083-F9B2-4343-A997-31E6B0261882}" type="datetimeFigureOut">
              <a:rPr lang="en-US" smtClean="0"/>
              <a:t>5/12/25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8E850F-4844-6B8F-68F9-4354E6C0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1EAE9-8110-A0BD-E8C5-06AFB894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A163-9624-44EF-A7DB-A81C246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69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A2C69-DB5E-56F9-A864-F4497D1D5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ED02BD-46EA-5EBB-8ADC-D93F099ECE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C72E19-D5F4-1DD5-C9BC-AEDB44711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2D07E0-CB93-9EA2-BE12-76632EFF4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A083-F9B2-4343-A997-31E6B0261882}" type="datetimeFigureOut">
              <a:rPr lang="en-US" smtClean="0"/>
              <a:t>5/12/25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6C38A-0EDC-E357-CA1A-857BE7148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A2910-AA80-AE5F-564F-E26AEAE2E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A163-9624-44EF-A7DB-A81C246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0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2E42EC-C69A-CE56-7A64-EA8D885E0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20F3D-25A8-8A9F-9100-41C1596C4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5642E-02C0-391D-B079-BE8CD2E001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A083-F9B2-4343-A997-31E6B0261882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3C1B3-E061-A226-F959-1EDE24D737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6EDA2-3A24-E3B0-5532-5107D1D5BD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6A163-9624-44EF-A7DB-A81C2462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1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048F3-EDE0-B347-F1AC-4CE4495AF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1506" y="1643473"/>
            <a:ext cx="11302409" cy="312918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ea typeface="+mj-lt"/>
                <a:cs typeface="+mj-lt"/>
              </a:rPr>
              <a:t>Creating a Midterm Course Evaluation Survey in D2L</a:t>
            </a:r>
            <a:endParaRPr lang="ko-KR" altLang="en-US" b="1" dirty="0">
              <a:cs typeface="Calibri Light" panose="020F0302020204030204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1270B5-EC1D-FF17-CE39-AA4C48B59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7123" y="2349796"/>
            <a:ext cx="9144000" cy="270067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b="1" dirty="0"/>
              <a:t>Anja Bernardy </a:t>
            </a:r>
          </a:p>
          <a:p>
            <a:r>
              <a:rPr lang="en-US" dirty="0">
                <a:ea typeface="Calibri"/>
                <a:cs typeface="Calibri"/>
              </a:rPr>
              <a:t>RCHSS STUDENT SUCCESS SUMMIT</a:t>
            </a:r>
          </a:p>
          <a:p>
            <a:r>
              <a:rPr lang="en-US" dirty="0">
                <a:cs typeface="Calibri"/>
              </a:rPr>
              <a:t>May 12,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324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0420DB-46C7-F9B3-6EA2-D17299CE49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6A25F-40AE-7394-B8BC-0E37C8EF3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243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>
                <a:ea typeface="Calibri Light"/>
                <a:cs typeface="Calibri Light"/>
              </a:rPr>
              <a:t>Your Turn!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D3600-3E92-AAF2-E30A-4F0E6E54C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3596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ea typeface="Calibri"/>
                <a:cs typeface="Calibri"/>
              </a:rPr>
              <a:t>What do you want to know?</a:t>
            </a:r>
          </a:p>
          <a:p>
            <a:pPr lvl="1"/>
            <a:r>
              <a:rPr lang="en-US" dirty="0">
                <a:ea typeface="Calibri"/>
                <a:cs typeface="Calibri"/>
              </a:rPr>
              <a:t>Write down the questions you want to ask</a:t>
            </a:r>
          </a:p>
          <a:p>
            <a:pPr lvl="1"/>
            <a:r>
              <a:rPr lang="en-US" dirty="0">
                <a:ea typeface="Calibri"/>
                <a:cs typeface="Calibri"/>
              </a:rPr>
              <a:t>Recommended limit: 3</a:t>
            </a:r>
          </a:p>
          <a:p>
            <a:r>
              <a:rPr lang="en-US" b="1" dirty="0">
                <a:ea typeface="Calibri"/>
                <a:cs typeface="Calibri"/>
              </a:rPr>
              <a:t>When do you want students to take the survey?</a:t>
            </a:r>
          </a:p>
          <a:p>
            <a:pPr lvl="1"/>
            <a:r>
              <a:rPr lang="en-US" dirty="0">
                <a:ea typeface="Calibri"/>
                <a:cs typeface="Calibri"/>
              </a:rPr>
              <a:t>Choose dates for the fall semester</a:t>
            </a:r>
          </a:p>
          <a:p>
            <a:r>
              <a:rPr lang="en-US" b="1" dirty="0">
                <a:ea typeface="Calibri"/>
                <a:cs typeface="Calibri"/>
              </a:rPr>
              <a:t>How are you going to provide feedback?</a:t>
            </a:r>
          </a:p>
          <a:p>
            <a:pPr lvl="1"/>
            <a:r>
              <a:rPr lang="en-US" dirty="0">
                <a:ea typeface="Calibri"/>
                <a:cs typeface="Calibri"/>
              </a:rPr>
              <a:t>Integrate into instructional plan</a:t>
            </a:r>
          </a:p>
        </p:txBody>
      </p:sp>
    </p:spTree>
    <p:extLst>
      <p:ext uri="{BB962C8B-B14F-4D97-AF65-F5344CB8AC3E}">
        <p14:creationId xmlns:p14="http://schemas.microsoft.com/office/powerpoint/2010/main" val="3813072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E86BDC-44C4-20FE-67B3-AD5FC1BE1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8BE3D-D541-ABD7-AF04-D3999F01C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243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>
                <a:ea typeface="Calibri Light"/>
                <a:cs typeface="Calibri Light"/>
              </a:rPr>
              <a:t>THANK YOU</a:t>
            </a:r>
            <a:r>
              <a:rPr lang="en-US" b="1">
                <a:ea typeface="Calibri Light"/>
                <a:cs typeface="Calibri Light"/>
                <a:sym typeface="Wingdings" pitchFamily="2" charset="2"/>
              </a:rPr>
              <a:t></a:t>
            </a:r>
            <a:endParaRPr lang="en-US" b="1" dirty="0"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DD542-8F65-6540-7E2D-F547DB895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3596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b="1" dirty="0">
                <a:ea typeface="Calibri"/>
                <a:cs typeface="Calibri"/>
              </a:rPr>
              <a:t>If you have any questions or need help, please email me:</a:t>
            </a:r>
          </a:p>
          <a:p>
            <a:pPr marL="0" indent="0">
              <a:buNone/>
            </a:pPr>
            <a:endParaRPr lang="en-US" b="1" dirty="0">
              <a:ea typeface="Calibri"/>
              <a:cs typeface="Calibri"/>
            </a:endParaRPr>
          </a:p>
          <a:p>
            <a:pPr marL="457200" lvl="1" indent="0" algn="ctr">
              <a:buNone/>
            </a:pPr>
            <a:r>
              <a:rPr lang="en-US" sz="4800" b="1" dirty="0" err="1">
                <a:ea typeface="Calibri"/>
                <a:cs typeface="Calibri"/>
              </a:rPr>
              <a:t>abernard@kennesaw.edu</a:t>
            </a:r>
            <a:endParaRPr lang="en-US" sz="4800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386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BF266-50E0-4688-EC0D-FC16D3E6D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243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>
                <a:ea typeface="Calibri Light"/>
                <a:cs typeface="Calibri Light"/>
              </a:rPr>
              <a:t>Collecting Formative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145D1-4A4D-6958-EBD6-135F62B72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b="1" dirty="0">
                <a:ea typeface="Calibri"/>
                <a:cs typeface="Calibri"/>
              </a:rPr>
              <a:t>Collecting Formative Feedback from Students Mid-semester </a:t>
            </a:r>
          </a:p>
          <a:p>
            <a:pPr lvl="1"/>
            <a:r>
              <a:rPr lang="en-US" dirty="0">
                <a:ea typeface="Calibri"/>
                <a:cs typeface="Calibri"/>
              </a:rPr>
              <a:t>Why? </a:t>
            </a: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Effective “faculty practices for cultivating student success” include creating “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intentional and frequent opportunities for students to offer feedback on their learning experience and to suggest ideas for improvement” (Expanding the NEST #21, CETL). </a:t>
            </a:r>
          </a:p>
          <a:p>
            <a:pPr lvl="1"/>
            <a:r>
              <a:rPr lang="en-US" dirty="0">
                <a:ea typeface="Calibri"/>
                <a:cs typeface="Calibri"/>
              </a:rPr>
              <a:t>When? </a:t>
            </a: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Spring: by end of February; Fall: by end of September</a:t>
            </a:r>
          </a:p>
          <a:p>
            <a:pPr lvl="1"/>
            <a:r>
              <a:rPr lang="en-US" dirty="0">
                <a:ea typeface="Calibri"/>
                <a:cs typeface="Calibri"/>
              </a:rPr>
              <a:t>How? </a:t>
            </a: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In class or online</a:t>
            </a:r>
          </a:p>
          <a:p>
            <a:r>
              <a:rPr lang="en-US" b="1" dirty="0">
                <a:ea typeface="Calibri"/>
                <a:cs typeface="Calibri"/>
              </a:rPr>
              <a:t>D2L Survey Tool</a:t>
            </a:r>
          </a:p>
          <a:p>
            <a:pPr lvl="1"/>
            <a:r>
              <a:rPr lang="en-US" dirty="0">
                <a:ea typeface="Calibri"/>
                <a:cs typeface="Calibri"/>
              </a:rPr>
              <a:t>Anonymous </a:t>
            </a:r>
          </a:p>
          <a:p>
            <a:pPr lvl="1"/>
            <a:r>
              <a:rPr lang="en-US" dirty="0">
                <a:ea typeface="Calibri"/>
                <a:cs typeface="Calibri"/>
              </a:rPr>
              <a:t>Qualitative, open-ended questions</a:t>
            </a:r>
          </a:p>
          <a:p>
            <a:pPr lvl="2"/>
            <a:r>
              <a:rPr lang="en-US" dirty="0">
                <a:ea typeface="Calibri"/>
                <a:cs typeface="Calibri"/>
              </a:rPr>
              <a:t>General: Strengths, Weaknesses, Areas for Improvement</a:t>
            </a:r>
          </a:p>
          <a:p>
            <a:pPr lvl="2"/>
            <a:r>
              <a:rPr lang="en-US" dirty="0">
                <a:ea typeface="Calibri"/>
                <a:cs typeface="Calibri"/>
              </a:rPr>
              <a:t>Specific: Organization, Instructional Materials, Teaching Strategies, etc.</a:t>
            </a:r>
          </a:p>
          <a:p>
            <a:pPr lvl="1"/>
            <a:r>
              <a:rPr lang="en-US" dirty="0"/>
              <a:t>Set up before semester begins, launch at a specific date</a:t>
            </a:r>
          </a:p>
        </p:txBody>
      </p:sp>
    </p:spTree>
    <p:extLst>
      <p:ext uri="{BB962C8B-B14F-4D97-AF65-F5344CB8AC3E}">
        <p14:creationId xmlns:p14="http://schemas.microsoft.com/office/powerpoint/2010/main" val="3544066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0F3237-E2E5-1E14-2872-8957958D54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05FEC-1C08-AB26-A6C1-C789829DD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243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>
                <a:ea typeface="Calibri Light"/>
                <a:cs typeface="Calibri Light"/>
              </a:rPr>
              <a:t>Survey Design &amp;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DB4B9-E62C-66D4-E23F-AFC69B342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ea typeface="Calibri"/>
                <a:cs typeface="Calibri"/>
              </a:rPr>
              <a:t>Questions: What do you want to know?</a:t>
            </a:r>
          </a:p>
          <a:p>
            <a:pPr lvl="1"/>
            <a:r>
              <a:rPr lang="en-US" dirty="0">
                <a:ea typeface="Calibri"/>
                <a:cs typeface="Calibri"/>
              </a:rPr>
              <a:t>General: samples </a:t>
            </a:r>
          </a:p>
          <a:p>
            <a:pPr lvl="1"/>
            <a:r>
              <a:rPr lang="en-US" dirty="0">
                <a:ea typeface="Calibri"/>
                <a:cs typeface="Calibri"/>
              </a:rPr>
              <a:t>Specific: samples</a:t>
            </a:r>
          </a:p>
          <a:p>
            <a:r>
              <a:rPr lang="en-US" b="1" dirty="0">
                <a:ea typeface="Calibri"/>
                <a:cs typeface="Calibri"/>
              </a:rPr>
              <a:t>Increasing participation rate</a:t>
            </a:r>
          </a:p>
          <a:p>
            <a:pPr lvl="1"/>
            <a:r>
              <a:rPr lang="en-US" dirty="0">
                <a:ea typeface="Calibri"/>
                <a:cs typeface="Calibri"/>
              </a:rPr>
              <a:t>Explain value of student feedback</a:t>
            </a:r>
          </a:p>
          <a:p>
            <a:pPr lvl="1"/>
            <a:r>
              <a:rPr lang="en-US" dirty="0">
                <a:ea typeface="Calibri"/>
                <a:cs typeface="Calibri"/>
              </a:rPr>
              <a:t>Keep the survey short</a:t>
            </a:r>
          </a:p>
          <a:p>
            <a:pPr lvl="1"/>
            <a:r>
              <a:rPr lang="en-US" dirty="0">
                <a:ea typeface="Calibri"/>
                <a:cs typeface="Calibri"/>
              </a:rPr>
              <a:t>Send reminders</a:t>
            </a:r>
          </a:p>
          <a:p>
            <a:pPr lvl="1"/>
            <a:r>
              <a:rPr lang="en-US" dirty="0">
                <a:ea typeface="Calibri"/>
                <a:cs typeface="Calibri"/>
              </a:rPr>
              <a:t>Give extra credit </a:t>
            </a:r>
          </a:p>
          <a:p>
            <a:pPr lvl="1"/>
            <a:r>
              <a:rPr lang="en-US" dirty="0">
                <a:ea typeface="Calibri"/>
                <a:cs typeface="Calibri"/>
              </a:rPr>
              <a:t>Complete a paper version in class (10-15 minutes)</a:t>
            </a:r>
            <a:endParaRPr lang="en-US" b="1" dirty="0">
              <a:ea typeface="Calibri"/>
              <a:cs typeface="Calibri"/>
            </a:endParaRPr>
          </a:p>
          <a:p>
            <a:pPr marL="457200" lvl="1" indent="0">
              <a:buNone/>
            </a:pPr>
            <a:endParaRPr lang="en-US" dirty="0">
              <a:ea typeface="Calibri"/>
              <a:cs typeface="Calibri"/>
            </a:endParaRPr>
          </a:p>
          <a:p>
            <a:pPr lvl="1"/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5189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0F113D-B335-CA06-19B8-9E9EDE72DB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86DB0-F82C-2275-74E5-012FBB1BD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243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>
                <a:ea typeface="Calibri Light"/>
                <a:cs typeface="Calibri Light"/>
              </a:rPr>
              <a:t>Reporting back to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FB07D-3738-DE52-2FF8-6926D93EE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ea typeface="Calibri"/>
                <a:cs typeface="Calibri"/>
              </a:rPr>
              <a:t>Why?</a:t>
            </a:r>
          </a:p>
          <a:p>
            <a:pPr lvl="1"/>
            <a:r>
              <a:rPr lang="en-US" dirty="0">
                <a:ea typeface="Calibri"/>
                <a:cs typeface="Calibri"/>
              </a:rPr>
              <a:t>You requested something of them, now follow-up</a:t>
            </a:r>
          </a:p>
          <a:p>
            <a:pPr lvl="1"/>
            <a:r>
              <a:rPr lang="en-US" dirty="0">
                <a:ea typeface="Calibri"/>
                <a:cs typeface="Calibri"/>
              </a:rPr>
              <a:t>You care about their success &amp; value their input</a:t>
            </a:r>
          </a:p>
          <a:p>
            <a:r>
              <a:rPr lang="en-US" b="1" dirty="0">
                <a:ea typeface="Calibri"/>
                <a:cs typeface="Calibri"/>
              </a:rPr>
              <a:t>Summary highlights</a:t>
            </a:r>
          </a:p>
          <a:p>
            <a:pPr lvl="1"/>
            <a:r>
              <a:rPr lang="en-US" dirty="0">
                <a:ea typeface="Calibri"/>
                <a:cs typeface="Calibri"/>
              </a:rPr>
              <a:t>For each area/question –patterns, themes, discrepancies </a:t>
            </a:r>
          </a:p>
          <a:p>
            <a:r>
              <a:rPr lang="en-US" b="1" dirty="0">
                <a:ea typeface="Calibri"/>
                <a:cs typeface="Calibri"/>
              </a:rPr>
              <a:t>Actions to implement</a:t>
            </a:r>
          </a:p>
          <a:p>
            <a:pPr lvl="1"/>
            <a:r>
              <a:rPr lang="en-US" dirty="0">
                <a:ea typeface="Calibri"/>
                <a:cs typeface="Calibri"/>
              </a:rPr>
              <a:t>Discuss any issues</a:t>
            </a:r>
          </a:p>
          <a:p>
            <a:pPr lvl="1"/>
            <a:r>
              <a:rPr lang="en-US" dirty="0">
                <a:ea typeface="Calibri"/>
                <a:cs typeface="Calibri"/>
              </a:rPr>
              <a:t>Make some changes as a result (even if not directly suggested)</a:t>
            </a:r>
          </a:p>
          <a:p>
            <a:pPr lvl="2"/>
            <a:r>
              <a:rPr lang="en-US" dirty="0">
                <a:ea typeface="Calibri"/>
                <a:cs typeface="Calibri"/>
              </a:rPr>
              <a:t>For example, drop an additional quiz grade</a:t>
            </a:r>
          </a:p>
          <a:p>
            <a:pPr lvl="1"/>
            <a:r>
              <a:rPr lang="en-US" dirty="0">
                <a:ea typeface="Calibri"/>
                <a:cs typeface="Calibri"/>
              </a:rPr>
              <a:t>Offer help &amp; resources</a:t>
            </a:r>
          </a:p>
        </p:txBody>
      </p:sp>
    </p:spTree>
    <p:extLst>
      <p:ext uri="{BB962C8B-B14F-4D97-AF65-F5344CB8AC3E}">
        <p14:creationId xmlns:p14="http://schemas.microsoft.com/office/powerpoint/2010/main" val="3460206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CF2177-82A2-033C-EE8D-4B201462F3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EE4B5-DDC5-2E55-C2B0-9883F6BA4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243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>
                <a:ea typeface="Calibri Light"/>
                <a:cs typeface="Calibri Light"/>
              </a:rPr>
              <a:t>D2L Survey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A1E90-693D-ABD1-E787-ACF17AFA7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4371"/>
            <a:ext cx="10515600" cy="440259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b="1" dirty="0">
                <a:ea typeface="Calibri"/>
                <a:cs typeface="Calibri"/>
              </a:rPr>
              <a:t>Course Admin: Assessment: Surveys</a:t>
            </a:r>
          </a:p>
          <a:p>
            <a:r>
              <a:rPr lang="en-US" b="1" dirty="0">
                <a:ea typeface="Calibri"/>
                <a:cs typeface="Calibri"/>
              </a:rPr>
              <a:t>New Survey </a:t>
            </a:r>
            <a:r>
              <a:rPr lang="en-US" sz="2600" b="1" dirty="0">
                <a:ea typeface="Calibri"/>
                <a:cs typeface="Calibri"/>
              </a:rPr>
              <a:t>(Properties)</a:t>
            </a:r>
          </a:p>
          <a:p>
            <a:pPr lvl="1"/>
            <a:r>
              <a:rPr lang="en-US" dirty="0">
                <a:ea typeface="Calibri"/>
                <a:cs typeface="Calibri"/>
              </a:rPr>
              <a:t>General: </a:t>
            </a:r>
          </a:p>
          <a:p>
            <a:pPr lvl="2"/>
            <a:r>
              <a:rPr lang="en-US" dirty="0">
                <a:ea typeface="Calibri"/>
                <a:cs typeface="Calibri"/>
              </a:rPr>
              <a:t>Name</a:t>
            </a:r>
          </a:p>
          <a:p>
            <a:pPr lvl="2"/>
            <a:r>
              <a:rPr lang="en-US" dirty="0">
                <a:ea typeface="Calibri"/>
                <a:cs typeface="Calibri"/>
              </a:rPr>
              <a:t>Category (optional)</a:t>
            </a:r>
          </a:p>
          <a:p>
            <a:pPr lvl="2"/>
            <a:r>
              <a:rPr lang="en-US" dirty="0">
                <a:ea typeface="Calibri"/>
                <a:cs typeface="Calibri"/>
              </a:rPr>
              <a:t>Feedback (leave unchecked)</a:t>
            </a:r>
          </a:p>
          <a:p>
            <a:pPr lvl="2"/>
            <a:r>
              <a:rPr lang="en-US" dirty="0">
                <a:ea typeface="Calibri"/>
                <a:cs typeface="Calibri"/>
              </a:rPr>
              <a:t>Anonymous (make results anonymous)</a:t>
            </a:r>
          </a:p>
          <a:p>
            <a:pPr lvl="1"/>
            <a:r>
              <a:rPr lang="en-US" dirty="0">
                <a:ea typeface="Calibri"/>
                <a:cs typeface="Calibri"/>
              </a:rPr>
              <a:t>Survey Questions: </a:t>
            </a:r>
          </a:p>
          <a:p>
            <a:pPr lvl="2"/>
            <a:r>
              <a:rPr lang="en-US" dirty="0">
                <a:ea typeface="Calibri"/>
                <a:cs typeface="Calibri"/>
              </a:rPr>
              <a:t>Add/Edit Questions</a:t>
            </a:r>
          </a:p>
          <a:p>
            <a:pPr lvl="1"/>
            <a:r>
              <a:rPr lang="en-US" dirty="0">
                <a:ea typeface="Calibri"/>
                <a:cs typeface="Calibri"/>
              </a:rPr>
              <a:t>Description/Submission Message: </a:t>
            </a:r>
          </a:p>
          <a:p>
            <a:pPr lvl="2"/>
            <a:r>
              <a:rPr lang="en-US" dirty="0">
                <a:ea typeface="Calibri"/>
                <a:cs typeface="Calibri"/>
              </a:rPr>
              <a:t>Description: ON (type your instructions here)</a:t>
            </a:r>
          </a:p>
          <a:p>
            <a:pPr lvl="2"/>
            <a:r>
              <a:rPr lang="en-US" dirty="0">
                <a:ea typeface="Calibri"/>
                <a:cs typeface="Calibri"/>
              </a:rPr>
              <a:t>Submission Message: Use default or type your own Thank You message here</a:t>
            </a:r>
          </a:p>
          <a:p>
            <a:pPr lvl="1"/>
            <a:r>
              <a:rPr lang="en-US" dirty="0">
                <a:ea typeface="Calibri"/>
                <a:cs typeface="Calibri"/>
              </a:rPr>
              <a:t>Page Footer: OFF</a:t>
            </a:r>
          </a:p>
          <a:p>
            <a:r>
              <a:rPr lang="en-US" b="1" dirty="0">
                <a:ea typeface="Calibri"/>
                <a:cs typeface="Calibri"/>
              </a:rPr>
              <a:t>Save</a:t>
            </a: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0010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77C64F-98E5-BBD4-697A-87FAAD101A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641BB-1470-CFBF-5E58-BCA605402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243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>
                <a:ea typeface="Calibri Light"/>
                <a:cs typeface="Calibri Light"/>
              </a:rPr>
              <a:t>D2L Survey Tool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DC7EB-3C25-5A71-6681-FC01237C7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9951"/>
            <a:ext cx="10515600" cy="4337012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sz="3300" b="1" dirty="0">
                <a:ea typeface="Calibri"/>
                <a:cs typeface="Calibri"/>
              </a:rPr>
              <a:t>New Survey </a:t>
            </a:r>
            <a:r>
              <a:rPr lang="en-US" b="1" dirty="0">
                <a:ea typeface="Calibri"/>
                <a:cs typeface="Calibri"/>
              </a:rPr>
              <a:t>(Restrictions)</a:t>
            </a:r>
          </a:p>
          <a:p>
            <a:pPr lvl="1"/>
            <a:r>
              <a:rPr lang="en-US" sz="2800" dirty="0">
                <a:ea typeface="Calibri"/>
                <a:cs typeface="Calibri"/>
              </a:rPr>
              <a:t>Hide from Users</a:t>
            </a:r>
          </a:p>
          <a:p>
            <a:pPr lvl="2"/>
            <a:r>
              <a:rPr lang="en-US" sz="2300" dirty="0">
                <a:ea typeface="Calibri"/>
                <a:cs typeface="Calibri"/>
              </a:rPr>
              <a:t>Uncheck!</a:t>
            </a:r>
          </a:p>
          <a:p>
            <a:pPr lvl="1"/>
            <a:r>
              <a:rPr lang="en-US" sz="2800" dirty="0">
                <a:ea typeface="Calibri"/>
                <a:cs typeface="Calibri"/>
              </a:rPr>
              <a:t>Availability</a:t>
            </a:r>
          </a:p>
          <a:p>
            <a:pPr lvl="2"/>
            <a:r>
              <a:rPr lang="en-US" sz="2300" dirty="0">
                <a:ea typeface="Calibri"/>
                <a:cs typeface="Calibri"/>
              </a:rPr>
              <a:t>Choose Start and End date</a:t>
            </a:r>
          </a:p>
          <a:p>
            <a:pPr lvl="2"/>
            <a:r>
              <a:rPr lang="en-US" sz="2300" dirty="0">
                <a:ea typeface="Calibri"/>
                <a:cs typeface="Calibri"/>
              </a:rPr>
              <a:t>Display in Calendar: check if desired</a:t>
            </a:r>
          </a:p>
          <a:p>
            <a:pPr lvl="1"/>
            <a:r>
              <a:rPr lang="en-US" sz="2800" dirty="0">
                <a:ea typeface="Calibri"/>
                <a:cs typeface="Calibri"/>
              </a:rPr>
              <a:t>Additional Release Conditions</a:t>
            </a:r>
          </a:p>
          <a:p>
            <a:pPr lvl="2"/>
            <a:r>
              <a:rPr lang="en-US" sz="2300" dirty="0">
                <a:ea typeface="Calibri"/>
                <a:cs typeface="Calibri"/>
              </a:rPr>
              <a:t>No action required/recommended</a:t>
            </a:r>
          </a:p>
          <a:p>
            <a:pPr lvl="1"/>
            <a:r>
              <a:rPr lang="en-US" sz="2800" dirty="0">
                <a:ea typeface="Calibri"/>
                <a:cs typeface="Calibri"/>
              </a:rPr>
              <a:t>User Responses: </a:t>
            </a:r>
          </a:p>
          <a:p>
            <a:pPr lvl="2"/>
            <a:r>
              <a:rPr lang="en-US" sz="2300" dirty="0">
                <a:ea typeface="Calibri"/>
                <a:cs typeface="Calibri"/>
              </a:rPr>
              <a:t>Attempts Allowed: choose one of the two below</a:t>
            </a:r>
          </a:p>
          <a:p>
            <a:pPr lvl="3"/>
            <a:r>
              <a:rPr lang="en-US" sz="2100" dirty="0">
                <a:ea typeface="Calibri"/>
                <a:cs typeface="Calibri"/>
              </a:rPr>
              <a:t>Single attempt that is editable </a:t>
            </a:r>
          </a:p>
          <a:p>
            <a:pPr lvl="3"/>
            <a:r>
              <a:rPr lang="en-US" sz="2100" dirty="0">
                <a:ea typeface="Calibri"/>
                <a:cs typeface="Calibri"/>
              </a:rPr>
              <a:t>Limited: enter 1 for Number of Attempts</a:t>
            </a:r>
          </a:p>
          <a:p>
            <a:pPr lvl="1"/>
            <a:r>
              <a:rPr lang="en-US" sz="2800" dirty="0">
                <a:ea typeface="Calibri"/>
                <a:cs typeface="Calibri"/>
              </a:rPr>
              <a:t>Special Access</a:t>
            </a:r>
          </a:p>
          <a:p>
            <a:pPr lvl="2"/>
            <a:r>
              <a:rPr lang="en-US" sz="2300" dirty="0">
                <a:ea typeface="Calibri"/>
                <a:cs typeface="Calibri"/>
              </a:rPr>
              <a:t>Type of Access: leave the first one checked</a:t>
            </a:r>
          </a:p>
          <a:p>
            <a:r>
              <a:rPr lang="en-US" sz="3300" b="1" dirty="0">
                <a:ea typeface="Calibri"/>
                <a:cs typeface="Calibri"/>
              </a:rPr>
              <a:t>Save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1185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5F0FA3-FCBA-5AE4-B32B-62228C3BB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A4674-6EB6-3AAF-5719-5E9959D32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243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>
                <a:ea typeface="Calibri Light"/>
                <a:cs typeface="Calibri Light"/>
              </a:rPr>
              <a:t>D2L Survey Tool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612BB-13C9-927C-4BA7-1E87DB850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9951"/>
            <a:ext cx="10515600" cy="4337012"/>
          </a:xfrm>
        </p:spPr>
        <p:txBody>
          <a:bodyPr vert="horz" lIns="91440" tIns="45720" rIns="91440" bIns="45720" rtlCol="0" anchor="t">
            <a:normAutofit fontScale="40000" lnSpcReduction="20000"/>
          </a:bodyPr>
          <a:lstStyle/>
          <a:p>
            <a:r>
              <a:rPr lang="en-US" sz="5100" b="1" dirty="0">
                <a:ea typeface="Calibri"/>
                <a:cs typeface="Calibri"/>
              </a:rPr>
              <a:t>New Survey </a:t>
            </a:r>
            <a:r>
              <a:rPr lang="en-US" sz="4400" b="1" dirty="0">
                <a:ea typeface="Calibri"/>
                <a:cs typeface="Calibri"/>
              </a:rPr>
              <a:t>(Objectives)</a:t>
            </a:r>
          </a:p>
          <a:p>
            <a:pPr lvl="1"/>
            <a:r>
              <a:rPr lang="en-US" sz="3600" dirty="0">
                <a:ea typeface="Calibri"/>
                <a:cs typeface="Calibri"/>
              </a:rPr>
              <a:t>Skip this!</a:t>
            </a:r>
          </a:p>
          <a:p>
            <a:r>
              <a:rPr lang="en-US" sz="5100" b="1" dirty="0">
                <a:ea typeface="Calibri"/>
                <a:cs typeface="Calibri"/>
              </a:rPr>
              <a:t>New Survey </a:t>
            </a:r>
            <a:r>
              <a:rPr lang="en-US" sz="4200" b="1" dirty="0">
                <a:ea typeface="Calibri"/>
                <a:cs typeface="Calibri"/>
              </a:rPr>
              <a:t>(Reports Setup)</a:t>
            </a:r>
          </a:p>
          <a:p>
            <a:pPr lvl="1"/>
            <a:r>
              <a:rPr lang="en-US" sz="4200" dirty="0">
                <a:ea typeface="Calibri"/>
                <a:cs typeface="Calibri"/>
              </a:rPr>
              <a:t>You can also add this step later!</a:t>
            </a:r>
          </a:p>
          <a:p>
            <a:pPr lvl="1"/>
            <a:r>
              <a:rPr lang="en-US" sz="4200" dirty="0">
                <a:ea typeface="Calibri"/>
                <a:cs typeface="Calibri"/>
              </a:rPr>
              <a:t>Reports: Add Report</a:t>
            </a:r>
          </a:p>
          <a:p>
            <a:pPr lvl="1"/>
            <a:r>
              <a:rPr lang="en-US" sz="4200">
                <a:ea typeface="Calibri"/>
                <a:cs typeface="Calibri"/>
              </a:rPr>
              <a:t>New Report </a:t>
            </a:r>
            <a:endParaRPr lang="en-US" sz="4200" dirty="0">
              <a:ea typeface="Calibri"/>
              <a:cs typeface="Calibri"/>
            </a:endParaRPr>
          </a:p>
          <a:p>
            <a:pPr lvl="2"/>
            <a:r>
              <a:rPr lang="en-US" sz="3800" dirty="0">
                <a:ea typeface="Calibri"/>
                <a:cs typeface="Calibri"/>
              </a:rPr>
              <a:t>Report Name (give your report a name)</a:t>
            </a:r>
          </a:p>
          <a:p>
            <a:pPr lvl="2"/>
            <a:r>
              <a:rPr lang="en-US" sz="3800" dirty="0">
                <a:ea typeface="Calibri"/>
                <a:cs typeface="Calibri"/>
              </a:rPr>
              <a:t>Report Type </a:t>
            </a:r>
          </a:p>
          <a:p>
            <a:pPr lvl="3"/>
            <a:r>
              <a:rPr lang="en-US" sz="3600" dirty="0">
                <a:ea typeface="Calibri"/>
                <a:cs typeface="Calibri"/>
              </a:rPr>
              <a:t>Choose: Summary Report</a:t>
            </a:r>
          </a:p>
          <a:p>
            <a:pPr lvl="3"/>
            <a:r>
              <a:rPr lang="en-US" sz="3400" dirty="0">
                <a:ea typeface="Calibri"/>
                <a:cs typeface="Calibri"/>
              </a:rPr>
              <a:t>Check: Show aggregate data</a:t>
            </a:r>
          </a:p>
          <a:p>
            <a:pPr lvl="3"/>
            <a:r>
              <a:rPr lang="en-US" sz="3400" dirty="0">
                <a:ea typeface="Calibri"/>
                <a:cs typeface="Calibri"/>
              </a:rPr>
              <a:t>Check: Show text responses</a:t>
            </a:r>
          </a:p>
          <a:p>
            <a:pPr lvl="2"/>
            <a:r>
              <a:rPr lang="en-US" sz="3800" dirty="0">
                <a:ea typeface="Calibri"/>
                <a:cs typeface="Calibri"/>
              </a:rPr>
              <a:t>Release:</a:t>
            </a:r>
          </a:p>
          <a:p>
            <a:pPr lvl="3"/>
            <a:r>
              <a:rPr lang="en-US" sz="3400" dirty="0">
                <a:ea typeface="Calibri"/>
                <a:cs typeface="Calibri"/>
                <a:sym typeface="Wingdings" pitchFamily="2" charset="2"/>
              </a:rPr>
              <a:t>Choose a date (unless you add the report after students have taken the survey, in which case select “immediately”) </a:t>
            </a:r>
          </a:p>
          <a:p>
            <a:pPr lvl="2"/>
            <a:r>
              <a:rPr lang="en-US" sz="3800" dirty="0">
                <a:ea typeface="Calibri"/>
                <a:cs typeface="Calibri"/>
                <a:sym typeface="Wingdings" pitchFamily="2" charset="2"/>
              </a:rPr>
              <a:t>Release Report To: Instructor</a:t>
            </a:r>
          </a:p>
          <a:p>
            <a:r>
              <a:rPr lang="en-US" sz="5100" b="1" dirty="0">
                <a:ea typeface="Calibri"/>
                <a:cs typeface="Calibri"/>
              </a:rPr>
              <a:t>Save</a:t>
            </a:r>
            <a:r>
              <a:rPr lang="en-US" sz="4200" dirty="0">
                <a:ea typeface="Calibri"/>
                <a:cs typeface="Calibri"/>
              </a:rPr>
              <a:t> (this will save the Reports Setup)</a:t>
            </a:r>
            <a:endParaRPr lang="en-US" sz="4200" b="1" dirty="0">
              <a:ea typeface="Calibri"/>
              <a:cs typeface="Calibri"/>
            </a:endParaRPr>
          </a:p>
          <a:p>
            <a:r>
              <a:rPr lang="en-US" sz="5100" b="1" dirty="0">
                <a:ea typeface="Calibri"/>
                <a:cs typeface="Calibri"/>
              </a:rPr>
              <a:t>Save and Close </a:t>
            </a:r>
            <a:r>
              <a:rPr lang="en-US" sz="4200" dirty="0">
                <a:ea typeface="Calibri"/>
                <a:cs typeface="Calibri"/>
              </a:rPr>
              <a:t>(this will save the Survey &amp; take you to “Manage Surveys”)</a:t>
            </a:r>
          </a:p>
        </p:txBody>
      </p:sp>
    </p:spTree>
    <p:extLst>
      <p:ext uri="{BB962C8B-B14F-4D97-AF65-F5344CB8AC3E}">
        <p14:creationId xmlns:p14="http://schemas.microsoft.com/office/powerpoint/2010/main" val="1821978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60712C-056A-AB4C-C688-01EA38243F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E1D5E-DD1F-DB6A-D851-880FEF32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243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>
                <a:ea typeface="Calibri Light"/>
                <a:cs typeface="Calibri Light"/>
              </a:rPr>
              <a:t>Sharing the Survey Link with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A16C4-90BD-AFC5-F242-BB733C153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9950"/>
            <a:ext cx="10515600" cy="4449337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sz="5100" b="1" dirty="0">
                <a:ea typeface="Calibri"/>
                <a:cs typeface="Calibri"/>
              </a:rPr>
              <a:t>How do students have access to the survey?</a:t>
            </a:r>
            <a:endParaRPr lang="en-US" sz="4400" b="1" dirty="0">
              <a:ea typeface="Calibri"/>
              <a:cs typeface="Calibri"/>
            </a:endParaRPr>
          </a:p>
          <a:p>
            <a:pPr marL="457200" lvl="1" indent="0">
              <a:buNone/>
            </a:pPr>
            <a:r>
              <a:rPr lang="en-US" sz="4200" dirty="0">
                <a:ea typeface="Calibri"/>
                <a:cs typeface="Calibri"/>
              </a:rPr>
              <a:t>To share the link to the survey in D2L:</a:t>
            </a:r>
          </a:p>
          <a:p>
            <a:pPr lvl="1"/>
            <a:r>
              <a:rPr lang="en-US" sz="4200" dirty="0">
                <a:ea typeface="Calibri"/>
                <a:cs typeface="Calibri"/>
              </a:rPr>
              <a:t>Send an EMAIL or post an ANNOUNCEMENT</a:t>
            </a:r>
          </a:p>
          <a:p>
            <a:pPr lvl="2">
              <a:buFont typeface="Wingdings" pitchFamily="2" charset="2"/>
              <a:buChar char="Ø"/>
            </a:pPr>
            <a:r>
              <a:rPr lang="en-US" sz="3800" dirty="0">
                <a:ea typeface="Calibri"/>
                <a:cs typeface="Calibri"/>
              </a:rPr>
              <a:t>Insert a </a:t>
            </a:r>
            <a:r>
              <a:rPr lang="en-US" sz="3800" b="1" dirty="0">
                <a:ea typeface="Calibri"/>
                <a:cs typeface="Calibri"/>
              </a:rPr>
              <a:t>Quicklink</a:t>
            </a:r>
            <a:r>
              <a:rPr lang="en-US" sz="3800" dirty="0">
                <a:ea typeface="Calibri"/>
                <a:cs typeface="Calibri"/>
              </a:rPr>
              <a:t> into your message</a:t>
            </a:r>
          </a:p>
          <a:p>
            <a:pPr lvl="3"/>
            <a:r>
              <a:rPr lang="en-US" sz="3600" dirty="0">
                <a:ea typeface="Calibri"/>
                <a:cs typeface="Calibri"/>
              </a:rPr>
              <a:t>Select: Surveys </a:t>
            </a:r>
            <a:r>
              <a:rPr lang="en-US" sz="2900" dirty="0">
                <a:ea typeface="Calibri"/>
                <a:cs typeface="Calibri"/>
              </a:rPr>
              <a:t>(In my choices, it was the last one on the list)</a:t>
            </a:r>
          </a:p>
          <a:p>
            <a:pPr lvl="3"/>
            <a:r>
              <a:rPr lang="en-US" sz="3600" dirty="0">
                <a:ea typeface="Calibri"/>
                <a:cs typeface="Calibri"/>
              </a:rPr>
              <a:t>Select the survey based on the name you gave it</a:t>
            </a:r>
          </a:p>
          <a:p>
            <a:pPr lvl="4">
              <a:buFont typeface="Wingdings" pitchFamily="2" charset="2"/>
              <a:buChar char="ü"/>
            </a:pPr>
            <a:r>
              <a:rPr lang="en-US" sz="3400" dirty="0">
                <a:ea typeface="Calibri"/>
                <a:cs typeface="Calibri"/>
              </a:rPr>
              <a:t>This will insert a hyperlink with that name</a:t>
            </a:r>
          </a:p>
          <a:p>
            <a:pPr lvl="4">
              <a:buFont typeface="Wingdings" pitchFamily="2" charset="2"/>
              <a:buChar char="ü"/>
            </a:pPr>
            <a:r>
              <a:rPr lang="en-US" sz="3400" dirty="0">
                <a:ea typeface="Calibri"/>
                <a:cs typeface="Calibri"/>
              </a:rPr>
              <a:t>If you want to change the name at this time</a:t>
            </a:r>
          </a:p>
          <a:p>
            <a:pPr lvl="5"/>
            <a:r>
              <a:rPr lang="en-US" sz="3400" dirty="0">
                <a:ea typeface="Calibri"/>
                <a:cs typeface="Calibri"/>
              </a:rPr>
              <a:t>Click on the pencil</a:t>
            </a:r>
          </a:p>
          <a:p>
            <a:pPr lvl="5"/>
            <a:r>
              <a:rPr lang="en-US" sz="3400" dirty="0">
                <a:ea typeface="Calibri"/>
                <a:cs typeface="Calibri"/>
              </a:rPr>
              <a:t>Type a new name in the Text box</a:t>
            </a:r>
          </a:p>
          <a:p>
            <a:pPr lvl="5"/>
            <a:r>
              <a:rPr lang="en-US" sz="3400" dirty="0">
                <a:ea typeface="Calibri"/>
                <a:cs typeface="Calibri"/>
              </a:rPr>
              <a:t>Click on “Insert”</a:t>
            </a:r>
          </a:p>
        </p:txBody>
      </p:sp>
    </p:spTree>
    <p:extLst>
      <p:ext uri="{BB962C8B-B14F-4D97-AF65-F5344CB8AC3E}">
        <p14:creationId xmlns:p14="http://schemas.microsoft.com/office/powerpoint/2010/main" val="374923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D6B865-E9C0-C68F-3405-FF3A17850F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75BED-700A-28EE-9C30-B0D24D90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243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>
                <a:ea typeface="Calibri Light"/>
                <a:cs typeface="Calibri Light"/>
              </a:rPr>
              <a:t>Accessing D2L Survey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719D0-D991-9541-12CA-10DCD28DF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4371"/>
            <a:ext cx="10515600" cy="4503766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sz="3400" b="1" dirty="0">
                <a:ea typeface="Calibri"/>
                <a:cs typeface="Calibri"/>
              </a:rPr>
              <a:t>Course Admin: Assessment: Surveys</a:t>
            </a:r>
          </a:p>
          <a:p>
            <a:r>
              <a:rPr lang="en-US" sz="3400" b="1" dirty="0">
                <a:ea typeface="Calibri"/>
                <a:cs typeface="Calibri"/>
              </a:rPr>
              <a:t>To VIEW: </a:t>
            </a:r>
          </a:p>
          <a:p>
            <a:pPr lvl="1"/>
            <a:r>
              <a:rPr lang="en-US" sz="2900" dirty="0">
                <a:ea typeface="Calibri"/>
                <a:cs typeface="Calibri"/>
              </a:rPr>
              <a:t>Go to your survey</a:t>
            </a:r>
          </a:p>
          <a:p>
            <a:pPr lvl="2"/>
            <a:r>
              <a:rPr lang="en-US" sz="2600" dirty="0">
                <a:ea typeface="Calibri"/>
                <a:cs typeface="Calibri"/>
              </a:rPr>
              <a:t>Select “Statistics” from the drop-down menu</a:t>
            </a:r>
          </a:p>
          <a:p>
            <a:pPr lvl="2"/>
            <a:r>
              <a:rPr lang="en-US" sz="2600" dirty="0">
                <a:ea typeface="Calibri"/>
                <a:cs typeface="Calibri"/>
              </a:rPr>
              <a:t>This will take you to a “Results” page</a:t>
            </a:r>
          </a:p>
          <a:p>
            <a:r>
              <a:rPr lang="en-US" sz="3400" b="1" dirty="0">
                <a:ea typeface="Calibri"/>
                <a:cs typeface="Calibri"/>
              </a:rPr>
              <a:t>To DOWNLOAD: </a:t>
            </a:r>
          </a:p>
          <a:p>
            <a:pPr lvl="1"/>
            <a:r>
              <a:rPr lang="en-US" sz="2900" dirty="0">
                <a:ea typeface="Calibri"/>
                <a:cs typeface="Calibri"/>
              </a:rPr>
              <a:t>Go to your survey</a:t>
            </a:r>
          </a:p>
          <a:p>
            <a:pPr lvl="2"/>
            <a:r>
              <a:rPr lang="en-US" sz="2600" dirty="0">
                <a:ea typeface="Calibri"/>
                <a:cs typeface="Calibri"/>
              </a:rPr>
              <a:t>Select “Reports” from the drop-down menu</a:t>
            </a:r>
          </a:p>
          <a:p>
            <a:pPr lvl="2"/>
            <a:r>
              <a:rPr lang="en-US" sz="2600" dirty="0">
                <a:ea typeface="Calibri"/>
                <a:cs typeface="Calibri"/>
              </a:rPr>
              <a:t>Click on the report name you have created previously</a:t>
            </a:r>
          </a:p>
          <a:p>
            <a:pPr lvl="1"/>
            <a:r>
              <a:rPr lang="en-US" sz="2900" dirty="0">
                <a:ea typeface="Calibri"/>
                <a:cs typeface="Calibri"/>
              </a:rPr>
              <a:t>Generate Report </a:t>
            </a:r>
          </a:p>
          <a:p>
            <a:pPr lvl="2"/>
            <a:r>
              <a:rPr lang="en-US" sz="2600" dirty="0">
                <a:ea typeface="Calibri"/>
                <a:cs typeface="Calibri"/>
              </a:rPr>
              <a:t>Choose one:</a:t>
            </a:r>
          </a:p>
          <a:p>
            <a:pPr lvl="3"/>
            <a:r>
              <a:rPr lang="en-US" sz="2200" dirty="0">
                <a:ea typeface="Calibri"/>
                <a:cs typeface="Calibri"/>
              </a:rPr>
              <a:t>Generate CSV</a:t>
            </a:r>
          </a:p>
          <a:p>
            <a:pPr lvl="3"/>
            <a:r>
              <a:rPr lang="en-US" sz="2200" dirty="0">
                <a:ea typeface="Calibri"/>
                <a:cs typeface="Calibri"/>
              </a:rPr>
              <a:t>Generate Excel</a:t>
            </a:r>
          </a:p>
          <a:p>
            <a:pPr lvl="3"/>
            <a:r>
              <a:rPr lang="en-US" sz="2200" dirty="0">
                <a:ea typeface="Calibri"/>
                <a:cs typeface="Calibri"/>
              </a:rPr>
              <a:t>Generate HTML</a:t>
            </a:r>
          </a:p>
          <a:p>
            <a:pPr lvl="1"/>
            <a:r>
              <a:rPr lang="en-US" sz="2900" dirty="0">
                <a:ea typeface="Calibri"/>
                <a:cs typeface="Calibri"/>
                <a:sym typeface="Wingdings" pitchFamily="2" charset="2"/>
              </a:rPr>
              <a:t>If you didn’t do the Report Setup when you created the survey, </a:t>
            </a:r>
          </a:p>
          <a:p>
            <a:pPr marL="457200" lvl="1" indent="0">
              <a:buNone/>
            </a:pPr>
            <a:r>
              <a:rPr lang="en-US" sz="2900" dirty="0">
                <a:ea typeface="Calibri"/>
                <a:cs typeface="Calibri"/>
                <a:sym typeface="Wingdings" pitchFamily="2" charset="2"/>
              </a:rPr>
              <a:t>you can add it at any time, just follow the instructions on slide 7</a:t>
            </a:r>
          </a:p>
          <a:p>
            <a:r>
              <a:rPr lang="en-US" sz="3400" b="1" dirty="0">
                <a:ea typeface="Calibri"/>
                <a:cs typeface="Calibri"/>
                <a:sym typeface="Wingdings" pitchFamily="2" charset="2"/>
              </a:rPr>
              <a:t>Done</a:t>
            </a:r>
            <a:r>
              <a:rPr lang="en-US" dirty="0">
                <a:ea typeface="Calibri"/>
                <a:cs typeface="Calibri"/>
                <a:sym typeface="Wingdings" pitchFamily="2" charset="2"/>
              </a:rPr>
              <a:t> (this will </a:t>
            </a:r>
            <a:r>
              <a:rPr lang="en-US" sz="2800" dirty="0">
                <a:ea typeface="Calibri"/>
                <a:cs typeface="Calibri"/>
              </a:rPr>
              <a:t>take you back to “Manage Surveys”)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3007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BDA922BDE30A4AA8713459557E5966" ma:contentTypeVersion="6" ma:contentTypeDescription="Create a new document." ma:contentTypeScope="" ma:versionID="4c776258fb596799b5ddd3b840118b82">
  <xsd:schema xmlns:xsd="http://www.w3.org/2001/XMLSchema" xmlns:xs="http://www.w3.org/2001/XMLSchema" xmlns:p="http://schemas.microsoft.com/office/2006/metadata/properties" xmlns:ns2="a568b130-2959-494a-8c65-664b83e3201d" xmlns:ns3="591790f0-6fff-4918-848b-ac6e8440a272" targetNamespace="http://schemas.microsoft.com/office/2006/metadata/properties" ma:root="true" ma:fieldsID="5732460513bece334255dd63e0bf4e56" ns2:_="" ns3:_="">
    <xsd:import namespace="a568b130-2959-494a-8c65-664b83e3201d"/>
    <xsd:import namespace="591790f0-6fff-4918-848b-ac6e8440a2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68b130-2959-494a-8c65-664b83e320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1790f0-6fff-4918-848b-ac6e8440a27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9DDBFFF-6023-4FBF-BC14-EE2FAE11EE78}">
  <ds:schemaRefs>
    <ds:schemaRef ds:uri="591790f0-6fff-4918-848b-ac6e8440a272"/>
    <ds:schemaRef ds:uri="a568b130-2959-494a-8c65-664b83e3201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E250E88-B95D-421D-8752-7753E061E6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B43737-4575-4ABD-BBBF-28580AEE894A}">
  <ds:schemaRefs>
    <ds:schemaRef ds:uri="591790f0-6fff-4918-848b-ac6e8440a272"/>
    <ds:schemaRef ds:uri="a568b130-2959-494a-8c65-664b83e3201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5723</TotalTime>
  <Words>783</Words>
  <Application>Microsoft Macintosh PowerPoint</Application>
  <PresentationFormat>Widescreen</PresentationFormat>
  <Paragraphs>127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Creating a Midterm Course Evaluation Survey in D2L</vt:lpstr>
      <vt:lpstr>Collecting Formative Feedback</vt:lpstr>
      <vt:lpstr>Survey Design &amp; Tips</vt:lpstr>
      <vt:lpstr>Reporting back to Students</vt:lpstr>
      <vt:lpstr>D2L Survey Tool</vt:lpstr>
      <vt:lpstr>D2L Survey Tool cont.</vt:lpstr>
      <vt:lpstr>D2L Survey Tool cont.</vt:lpstr>
      <vt:lpstr>Sharing the Survey Link with Students</vt:lpstr>
      <vt:lpstr>Accessing D2L Survey Results</vt:lpstr>
      <vt:lpstr>Your Turn!</vt:lpstr>
      <vt:lpstr>THANK YOU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Attendance Policy &amp; Student Success of WLC Department</dc:title>
  <dc:creator>Hyun Ji Kim</dc:creator>
  <cp:lastModifiedBy>Anja Bernardy</cp:lastModifiedBy>
  <cp:revision>29</cp:revision>
  <cp:lastPrinted>2025-05-11T21:46:36Z</cp:lastPrinted>
  <dcterms:created xsi:type="dcterms:W3CDTF">2024-01-16T18:11:55Z</dcterms:created>
  <dcterms:modified xsi:type="dcterms:W3CDTF">2025-05-12T21:28:15Z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0x0101006FBDA922BDE30A4AA8713459557E5966</vt:lpwstr>
  </property>
</Properties>
</file>