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83" r:id="rId4"/>
    <p:sldId id="345" r:id="rId5"/>
    <p:sldId id="285" r:id="rId6"/>
    <p:sldId id="356" r:id="rId7"/>
    <p:sldId id="344" r:id="rId8"/>
    <p:sldId id="357" r:id="rId9"/>
    <p:sldId id="346" r:id="rId10"/>
    <p:sldId id="262" r:id="rId11"/>
    <p:sldId id="274" r:id="rId12"/>
    <p:sldId id="275" r:id="rId13"/>
    <p:sldId id="347" r:id="rId14"/>
    <p:sldId id="358" r:id="rId15"/>
    <p:sldId id="352" r:id="rId16"/>
    <p:sldId id="359" r:id="rId17"/>
    <p:sldId id="353" r:id="rId18"/>
    <p:sldId id="354" r:id="rId19"/>
    <p:sldId id="360" r:id="rId20"/>
    <p:sldId id="348" r:id="rId21"/>
    <p:sldId id="261" r:id="rId22"/>
    <p:sldId id="355" r:id="rId23"/>
  </p:sldIdLst>
  <p:sldSz cx="13004800" cy="7315200"/>
  <p:notesSz cx="6858000" cy="9144000"/>
  <p:embeddedFontLst>
    <p:embeddedFont>
      <p:font typeface="Assistant Bold" pitchFamily="2" charset="-79"/>
      <p:regular r:id="rId25"/>
      <p:bold r:id="rId26"/>
    </p:embeddedFont>
    <p:embeddedFont>
      <p:font typeface="Assistant Light" pitchFamily="2" charset="-79"/>
      <p:regular r:id="rId27"/>
    </p:embeddedFont>
    <p:embeddedFont>
      <p:font typeface="League Gothic" panose="020B0604020202020204" charset="0"/>
      <p:regular r:id="rId28"/>
    </p:embeddedFont>
    <p:embeddedFont>
      <p:font typeface="Montserrat" panose="000005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AFAFA"/>
    <a:srgbClr val="FFE9A9"/>
    <a:srgbClr val="FFCE53"/>
    <a:srgbClr val="3E799E"/>
    <a:srgbClr val="0A0A0A"/>
    <a:srgbClr val="FDBB30"/>
    <a:srgbClr val="FFC100"/>
    <a:srgbClr val="3BA140"/>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F96F7-BD4C-2246-930D-35D0DFF0FF5A}" v="1413" dt="2025-05-09T12:49:51.905"/>
    <p1510:client id="{180D0DCD-C5FA-FB40-F4AE-0642D5D866DE}" v="593" dt="2025-05-08T20:47:42.632"/>
    <p1510:client id="{282D5FCA-65EA-AA56-701A-A8563E55EA33}" v="119" dt="2025-05-09T15:12:45.168"/>
    <p1510:client id="{4BADAE53-D4BE-8A2A-457D-0E8C786A35C8}" v="28" dt="2025-05-09T13:30:06.417"/>
    <p1510:client id="{AF130F24-F911-5B3E-2D07-334B08A1686D}" v="187" dt="2025-05-08T21:00:31.557"/>
    <p1510:client id="{CCB962EC-D252-0BB7-A6A8-814816DF2999}" v="27" dt="2025-05-09T14:30:34.736"/>
    <p1510:client id="{D9B98A5A-64EF-6D6D-88C1-A0198070B223}" v="1099" dt="2025-05-09T15:51:08.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512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2_AE24AE6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3_CA3EF91E.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64579357205167E-2"/>
          <c:y val="0.10580431730621126"/>
          <c:w val="0.97567084128558967"/>
          <c:h val="0.83513278321346263"/>
        </c:manualLayout>
      </c:layout>
      <c:barChart>
        <c:barDir val="col"/>
        <c:grouping val="clustered"/>
        <c:varyColors val="0"/>
        <c:ser>
          <c:idx val="0"/>
          <c:order val="0"/>
          <c:tx>
            <c:strRef>
              <c:f>Sheet1!$B$1</c:f>
              <c:strCache>
                <c:ptCount val="1"/>
                <c:pt idx="0">
                  <c:v>No sessions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1101</c:v>
                </c:pt>
                <c:pt idx="2">
                  <c:v>ENGL 1101</c:v>
                </c:pt>
                <c:pt idx="3">
                  <c:v>ENGL 1102</c:v>
                </c:pt>
                <c:pt idx="4">
                  <c:v>HIST 2111</c:v>
                </c:pt>
                <c:pt idx="5">
                  <c:v>POLS 1101</c:v>
                </c:pt>
                <c:pt idx="6">
                  <c:v>SCM 2000</c:v>
                </c:pt>
              </c:strCache>
            </c:strRef>
          </c:cat>
          <c:val>
            <c:numRef>
              <c:f>Sheet1!$B$2:$B$8</c:f>
              <c:numCache>
                <c:formatCode>0.0%</c:formatCode>
                <c:ptCount val="7"/>
                <c:pt idx="0">
                  <c:v>0.17399999999999999</c:v>
                </c:pt>
                <c:pt idx="1">
                  <c:v>0.221</c:v>
                </c:pt>
                <c:pt idx="2">
                  <c:v>0.188</c:v>
                </c:pt>
                <c:pt idx="3">
                  <c:v>0.223</c:v>
                </c:pt>
                <c:pt idx="4">
                  <c:v>0.21199999999999999</c:v>
                </c:pt>
                <c:pt idx="5">
                  <c:v>0.14000000000000001</c:v>
                </c:pt>
                <c:pt idx="6">
                  <c:v>0.13800000000000001</c:v>
                </c:pt>
              </c:numCache>
            </c:numRef>
          </c:val>
          <c:extLst>
            <c:ext xmlns:c16="http://schemas.microsoft.com/office/drawing/2014/chart" uri="{C3380CC4-5D6E-409C-BE32-E72D297353CC}">
              <c16:uniqueId val="{00000000-FC72-D046-AEA8-63B39D0CDE7A}"/>
            </c:ext>
          </c:extLst>
        </c:ser>
        <c:ser>
          <c:idx val="1"/>
          <c:order val="1"/>
          <c:tx>
            <c:strRef>
              <c:f>Sheet1!$C$1</c:f>
              <c:strCache>
                <c:ptCount val="1"/>
                <c:pt idx="0">
                  <c:v>One Session</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1101</c:v>
                </c:pt>
                <c:pt idx="2">
                  <c:v>ENGL 1101</c:v>
                </c:pt>
                <c:pt idx="3">
                  <c:v>ENGL 1102</c:v>
                </c:pt>
                <c:pt idx="4">
                  <c:v>HIST 2111</c:v>
                </c:pt>
                <c:pt idx="5">
                  <c:v>POLS 1101</c:v>
                </c:pt>
                <c:pt idx="6">
                  <c:v>SCM 2000</c:v>
                </c:pt>
              </c:strCache>
            </c:strRef>
          </c:cat>
          <c:val>
            <c:numRef>
              <c:f>Sheet1!$C$2:$C$8</c:f>
              <c:numCache>
                <c:formatCode>0.0%</c:formatCode>
                <c:ptCount val="7"/>
                <c:pt idx="0">
                  <c:v>0</c:v>
                </c:pt>
                <c:pt idx="1">
                  <c:v>0.158</c:v>
                </c:pt>
                <c:pt idx="2">
                  <c:v>7.0999999999999994E-2</c:v>
                </c:pt>
                <c:pt idx="3">
                  <c:v>9.5000000000000001E-2</c:v>
                </c:pt>
                <c:pt idx="4">
                  <c:v>8.3000000000000004E-2</c:v>
                </c:pt>
                <c:pt idx="5">
                  <c:v>0</c:v>
                </c:pt>
                <c:pt idx="6">
                  <c:v>1.7000000000000001E-2</c:v>
                </c:pt>
              </c:numCache>
            </c:numRef>
          </c:val>
          <c:extLst>
            <c:ext xmlns:c16="http://schemas.microsoft.com/office/drawing/2014/chart" uri="{C3380CC4-5D6E-409C-BE32-E72D297353CC}">
              <c16:uniqueId val="{00000001-FC72-D046-AEA8-63B39D0CDE7A}"/>
            </c:ext>
          </c:extLst>
        </c:ser>
        <c:ser>
          <c:idx val="2"/>
          <c:order val="2"/>
          <c:tx>
            <c:strRef>
              <c:f>Sheet1!$D$1</c:f>
              <c:strCache>
                <c:ptCount val="1"/>
                <c:pt idx="0">
                  <c:v>Two or more sessions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1101</c:v>
                </c:pt>
                <c:pt idx="2">
                  <c:v>ENGL 1101</c:v>
                </c:pt>
                <c:pt idx="3">
                  <c:v>ENGL 1102</c:v>
                </c:pt>
                <c:pt idx="4">
                  <c:v>HIST 2111</c:v>
                </c:pt>
                <c:pt idx="5">
                  <c:v>POLS 1101</c:v>
                </c:pt>
                <c:pt idx="6">
                  <c:v>SCM 2000</c:v>
                </c:pt>
              </c:strCache>
            </c:strRef>
          </c:cat>
          <c:val>
            <c:numRef>
              <c:f>Sheet1!$D$2:$D$8</c:f>
              <c:numCache>
                <c:formatCode>0.0%</c:formatCode>
                <c:ptCount val="7"/>
                <c:pt idx="0">
                  <c:v>3.7999999999999999E-2</c:v>
                </c:pt>
                <c:pt idx="1">
                  <c:v>0.16700000000000001</c:v>
                </c:pt>
                <c:pt idx="2">
                  <c:v>4.7E-2</c:v>
                </c:pt>
                <c:pt idx="3">
                  <c:v>8.7999999999999995E-2</c:v>
                </c:pt>
                <c:pt idx="4">
                  <c:v>0</c:v>
                </c:pt>
                <c:pt idx="5">
                  <c:v>0</c:v>
                </c:pt>
                <c:pt idx="6">
                  <c:v>0</c:v>
                </c:pt>
              </c:numCache>
            </c:numRef>
          </c:val>
          <c:extLst>
            <c:ext xmlns:c16="http://schemas.microsoft.com/office/drawing/2014/chart" uri="{C3380CC4-5D6E-409C-BE32-E72D297353CC}">
              <c16:uniqueId val="{00000002-FC72-D046-AEA8-63B39D0CDE7A}"/>
            </c:ext>
          </c:extLst>
        </c:ser>
        <c:dLbls>
          <c:dLblPos val="inEnd"/>
          <c:showLegendKey val="0"/>
          <c:showVal val="1"/>
          <c:showCatName val="0"/>
          <c:showSerName val="0"/>
          <c:showPercent val="0"/>
          <c:showBubbleSize val="0"/>
        </c:dLbls>
        <c:gapWidth val="65"/>
        <c:axId val="2026946784"/>
        <c:axId val="845904784"/>
      </c:barChart>
      <c:catAx>
        <c:axId val="20269467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solidFill>
                <a:latin typeface="+mn-lt"/>
                <a:ea typeface="+mn-ea"/>
                <a:cs typeface="+mn-cs"/>
              </a:defRPr>
            </a:pPr>
            <a:endParaRPr lang="en-US"/>
          </a:p>
        </c:txPr>
        <c:crossAx val="845904784"/>
        <c:crosses val="autoZero"/>
        <c:auto val="1"/>
        <c:lblAlgn val="ctr"/>
        <c:lblOffset val="100"/>
        <c:noMultiLvlLbl val="0"/>
      </c:catAx>
      <c:valAx>
        <c:axId val="8459047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2026946784"/>
        <c:crosses val="autoZero"/>
        <c:crossBetween val="between"/>
      </c:valAx>
      <c:spPr>
        <a:noFill/>
        <a:ln>
          <a:noFill/>
        </a:ln>
        <a:effectLst/>
      </c:spPr>
    </c:plotArea>
    <c:legend>
      <c:legendPos val="b"/>
      <c:layout>
        <c:manualLayout>
          <c:xMode val="edge"/>
          <c:yMode val="edge"/>
          <c:x val="0.47420055551288809"/>
          <c:y val="9.5629029140786807E-3"/>
          <c:w val="0.3933129818266235"/>
          <c:h val="8.0885084072979993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sessions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2201</c:v>
                </c:pt>
                <c:pt idx="2">
                  <c:v>ENGL 1101</c:v>
                </c:pt>
                <c:pt idx="3">
                  <c:v>ENGL 1102</c:v>
                </c:pt>
                <c:pt idx="4">
                  <c:v>HIST 2111</c:v>
                </c:pt>
                <c:pt idx="5">
                  <c:v>POLS 1101</c:v>
                </c:pt>
                <c:pt idx="6">
                  <c:v>SCM 2000</c:v>
                </c:pt>
              </c:strCache>
            </c:strRef>
          </c:cat>
          <c:val>
            <c:numRef>
              <c:f>Sheet1!$B$2:$B$8</c:f>
              <c:numCache>
                <c:formatCode>###0.000</c:formatCode>
                <c:ptCount val="7"/>
                <c:pt idx="0">
                  <c:v>3.0219999999999998</c:v>
                </c:pt>
                <c:pt idx="1">
                  <c:v>2.984</c:v>
                </c:pt>
                <c:pt idx="2">
                  <c:v>3.0430000000000001</c:v>
                </c:pt>
                <c:pt idx="3">
                  <c:v>3.1520000000000001</c:v>
                </c:pt>
                <c:pt idx="4">
                  <c:v>2.9609999999999999</c:v>
                </c:pt>
                <c:pt idx="5">
                  <c:v>3.2029999999999998</c:v>
                </c:pt>
                <c:pt idx="6">
                  <c:v>3.3090000000000002</c:v>
                </c:pt>
              </c:numCache>
            </c:numRef>
          </c:val>
          <c:extLst>
            <c:ext xmlns:c16="http://schemas.microsoft.com/office/drawing/2014/chart" uri="{C3380CC4-5D6E-409C-BE32-E72D297353CC}">
              <c16:uniqueId val="{00000000-ACCB-E441-A935-8FB6812B6B23}"/>
            </c:ext>
          </c:extLst>
        </c:ser>
        <c:ser>
          <c:idx val="1"/>
          <c:order val="1"/>
          <c:tx>
            <c:strRef>
              <c:f>Sheet1!$C$1</c:f>
              <c:strCache>
                <c:ptCount val="1"/>
                <c:pt idx="0">
                  <c:v>One Session</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2201</c:v>
                </c:pt>
                <c:pt idx="2">
                  <c:v>ENGL 1101</c:v>
                </c:pt>
                <c:pt idx="3">
                  <c:v>ENGL 1102</c:v>
                </c:pt>
                <c:pt idx="4">
                  <c:v>HIST 2111</c:v>
                </c:pt>
                <c:pt idx="5">
                  <c:v>POLS 1101</c:v>
                </c:pt>
                <c:pt idx="6">
                  <c:v>SCM 2000</c:v>
                </c:pt>
              </c:strCache>
            </c:strRef>
          </c:cat>
          <c:val>
            <c:numRef>
              <c:f>Sheet1!$C$2:$C$8</c:f>
              <c:numCache>
                <c:formatCode>###0.000</c:formatCode>
                <c:ptCount val="7"/>
                <c:pt idx="0">
                  <c:v>3.15</c:v>
                </c:pt>
                <c:pt idx="1">
                  <c:v>3.6</c:v>
                </c:pt>
                <c:pt idx="2">
                  <c:v>3.36</c:v>
                </c:pt>
                <c:pt idx="3">
                  <c:v>3.355</c:v>
                </c:pt>
                <c:pt idx="4">
                  <c:v>3.2080000000000002</c:v>
                </c:pt>
                <c:pt idx="5">
                  <c:v>3.4289999999999998</c:v>
                </c:pt>
                <c:pt idx="6">
                  <c:v>3.617</c:v>
                </c:pt>
              </c:numCache>
            </c:numRef>
          </c:val>
          <c:extLst>
            <c:ext xmlns:c16="http://schemas.microsoft.com/office/drawing/2014/chart" uri="{C3380CC4-5D6E-409C-BE32-E72D297353CC}">
              <c16:uniqueId val="{00000001-ACCB-E441-A935-8FB6812B6B23}"/>
            </c:ext>
          </c:extLst>
        </c:ser>
        <c:ser>
          <c:idx val="2"/>
          <c:order val="2"/>
          <c:tx>
            <c:strRef>
              <c:f>Sheet1!$D$1</c:f>
              <c:strCache>
                <c:ptCount val="1"/>
                <c:pt idx="0">
                  <c:v>Two or more sessions</c:v>
                </c:pt>
              </c:strCache>
            </c:strRef>
          </c:tx>
          <c:spPr>
            <a:solidFill>
              <a:schemeClr val="tx2">
                <a:lumMod val="40000"/>
                <a:lumOff val="6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dk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COMM 2020</c:v>
                </c:pt>
                <c:pt idx="1">
                  <c:v>CRJU 2201</c:v>
                </c:pt>
                <c:pt idx="2">
                  <c:v>ENGL 1101</c:v>
                </c:pt>
                <c:pt idx="3">
                  <c:v>ENGL 1102</c:v>
                </c:pt>
                <c:pt idx="4">
                  <c:v>HIST 2111</c:v>
                </c:pt>
                <c:pt idx="5">
                  <c:v>POLS 1101</c:v>
                </c:pt>
                <c:pt idx="6">
                  <c:v>SCM 2000</c:v>
                </c:pt>
              </c:strCache>
            </c:strRef>
          </c:cat>
          <c:val>
            <c:numRef>
              <c:f>Sheet1!$D$2:$D$8</c:f>
              <c:numCache>
                <c:formatCode>###0.000</c:formatCode>
                <c:ptCount val="7"/>
                <c:pt idx="0">
                  <c:v>3.36</c:v>
                </c:pt>
                <c:pt idx="1">
                  <c:v>4</c:v>
                </c:pt>
                <c:pt idx="2">
                  <c:v>3.3759999999999999</c:v>
                </c:pt>
                <c:pt idx="3">
                  <c:v>3.427</c:v>
                </c:pt>
                <c:pt idx="4">
                  <c:v>3.6</c:v>
                </c:pt>
                <c:pt idx="5">
                  <c:v>3.75</c:v>
                </c:pt>
                <c:pt idx="6">
                  <c:v>3.6920000000000002</c:v>
                </c:pt>
              </c:numCache>
            </c:numRef>
          </c:val>
          <c:extLst>
            <c:ext xmlns:c16="http://schemas.microsoft.com/office/drawing/2014/chart" uri="{C3380CC4-5D6E-409C-BE32-E72D297353CC}">
              <c16:uniqueId val="{00000002-ACCB-E441-A935-8FB6812B6B23}"/>
            </c:ext>
          </c:extLst>
        </c:ser>
        <c:dLbls>
          <c:dLblPos val="inEnd"/>
          <c:showLegendKey val="0"/>
          <c:showVal val="1"/>
          <c:showCatName val="0"/>
          <c:showSerName val="0"/>
          <c:showPercent val="0"/>
          <c:showBubbleSize val="0"/>
        </c:dLbls>
        <c:gapWidth val="65"/>
        <c:axId val="1935777919"/>
        <c:axId val="821658640"/>
      </c:barChart>
      <c:catAx>
        <c:axId val="193577791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solidFill>
                <a:latin typeface="+mn-lt"/>
                <a:ea typeface="+mn-ea"/>
                <a:cs typeface="+mn-cs"/>
              </a:defRPr>
            </a:pPr>
            <a:endParaRPr lang="en-US"/>
          </a:p>
        </c:txPr>
        <c:crossAx val="821658640"/>
        <c:crosses val="autoZero"/>
        <c:auto val="1"/>
        <c:lblAlgn val="ctr"/>
        <c:lblOffset val="100"/>
        <c:noMultiLvlLbl val="0"/>
      </c:catAx>
      <c:valAx>
        <c:axId val="8216586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0" sourceLinked="1"/>
        <c:majorTickMark val="none"/>
        <c:minorTickMark val="none"/>
        <c:tickLblPos val="nextTo"/>
        <c:crossAx val="1935777919"/>
        <c:crosses val="autoZero"/>
        <c:crossBetween val="between"/>
      </c:valAx>
      <c:spPr>
        <a:noFill/>
        <a:ln>
          <a:noFill/>
        </a:ln>
        <a:effectLst/>
      </c:spPr>
    </c:plotArea>
    <c:legend>
      <c:legendPos val="t"/>
      <c:layout>
        <c:manualLayout>
          <c:xMode val="edge"/>
          <c:yMode val="edge"/>
          <c:x val="0.47004322121239139"/>
          <c:y val="0"/>
          <c:w val="0.45452054248287771"/>
          <c:h val="8.2469120755444228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dk1"/>
          </a:solidFill>
          <a:latin typeface="+mn-lt"/>
          <a:ea typeface="+mn-ea"/>
          <a:cs typeface="+mn-cs"/>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886AFC-3122-B641-AF73-2695022480F6}" type="doc">
      <dgm:prSet loTypeId="urn:microsoft.com/office/officeart/2005/8/layout/vList3" loCatId="" qsTypeId="urn:microsoft.com/office/officeart/2005/8/quickstyle/simple1" qsCatId="simple" csTypeId="urn:microsoft.com/office/officeart/2005/8/colors/colorful2" csCatId="colorful" phldr="1"/>
      <dgm:spPr/>
    </dgm:pt>
    <dgm:pt modelId="{EBC6802F-45E5-F045-B65A-119BE168FEE5}">
      <dgm:prSet phldrT="[Text]"/>
      <dgm:spPr/>
      <dgm:t>
        <a:bodyPr/>
        <a:lstStyle/>
        <a:p>
          <a:pPr algn="l">
            <a:lnSpc>
              <a:spcPct val="100000"/>
            </a:lnSpc>
            <a:spcAft>
              <a:spcPts val="0"/>
            </a:spcAft>
          </a:pPr>
          <a:r>
            <a:rPr lang="en-US" spc="44">
              <a:solidFill>
                <a:sysClr val="windowText" lastClr="000000"/>
              </a:solidFill>
              <a:latin typeface="Assistant Bold"/>
            </a:rPr>
            <a:t>Student Inform</a:t>
          </a:r>
        </a:p>
        <a:p>
          <a:pPr algn="l">
            <a:lnSpc>
              <a:spcPct val="100000"/>
            </a:lnSpc>
            <a:spcAft>
              <a:spcPts val="0"/>
            </a:spcAft>
          </a:pPr>
          <a:r>
            <a:rPr lang="en-US" spc="44">
              <a:solidFill>
                <a:sysClr val="windowText" lastClr="000000"/>
              </a:solidFill>
              <a:latin typeface="Assistant Bold"/>
              <a:ea typeface="Calibri"/>
              <a:cs typeface="Assistant Bold"/>
            </a:rPr>
            <a:t>EAB Blasts</a:t>
          </a:r>
        </a:p>
        <a:p>
          <a:pPr algn="l">
            <a:lnSpc>
              <a:spcPct val="100000"/>
            </a:lnSpc>
            <a:spcAft>
              <a:spcPts val="0"/>
            </a:spcAft>
          </a:pPr>
          <a:r>
            <a:rPr lang="en-US" spc="44">
              <a:solidFill>
                <a:sysClr val="windowText" lastClr="000000"/>
              </a:solidFill>
              <a:latin typeface="Assistant Bold"/>
              <a:ea typeface="Calibri"/>
              <a:cs typeface="Assistant Bold"/>
            </a:rPr>
            <a:t>Social Media</a:t>
          </a:r>
          <a:endParaRPr lang="en-US">
            <a:solidFill>
              <a:sysClr val="windowText" lastClr="000000"/>
            </a:solidFill>
          </a:endParaRPr>
        </a:p>
      </dgm:t>
    </dgm:pt>
    <dgm:pt modelId="{D14F8EC8-276D-A547-8FBE-9EEDB910C8FF}" type="parTrans" cxnId="{6C04F2C6-61CB-5A4E-A245-70262F65C578}">
      <dgm:prSet/>
      <dgm:spPr/>
      <dgm:t>
        <a:bodyPr/>
        <a:lstStyle/>
        <a:p>
          <a:pPr>
            <a:lnSpc>
              <a:spcPct val="100000"/>
            </a:lnSpc>
          </a:pPr>
          <a:endParaRPr lang="en-US">
            <a:solidFill>
              <a:sysClr val="windowText" lastClr="000000"/>
            </a:solidFill>
          </a:endParaRPr>
        </a:p>
      </dgm:t>
    </dgm:pt>
    <dgm:pt modelId="{3F44966F-E43F-BF45-98C9-60A72B2BC0B8}" type="sibTrans" cxnId="{6C04F2C6-61CB-5A4E-A245-70262F65C578}">
      <dgm:prSet/>
      <dgm:spPr/>
      <dgm:t>
        <a:bodyPr/>
        <a:lstStyle/>
        <a:p>
          <a:pPr>
            <a:lnSpc>
              <a:spcPct val="100000"/>
            </a:lnSpc>
          </a:pPr>
          <a:endParaRPr lang="en-US">
            <a:solidFill>
              <a:sysClr val="windowText" lastClr="000000"/>
            </a:solidFill>
          </a:endParaRPr>
        </a:p>
      </dgm:t>
    </dgm:pt>
    <dgm:pt modelId="{E6BB1EBC-76E2-364A-9F2A-745A08E92FCF}">
      <dgm:prSet phldrT="[Text]"/>
      <dgm:spPr/>
      <dgm:t>
        <a:bodyPr/>
        <a:lstStyle/>
        <a:p>
          <a:pPr algn="l">
            <a:lnSpc>
              <a:spcPct val="100000"/>
            </a:lnSpc>
            <a:spcAft>
              <a:spcPts val="0"/>
            </a:spcAft>
          </a:pPr>
          <a:r>
            <a:rPr lang="en-US" spc="44">
              <a:solidFill>
                <a:sysClr val="windowText" lastClr="000000"/>
              </a:solidFill>
              <a:latin typeface="Assistant Bold"/>
            </a:rPr>
            <a:t>Classroom Visits</a:t>
          </a:r>
        </a:p>
        <a:p>
          <a:pPr algn="l">
            <a:lnSpc>
              <a:spcPct val="100000"/>
            </a:lnSpc>
            <a:spcAft>
              <a:spcPts val="0"/>
            </a:spcAft>
          </a:pPr>
          <a:r>
            <a:rPr lang="en-US" spc="44">
              <a:solidFill>
                <a:sysClr val="windowText" lastClr="000000"/>
              </a:solidFill>
              <a:latin typeface="Assistant Bold"/>
              <a:cs typeface="Assistant Bold"/>
            </a:rPr>
            <a:t>Faculty Support </a:t>
          </a:r>
        </a:p>
        <a:p>
          <a:pPr algn="l">
            <a:lnSpc>
              <a:spcPct val="100000"/>
            </a:lnSpc>
            <a:spcAft>
              <a:spcPts val="0"/>
            </a:spcAft>
          </a:pPr>
          <a:r>
            <a:rPr lang="en-US" spc="44">
              <a:solidFill>
                <a:sysClr val="windowText" lastClr="000000"/>
              </a:solidFill>
              <a:latin typeface="Assistant Bold"/>
              <a:cs typeface="Assistant Bold"/>
            </a:rPr>
            <a:t>Incentives</a:t>
          </a:r>
          <a:endParaRPr lang="en-US">
            <a:solidFill>
              <a:sysClr val="windowText" lastClr="000000"/>
            </a:solidFill>
          </a:endParaRPr>
        </a:p>
      </dgm:t>
    </dgm:pt>
    <dgm:pt modelId="{8890D6C0-5C37-B048-A92F-110920DFA700}" type="parTrans" cxnId="{7AF7936F-6A57-CE44-9D11-F62B66DB2EFD}">
      <dgm:prSet/>
      <dgm:spPr/>
      <dgm:t>
        <a:bodyPr/>
        <a:lstStyle/>
        <a:p>
          <a:pPr>
            <a:lnSpc>
              <a:spcPct val="100000"/>
            </a:lnSpc>
          </a:pPr>
          <a:endParaRPr lang="en-US">
            <a:solidFill>
              <a:sysClr val="windowText" lastClr="000000"/>
            </a:solidFill>
          </a:endParaRPr>
        </a:p>
      </dgm:t>
    </dgm:pt>
    <dgm:pt modelId="{0F1FCA1C-03AA-F944-A19B-C312AD8B9739}" type="sibTrans" cxnId="{7AF7936F-6A57-CE44-9D11-F62B66DB2EFD}">
      <dgm:prSet/>
      <dgm:spPr/>
      <dgm:t>
        <a:bodyPr/>
        <a:lstStyle/>
        <a:p>
          <a:pPr>
            <a:lnSpc>
              <a:spcPct val="100000"/>
            </a:lnSpc>
          </a:pPr>
          <a:endParaRPr lang="en-US">
            <a:solidFill>
              <a:sysClr val="windowText" lastClr="000000"/>
            </a:solidFill>
          </a:endParaRPr>
        </a:p>
      </dgm:t>
    </dgm:pt>
    <dgm:pt modelId="{52FCC208-DB13-8C45-ABBA-7D323ACDF875}">
      <dgm:prSet phldrT="[Text]"/>
      <dgm:spPr/>
      <dgm:t>
        <a:bodyPr/>
        <a:lstStyle/>
        <a:p>
          <a:pPr algn="l" rtl="0">
            <a:lnSpc>
              <a:spcPct val="100000"/>
            </a:lnSpc>
            <a:spcAft>
              <a:spcPts val="0"/>
            </a:spcAft>
          </a:pPr>
          <a:r>
            <a:rPr lang="en-US" spc="44">
              <a:solidFill>
                <a:sysClr val="windowText" lastClr="000000"/>
              </a:solidFill>
              <a:latin typeface="Assistant Bold"/>
            </a:rPr>
            <a:t>Targeted Outreach</a:t>
          </a:r>
          <a:r>
            <a:rPr lang="en-US" b="0" spc="44">
              <a:solidFill>
                <a:sysClr val="windowText" lastClr="000000"/>
              </a:solidFill>
              <a:latin typeface="Assistant Bold"/>
            </a:rPr>
            <a:t> </a:t>
          </a:r>
          <a:r>
            <a:rPr lang="en-US" spc="44">
              <a:solidFill>
                <a:sysClr val="windowText" lastClr="000000"/>
              </a:solidFill>
              <a:ea typeface="+mn-lt"/>
              <a:cs typeface="+mn-lt"/>
            </a:rPr>
            <a:t>(e.g., </a:t>
          </a:r>
          <a:r>
            <a:rPr lang="en-US" spc="44">
              <a:solidFill>
                <a:sysClr val="windowText" lastClr="000000"/>
              </a:solidFill>
              <a:latin typeface="Calibri"/>
              <a:ea typeface="+mn-lt"/>
              <a:cs typeface="+mn-lt"/>
            </a:rPr>
            <a:t>following Early</a:t>
          </a:r>
          <a:r>
            <a:rPr lang="en-US" spc="44">
              <a:solidFill>
                <a:sysClr val="windowText" lastClr="000000"/>
              </a:solidFill>
              <a:ea typeface="+mn-lt"/>
              <a:cs typeface="+mn-lt"/>
            </a:rPr>
            <a:t> </a:t>
          </a:r>
          <a:r>
            <a:rPr lang="en-US" spc="44">
              <a:solidFill>
                <a:sysClr val="windowText" lastClr="000000"/>
              </a:solidFill>
              <a:latin typeface="Calibri"/>
              <a:ea typeface="+mn-lt"/>
              <a:cs typeface="+mn-lt"/>
            </a:rPr>
            <a:t>Alerts, midterm grades</a:t>
          </a:r>
          <a:r>
            <a:rPr lang="en-US" spc="44">
              <a:solidFill>
                <a:sysClr val="windowText" lastClr="000000"/>
              </a:solidFill>
              <a:ea typeface="+mn-lt"/>
              <a:cs typeface="+mn-lt"/>
            </a:rPr>
            <a:t>)</a:t>
          </a:r>
          <a:endParaRPr lang="en-US">
            <a:solidFill>
              <a:sysClr val="windowText" lastClr="000000"/>
            </a:solidFill>
          </a:endParaRPr>
        </a:p>
      </dgm:t>
    </dgm:pt>
    <dgm:pt modelId="{AC067763-C8E5-8B46-B8AC-94357C42FD8B}" type="parTrans" cxnId="{FA6DCF5E-EF27-C54F-B555-BD5CD13CD96B}">
      <dgm:prSet/>
      <dgm:spPr/>
      <dgm:t>
        <a:bodyPr/>
        <a:lstStyle/>
        <a:p>
          <a:pPr>
            <a:lnSpc>
              <a:spcPct val="100000"/>
            </a:lnSpc>
          </a:pPr>
          <a:endParaRPr lang="en-US">
            <a:solidFill>
              <a:sysClr val="windowText" lastClr="000000"/>
            </a:solidFill>
          </a:endParaRPr>
        </a:p>
      </dgm:t>
    </dgm:pt>
    <dgm:pt modelId="{B119BAB7-39B4-CB4F-A377-3D795C48EFA9}" type="sibTrans" cxnId="{FA6DCF5E-EF27-C54F-B555-BD5CD13CD96B}">
      <dgm:prSet/>
      <dgm:spPr/>
      <dgm:t>
        <a:bodyPr/>
        <a:lstStyle/>
        <a:p>
          <a:pPr>
            <a:lnSpc>
              <a:spcPct val="100000"/>
            </a:lnSpc>
          </a:pPr>
          <a:endParaRPr lang="en-US">
            <a:solidFill>
              <a:sysClr val="windowText" lastClr="000000"/>
            </a:solidFill>
          </a:endParaRPr>
        </a:p>
      </dgm:t>
    </dgm:pt>
    <dgm:pt modelId="{DC4B38D3-7DFE-4F4C-87E9-1298191FA747}">
      <dgm:prSet/>
      <dgm:spPr/>
      <dgm:t>
        <a:bodyPr/>
        <a:lstStyle/>
        <a:p>
          <a:pPr algn="l">
            <a:lnSpc>
              <a:spcPct val="100000"/>
            </a:lnSpc>
            <a:spcAft>
              <a:spcPts val="0"/>
            </a:spcAft>
          </a:pPr>
          <a:r>
            <a:rPr lang="en-US" spc="44" err="1">
              <a:solidFill>
                <a:sysClr val="windowText" lastClr="000000"/>
              </a:solidFill>
              <a:latin typeface="Assistant Bold"/>
            </a:rPr>
            <a:t>OwlLife</a:t>
          </a:r>
          <a:endParaRPr lang="en-US" spc="44">
            <a:solidFill>
              <a:sysClr val="windowText" lastClr="000000"/>
            </a:solidFill>
            <a:latin typeface="Assistant Bold"/>
          </a:endParaRPr>
        </a:p>
        <a:p>
          <a:pPr algn="l">
            <a:lnSpc>
              <a:spcPct val="100000"/>
            </a:lnSpc>
            <a:spcAft>
              <a:spcPts val="0"/>
            </a:spcAft>
          </a:pPr>
          <a:r>
            <a:rPr lang="en-US" spc="44">
              <a:solidFill>
                <a:sysClr val="windowText" lastClr="000000"/>
              </a:solidFill>
              <a:latin typeface="Assistant Bold"/>
              <a:cs typeface="Assistant Bold"/>
            </a:rPr>
            <a:t>Website Calendar</a:t>
          </a:r>
          <a:endParaRPr lang="en-US" spc="44">
            <a:solidFill>
              <a:sysClr val="windowText" lastClr="000000"/>
            </a:solidFill>
            <a:latin typeface="Assistant Bold"/>
            <a:ea typeface="Calibri"/>
            <a:cs typeface="Assistant Bold"/>
          </a:endParaRPr>
        </a:p>
      </dgm:t>
    </dgm:pt>
    <dgm:pt modelId="{4276E599-4DD2-8149-B9E0-F65ADFB2C44D}" type="parTrans" cxnId="{C6CE230C-92AB-794B-96D0-6F93AACE823C}">
      <dgm:prSet/>
      <dgm:spPr/>
      <dgm:t>
        <a:bodyPr/>
        <a:lstStyle/>
        <a:p>
          <a:pPr>
            <a:lnSpc>
              <a:spcPct val="100000"/>
            </a:lnSpc>
          </a:pPr>
          <a:endParaRPr lang="en-US">
            <a:solidFill>
              <a:sysClr val="windowText" lastClr="000000"/>
            </a:solidFill>
          </a:endParaRPr>
        </a:p>
      </dgm:t>
    </dgm:pt>
    <dgm:pt modelId="{2ACB6AA2-187F-CC42-8636-827C6965CD0B}" type="sibTrans" cxnId="{C6CE230C-92AB-794B-96D0-6F93AACE823C}">
      <dgm:prSet/>
      <dgm:spPr/>
      <dgm:t>
        <a:bodyPr/>
        <a:lstStyle/>
        <a:p>
          <a:pPr>
            <a:lnSpc>
              <a:spcPct val="100000"/>
            </a:lnSpc>
          </a:pPr>
          <a:endParaRPr lang="en-US">
            <a:solidFill>
              <a:sysClr val="windowText" lastClr="000000"/>
            </a:solidFill>
          </a:endParaRPr>
        </a:p>
      </dgm:t>
    </dgm:pt>
    <dgm:pt modelId="{C2501AE6-930D-3741-BA35-94C972304E42}" type="pres">
      <dgm:prSet presAssocID="{04886AFC-3122-B641-AF73-2695022480F6}" presName="linearFlow" presStyleCnt="0">
        <dgm:presLayoutVars>
          <dgm:dir/>
          <dgm:resizeHandles val="exact"/>
        </dgm:presLayoutVars>
      </dgm:prSet>
      <dgm:spPr/>
    </dgm:pt>
    <dgm:pt modelId="{B2FA26E6-41FB-1F40-9569-3A38890D07DF}" type="pres">
      <dgm:prSet presAssocID="{EBC6802F-45E5-F045-B65A-119BE168FEE5}" presName="composite" presStyleCnt="0"/>
      <dgm:spPr/>
    </dgm:pt>
    <dgm:pt modelId="{19E4E3C6-FBC2-E34D-A1C3-769944C67828}" type="pres">
      <dgm:prSet presAssocID="{EBC6802F-45E5-F045-B65A-119BE168FEE5}" presName="imgShp" presStyleLbl="fgImgPlac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accent2">
              <a:lumMod val="75000"/>
            </a:schemeClr>
          </a:solidFill>
        </a:ln>
      </dgm:spPr>
    </dgm:pt>
    <dgm:pt modelId="{7AF0759E-FD24-B143-8608-D279223791C7}" type="pres">
      <dgm:prSet presAssocID="{EBC6802F-45E5-F045-B65A-119BE168FEE5}" presName="txShp" presStyleLbl="node1" presStyleIdx="0" presStyleCnt="4">
        <dgm:presLayoutVars>
          <dgm:bulletEnabled val="1"/>
        </dgm:presLayoutVars>
      </dgm:prSet>
      <dgm:spPr/>
    </dgm:pt>
    <dgm:pt modelId="{52698493-A9E7-D14C-BAC7-7FCDBB1EA779}" type="pres">
      <dgm:prSet presAssocID="{3F44966F-E43F-BF45-98C9-60A72B2BC0B8}" presName="spacing" presStyleCnt="0"/>
      <dgm:spPr/>
    </dgm:pt>
    <dgm:pt modelId="{633DEEF6-9AAC-044F-8661-43834B33D434}" type="pres">
      <dgm:prSet presAssocID="{DC4B38D3-7DFE-4F4C-87E9-1298191FA747}" presName="composite" presStyleCnt="0"/>
      <dgm:spPr/>
    </dgm:pt>
    <dgm:pt modelId="{504307B7-A068-6B41-8FC4-B673FD10F662}" type="pres">
      <dgm:prSet presAssocID="{DC4B38D3-7DFE-4F4C-87E9-1298191FA747}" presName="imgShp" presStyleLbl="fgImgPlac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accent2">
              <a:lumMod val="75000"/>
            </a:schemeClr>
          </a:solidFill>
        </a:ln>
      </dgm:spPr>
    </dgm:pt>
    <dgm:pt modelId="{7D254965-D718-5B47-B299-F4C6A81D532F}" type="pres">
      <dgm:prSet presAssocID="{DC4B38D3-7DFE-4F4C-87E9-1298191FA747}" presName="txShp" presStyleLbl="node1" presStyleIdx="1" presStyleCnt="4">
        <dgm:presLayoutVars>
          <dgm:bulletEnabled val="1"/>
        </dgm:presLayoutVars>
      </dgm:prSet>
      <dgm:spPr/>
    </dgm:pt>
    <dgm:pt modelId="{B249DEBF-4E9A-AE45-8420-296165215876}" type="pres">
      <dgm:prSet presAssocID="{2ACB6AA2-187F-CC42-8636-827C6965CD0B}" presName="spacing" presStyleCnt="0"/>
      <dgm:spPr/>
    </dgm:pt>
    <dgm:pt modelId="{22A5112D-59AF-1243-80EF-04E66F885F28}" type="pres">
      <dgm:prSet presAssocID="{E6BB1EBC-76E2-364A-9F2A-745A08E92FCF}" presName="composite" presStyleCnt="0"/>
      <dgm:spPr/>
    </dgm:pt>
    <dgm:pt modelId="{CF92EBAA-3639-7749-BE51-27C72151B9F5}" type="pres">
      <dgm:prSet presAssocID="{E6BB1EBC-76E2-364A-9F2A-745A08E92FCF}" presName="imgShp" presStyleLbl="fgImgPlac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accent2">
              <a:lumMod val="75000"/>
            </a:schemeClr>
          </a:solidFill>
        </a:ln>
      </dgm:spPr>
    </dgm:pt>
    <dgm:pt modelId="{5F34A133-EFDE-9D4E-87F8-DF2E975EAEF0}" type="pres">
      <dgm:prSet presAssocID="{E6BB1EBC-76E2-364A-9F2A-745A08E92FCF}" presName="txShp" presStyleLbl="node1" presStyleIdx="2" presStyleCnt="4">
        <dgm:presLayoutVars>
          <dgm:bulletEnabled val="1"/>
        </dgm:presLayoutVars>
      </dgm:prSet>
      <dgm:spPr/>
    </dgm:pt>
    <dgm:pt modelId="{10D601C1-1D6C-8344-9198-8B84EB7AFBBD}" type="pres">
      <dgm:prSet presAssocID="{0F1FCA1C-03AA-F944-A19B-C312AD8B9739}" presName="spacing" presStyleCnt="0"/>
      <dgm:spPr/>
    </dgm:pt>
    <dgm:pt modelId="{169DF757-3AFA-DB41-B0BB-6E12523C5527}" type="pres">
      <dgm:prSet presAssocID="{52FCC208-DB13-8C45-ABBA-7D323ACDF875}" presName="composite" presStyleCnt="0"/>
      <dgm:spPr/>
    </dgm:pt>
    <dgm:pt modelId="{A4B7A9A2-B57B-F74A-9053-B76EE946B61B}" type="pres">
      <dgm:prSet presAssocID="{52FCC208-DB13-8C45-ABBA-7D323ACDF875}" presName="imgShp" presStyleLbl="fgImgPlace1" presStyleIdx="3" presStyleCnt="4"/>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chemeClr val="accent2">
              <a:lumMod val="75000"/>
            </a:schemeClr>
          </a:solidFill>
        </a:ln>
      </dgm:spPr>
    </dgm:pt>
    <dgm:pt modelId="{8F626108-6C13-3748-9A4A-776B58647753}" type="pres">
      <dgm:prSet presAssocID="{52FCC208-DB13-8C45-ABBA-7D323ACDF875}" presName="txShp" presStyleLbl="node1" presStyleIdx="3" presStyleCnt="4">
        <dgm:presLayoutVars>
          <dgm:bulletEnabled val="1"/>
        </dgm:presLayoutVars>
      </dgm:prSet>
      <dgm:spPr/>
    </dgm:pt>
  </dgm:ptLst>
  <dgm:cxnLst>
    <dgm:cxn modelId="{69A41903-DD91-B242-B00B-6A61117E70C0}" type="presOf" srcId="{EBC6802F-45E5-F045-B65A-119BE168FEE5}" destId="{7AF0759E-FD24-B143-8608-D279223791C7}" srcOrd="0" destOrd="0" presId="urn:microsoft.com/office/officeart/2005/8/layout/vList3"/>
    <dgm:cxn modelId="{421A1608-0747-7244-84A5-B32DBD1AA138}" type="presOf" srcId="{E6BB1EBC-76E2-364A-9F2A-745A08E92FCF}" destId="{5F34A133-EFDE-9D4E-87F8-DF2E975EAEF0}" srcOrd="0" destOrd="0" presId="urn:microsoft.com/office/officeart/2005/8/layout/vList3"/>
    <dgm:cxn modelId="{C6CE230C-92AB-794B-96D0-6F93AACE823C}" srcId="{04886AFC-3122-B641-AF73-2695022480F6}" destId="{DC4B38D3-7DFE-4F4C-87E9-1298191FA747}" srcOrd="1" destOrd="0" parTransId="{4276E599-4DD2-8149-B9E0-F65ADFB2C44D}" sibTransId="{2ACB6AA2-187F-CC42-8636-827C6965CD0B}"/>
    <dgm:cxn modelId="{FA6DCF5E-EF27-C54F-B555-BD5CD13CD96B}" srcId="{04886AFC-3122-B641-AF73-2695022480F6}" destId="{52FCC208-DB13-8C45-ABBA-7D323ACDF875}" srcOrd="3" destOrd="0" parTransId="{AC067763-C8E5-8B46-B8AC-94357C42FD8B}" sibTransId="{B119BAB7-39B4-CB4F-A377-3D795C48EFA9}"/>
    <dgm:cxn modelId="{7AF7936F-6A57-CE44-9D11-F62B66DB2EFD}" srcId="{04886AFC-3122-B641-AF73-2695022480F6}" destId="{E6BB1EBC-76E2-364A-9F2A-745A08E92FCF}" srcOrd="2" destOrd="0" parTransId="{8890D6C0-5C37-B048-A92F-110920DFA700}" sibTransId="{0F1FCA1C-03AA-F944-A19B-C312AD8B9739}"/>
    <dgm:cxn modelId="{93DB5970-3484-FB43-ABDD-BCEBC0E591D2}" type="presOf" srcId="{DC4B38D3-7DFE-4F4C-87E9-1298191FA747}" destId="{7D254965-D718-5B47-B299-F4C6A81D532F}" srcOrd="0" destOrd="0" presId="urn:microsoft.com/office/officeart/2005/8/layout/vList3"/>
    <dgm:cxn modelId="{111B6EA5-2536-FC44-B9B7-B70C911BD85C}" type="presOf" srcId="{04886AFC-3122-B641-AF73-2695022480F6}" destId="{C2501AE6-930D-3741-BA35-94C972304E42}" srcOrd="0" destOrd="0" presId="urn:microsoft.com/office/officeart/2005/8/layout/vList3"/>
    <dgm:cxn modelId="{6C04F2C6-61CB-5A4E-A245-70262F65C578}" srcId="{04886AFC-3122-B641-AF73-2695022480F6}" destId="{EBC6802F-45E5-F045-B65A-119BE168FEE5}" srcOrd="0" destOrd="0" parTransId="{D14F8EC8-276D-A547-8FBE-9EEDB910C8FF}" sibTransId="{3F44966F-E43F-BF45-98C9-60A72B2BC0B8}"/>
    <dgm:cxn modelId="{3A5865F7-AD37-FD49-B388-99B74FBCC8A1}" type="presOf" srcId="{52FCC208-DB13-8C45-ABBA-7D323ACDF875}" destId="{8F626108-6C13-3748-9A4A-776B58647753}" srcOrd="0" destOrd="0" presId="urn:microsoft.com/office/officeart/2005/8/layout/vList3"/>
    <dgm:cxn modelId="{D8F61E16-50BC-F046-BCFB-1F7FF40F108C}" type="presParOf" srcId="{C2501AE6-930D-3741-BA35-94C972304E42}" destId="{B2FA26E6-41FB-1F40-9569-3A38890D07DF}" srcOrd="0" destOrd="0" presId="urn:microsoft.com/office/officeart/2005/8/layout/vList3"/>
    <dgm:cxn modelId="{600E5574-D01A-A346-8FF7-E0818EB83D8A}" type="presParOf" srcId="{B2FA26E6-41FB-1F40-9569-3A38890D07DF}" destId="{19E4E3C6-FBC2-E34D-A1C3-769944C67828}" srcOrd="0" destOrd="0" presId="urn:microsoft.com/office/officeart/2005/8/layout/vList3"/>
    <dgm:cxn modelId="{3AA33FB5-AADD-E540-A929-8FE133D58AD4}" type="presParOf" srcId="{B2FA26E6-41FB-1F40-9569-3A38890D07DF}" destId="{7AF0759E-FD24-B143-8608-D279223791C7}" srcOrd="1" destOrd="0" presId="urn:microsoft.com/office/officeart/2005/8/layout/vList3"/>
    <dgm:cxn modelId="{916D1E92-E493-E44F-ADE6-55AA0A4EC9B7}" type="presParOf" srcId="{C2501AE6-930D-3741-BA35-94C972304E42}" destId="{52698493-A9E7-D14C-BAC7-7FCDBB1EA779}" srcOrd="1" destOrd="0" presId="urn:microsoft.com/office/officeart/2005/8/layout/vList3"/>
    <dgm:cxn modelId="{93890B7F-CB8D-C14D-A11E-483530550A0B}" type="presParOf" srcId="{C2501AE6-930D-3741-BA35-94C972304E42}" destId="{633DEEF6-9AAC-044F-8661-43834B33D434}" srcOrd="2" destOrd="0" presId="urn:microsoft.com/office/officeart/2005/8/layout/vList3"/>
    <dgm:cxn modelId="{FEB763B0-1131-6D43-A4ED-0E5D96BFE621}" type="presParOf" srcId="{633DEEF6-9AAC-044F-8661-43834B33D434}" destId="{504307B7-A068-6B41-8FC4-B673FD10F662}" srcOrd="0" destOrd="0" presId="urn:microsoft.com/office/officeart/2005/8/layout/vList3"/>
    <dgm:cxn modelId="{B223601C-975A-A040-959E-38BC5F781254}" type="presParOf" srcId="{633DEEF6-9AAC-044F-8661-43834B33D434}" destId="{7D254965-D718-5B47-B299-F4C6A81D532F}" srcOrd="1" destOrd="0" presId="urn:microsoft.com/office/officeart/2005/8/layout/vList3"/>
    <dgm:cxn modelId="{06E887AD-F4EB-F445-AF50-0EB745D75F43}" type="presParOf" srcId="{C2501AE6-930D-3741-BA35-94C972304E42}" destId="{B249DEBF-4E9A-AE45-8420-296165215876}" srcOrd="3" destOrd="0" presId="urn:microsoft.com/office/officeart/2005/8/layout/vList3"/>
    <dgm:cxn modelId="{DCB85A5F-BA48-B44A-AED9-10DE3335B89E}" type="presParOf" srcId="{C2501AE6-930D-3741-BA35-94C972304E42}" destId="{22A5112D-59AF-1243-80EF-04E66F885F28}" srcOrd="4" destOrd="0" presId="urn:microsoft.com/office/officeart/2005/8/layout/vList3"/>
    <dgm:cxn modelId="{D5B47727-C529-9343-B73E-85CA3CA64CC5}" type="presParOf" srcId="{22A5112D-59AF-1243-80EF-04E66F885F28}" destId="{CF92EBAA-3639-7749-BE51-27C72151B9F5}" srcOrd="0" destOrd="0" presId="urn:microsoft.com/office/officeart/2005/8/layout/vList3"/>
    <dgm:cxn modelId="{ABAAE761-7BD4-C74A-BC22-04A6FF33E93F}" type="presParOf" srcId="{22A5112D-59AF-1243-80EF-04E66F885F28}" destId="{5F34A133-EFDE-9D4E-87F8-DF2E975EAEF0}" srcOrd="1" destOrd="0" presId="urn:microsoft.com/office/officeart/2005/8/layout/vList3"/>
    <dgm:cxn modelId="{D2EF32AB-49A5-7E49-832A-236CFCAB0B45}" type="presParOf" srcId="{C2501AE6-930D-3741-BA35-94C972304E42}" destId="{10D601C1-1D6C-8344-9198-8B84EB7AFBBD}" srcOrd="5" destOrd="0" presId="urn:microsoft.com/office/officeart/2005/8/layout/vList3"/>
    <dgm:cxn modelId="{2266EEC9-4B18-E444-A7D5-5BD38EA6EA6B}" type="presParOf" srcId="{C2501AE6-930D-3741-BA35-94C972304E42}" destId="{169DF757-3AFA-DB41-B0BB-6E12523C5527}" srcOrd="6" destOrd="0" presId="urn:microsoft.com/office/officeart/2005/8/layout/vList3"/>
    <dgm:cxn modelId="{07C8A0C0-69D0-4D48-AC77-B582C8D8F7C6}" type="presParOf" srcId="{169DF757-3AFA-DB41-B0BB-6E12523C5527}" destId="{A4B7A9A2-B57B-F74A-9053-B76EE946B61B}" srcOrd="0" destOrd="0" presId="urn:microsoft.com/office/officeart/2005/8/layout/vList3"/>
    <dgm:cxn modelId="{F8154261-9E7B-3448-B761-906836B9F172}" type="presParOf" srcId="{169DF757-3AFA-DB41-B0BB-6E12523C5527}" destId="{8F626108-6C13-3748-9A4A-776B5864775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0759E-FD24-B143-8608-D279223791C7}">
      <dsp:nvSpPr>
        <dsp:cNvPr id="0" name=""/>
        <dsp:cNvSpPr/>
      </dsp:nvSpPr>
      <dsp:spPr>
        <a:xfrm rot="10800000">
          <a:off x="1299719" y="3996"/>
          <a:ext cx="3899572" cy="126998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28" tIns="83820" rIns="156464" bIns="83820" numCol="1" spcCol="1270" anchor="ctr" anchorCtr="0">
          <a:noAutofit/>
        </a:bodyPr>
        <a:lstStyle/>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rPr>
            <a:t>Student Inform</a:t>
          </a:r>
        </a:p>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ea typeface="Calibri"/>
              <a:cs typeface="Assistant Bold"/>
            </a:rPr>
            <a:t>EAB Blasts</a:t>
          </a:r>
        </a:p>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ea typeface="Calibri"/>
              <a:cs typeface="Assistant Bold"/>
            </a:rPr>
            <a:t>Social Media</a:t>
          </a:r>
          <a:endParaRPr lang="en-US" sz="2200" kern="1200">
            <a:solidFill>
              <a:sysClr val="windowText" lastClr="000000"/>
            </a:solidFill>
          </a:endParaRPr>
        </a:p>
      </dsp:txBody>
      <dsp:txXfrm rot="10800000">
        <a:off x="1617215" y="3996"/>
        <a:ext cx="3582076" cy="1269983"/>
      </dsp:txXfrm>
    </dsp:sp>
    <dsp:sp modelId="{19E4E3C6-FBC2-E34D-A1C3-769944C67828}">
      <dsp:nvSpPr>
        <dsp:cNvPr id="0" name=""/>
        <dsp:cNvSpPr/>
      </dsp:nvSpPr>
      <dsp:spPr>
        <a:xfrm>
          <a:off x="664727" y="3996"/>
          <a:ext cx="1269983" cy="1269983"/>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7D254965-D718-5B47-B299-F4C6A81D532F}">
      <dsp:nvSpPr>
        <dsp:cNvPr id="0" name=""/>
        <dsp:cNvSpPr/>
      </dsp:nvSpPr>
      <dsp:spPr>
        <a:xfrm rot="10800000">
          <a:off x="1299719" y="1653079"/>
          <a:ext cx="3899572" cy="1269983"/>
        </a:xfrm>
        <a:prstGeom prst="homePlate">
          <a:avLst/>
        </a:prstGeom>
        <a:solidFill>
          <a:schemeClr val="accent2">
            <a:hueOff val="18134"/>
            <a:satOff val="0"/>
            <a:lumOff val="1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28" tIns="83820" rIns="156464" bIns="83820" numCol="1" spcCol="1270" anchor="ctr" anchorCtr="0">
          <a:noAutofit/>
        </a:bodyPr>
        <a:lstStyle/>
        <a:p>
          <a:pPr marL="0" lvl="0" indent="0" algn="l" defTabSz="977900">
            <a:lnSpc>
              <a:spcPct val="100000"/>
            </a:lnSpc>
            <a:spcBef>
              <a:spcPct val="0"/>
            </a:spcBef>
            <a:spcAft>
              <a:spcPts val="0"/>
            </a:spcAft>
            <a:buNone/>
          </a:pPr>
          <a:r>
            <a:rPr lang="en-US" sz="2200" kern="1200" spc="44" err="1">
              <a:solidFill>
                <a:sysClr val="windowText" lastClr="000000"/>
              </a:solidFill>
              <a:latin typeface="Assistant Bold"/>
            </a:rPr>
            <a:t>OwlLife</a:t>
          </a:r>
          <a:endParaRPr lang="en-US" sz="2200" kern="1200" spc="44">
            <a:solidFill>
              <a:sysClr val="windowText" lastClr="000000"/>
            </a:solidFill>
            <a:latin typeface="Assistant Bold"/>
          </a:endParaRPr>
        </a:p>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cs typeface="Assistant Bold"/>
            </a:rPr>
            <a:t>Website Calendar</a:t>
          </a:r>
          <a:endParaRPr lang="en-US" sz="2200" kern="1200" spc="44">
            <a:solidFill>
              <a:sysClr val="windowText" lastClr="000000"/>
            </a:solidFill>
            <a:latin typeface="Assistant Bold"/>
            <a:ea typeface="Calibri"/>
            <a:cs typeface="Assistant Bold"/>
          </a:endParaRPr>
        </a:p>
      </dsp:txBody>
      <dsp:txXfrm rot="10800000">
        <a:off x="1617215" y="1653079"/>
        <a:ext cx="3582076" cy="1269983"/>
      </dsp:txXfrm>
    </dsp:sp>
    <dsp:sp modelId="{504307B7-A068-6B41-8FC4-B673FD10F662}">
      <dsp:nvSpPr>
        <dsp:cNvPr id="0" name=""/>
        <dsp:cNvSpPr/>
      </dsp:nvSpPr>
      <dsp:spPr>
        <a:xfrm>
          <a:off x="664727" y="1653079"/>
          <a:ext cx="1269983" cy="1269983"/>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5F34A133-EFDE-9D4E-87F8-DF2E975EAEF0}">
      <dsp:nvSpPr>
        <dsp:cNvPr id="0" name=""/>
        <dsp:cNvSpPr/>
      </dsp:nvSpPr>
      <dsp:spPr>
        <a:xfrm rot="10800000">
          <a:off x="1299719" y="3302163"/>
          <a:ext cx="3899572" cy="1269983"/>
        </a:xfrm>
        <a:prstGeom prst="homePlate">
          <a:avLst/>
        </a:prstGeom>
        <a:solidFill>
          <a:schemeClr val="accent2">
            <a:hueOff val="36269"/>
            <a:satOff val="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28" tIns="83820" rIns="156464" bIns="83820" numCol="1" spcCol="1270" anchor="ctr" anchorCtr="0">
          <a:noAutofit/>
        </a:bodyPr>
        <a:lstStyle/>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rPr>
            <a:t>Classroom Visits</a:t>
          </a:r>
        </a:p>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cs typeface="Assistant Bold"/>
            </a:rPr>
            <a:t>Faculty Support </a:t>
          </a:r>
        </a:p>
        <a:p>
          <a:pPr marL="0" lvl="0" indent="0" algn="l" defTabSz="977900">
            <a:lnSpc>
              <a:spcPct val="100000"/>
            </a:lnSpc>
            <a:spcBef>
              <a:spcPct val="0"/>
            </a:spcBef>
            <a:spcAft>
              <a:spcPts val="0"/>
            </a:spcAft>
            <a:buNone/>
          </a:pPr>
          <a:r>
            <a:rPr lang="en-US" sz="2200" kern="1200" spc="44">
              <a:solidFill>
                <a:sysClr val="windowText" lastClr="000000"/>
              </a:solidFill>
              <a:latin typeface="Assistant Bold"/>
              <a:cs typeface="Assistant Bold"/>
            </a:rPr>
            <a:t>Incentives</a:t>
          </a:r>
          <a:endParaRPr lang="en-US" sz="2200" kern="1200">
            <a:solidFill>
              <a:sysClr val="windowText" lastClr="000000"/>
            </a:solidFill>
          </a:endParaRPr>
        </a:p>
      </dsp:txBody>
      <dsp:txXfrm rot="10800000">
        <a:off x="1617215" y="3302163"/>
        <a:ext cx="3582076" cy="1269983"/>
      </dsp:txXfrm>
    </dsp:sp>
    <dsp:sp modelId="{CF92EBAA-3639-7749-BE51-27C72151B9F5}">
      <dsp:nvSpPr>
        <dsp:cNvPr id="0" name=""/>
        <dsp:cNvSpPr/>
      </dsp:nvSpPr>
      <dsp:spPr>
        <a:xfrm>
          <a:off x="664727" y="3302163"/>
          <a:ext cx="1269983" cy="1269983"/>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8F626108-6C13-3748-9A4A-776B58647753}">
      <dsp:nvSpPr>
        <dsp:cNvPr id="0" name=""/>
        <dsp:cNvSpPr/>
      </dsp:nvSpPr>
      <dsp:spPr>
        <a:xfrm rot="10800000">
          <a:off x="1299719" y="4951246"/>
          <a:ext cx="3899572" cy="1269983"/>
        </a:xfrm>
        <a:prstGeom prst="homePlate">
          <a:avLst/>
        </a:prstGeom>
        <a:solidFill>
          <a:schemeClr val="accent2">
            <a:hueOff val="54403"/>
            <a:satOff val="0"/>
            <a:lumOff val="3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28" tIns="83820" rIns="156464" bIns="83820" numCol="1" spcCol="1270" anchor="ctr" anchorCtr="0">
          <a:noAutofit/>
        </a:bodyPr>
        <a:lstStyle/>
        <a:p>
          <a:pPr marL="0" lvl="0" indent="0" algn="l" defTabSz="977900" rtl="0">
            <a:lnSpc>
              <a:spcPct val="100000"/>
            </a:lnSpc>
            <a:spcBef>
              <a:spcPct val="0"/>
            </a:spcBef>
            <a:spcAft>
              <a:spcPts val="0"/>
            </a:spcAft>
            <a:buNone/>
          </a:pPr>
          <a:r>
            <a:rPr lang="en-US" sz="2200" kern="1200" spc="44">
              <a:solidFill>
                <a:sysClr val="windowText" lastClr="000000"/>
              </a:solidFill>
              <a:latin typeface="Assistant Bold"/>
            </a:rPr>
            <a:t>Targeted Outreach</a:t>
          </a:r>
          <a:r>
            <a:rPr lang="en-US" sz="2200" b="0" kern="1200" spc="44">
              <a:solidFill>
                <a:sysClr val="windowText" lastClr="000000"/>
              </a:solidFill>
              <a:latin typeface="Assistant Bold"/>
            </a:rPr>
            <a:t> </a:t>
          </a:r>
          <a:r>
            <a:rPr lang="en-US" sz="2200" kern="1200" spc="44">
              <a:solidFill>
                <a:sysClr val="windowText" lastClr="000000"/>
              </a:solidFill>
              <a:ea typeface="+mn-lt"/>
              <a:cs typeface="+mn-lt"/>
            </a:rPr>
            <a:t>(e.g., </a:t>
          </a:r>
          <a:r>
            <a:rPr lang="en-US" sz="2200" kern="1200" spc="44">
              <a:solidFill>
                <a:sysClr val="windowText" lastClr="000000"/>
              </a:solidFill>
              <a:latin typeface="Calibri"/>
              <a:ea typeface="+mn-lt"/>
              <a:cs typeface="+mn-lt"/>
            </a:rPr>
            <a:t>following Early</a:t>
          </a:r>
          <a:r>
            <a:rPr lang="en-US" sz="2200" kern="1200" spc="44">
              <a:solidFill>
                <a:sysClr val="windowText" lastClr="000000"/>
              </a:solidFill>
              <a:ea typeface="+mn-lt"/>
              <a:cs typeface="+mn-lt"/>
            </a:rPr>
            <a:t> </a:t>
          </a:r>
          <a:r>
            <a:rPr lang="en-US" sz="2200" kern="1200" spc="44">
              <a:solidFill>
                <a:sysClr val="windowText" lastClr="000000"/>
              </a:solidFill>
              <a:latin typeface="Calibri"/>
              <a:ea typeface="+mn-lt"/>
              <a:cs typeface="+mn-lt"/>
            </a:rPr>
            <a:t>Alerts, midterm grades</a:t>
          </a:r>
          <a:r>
            <a:rPr lang="en-US" sz="2200" kern="1200" spc="44">
              <a:solidFill>
                <a:sysClr val="windowText" lastClr="000000"/>
              </a:solidFill>
              <a:ea typeface="+mn-lt"/>
              <a:cs typeface="+mn-lt"/>
            </a:rPr>
            <a:t>)</a:t>
          </a:r>
          <a:endParaRPr lang="en-US" sz="2200" kern="1200">
            <a:solidFill>
              <a:sysClr val="windowText" lastClr="000000"/>
            </a:solidFill>
          </a:endParaRPr>
        </a:p>
      </dsp:txBody>
      <dsp:txXfrm rot="10800000">
        <a:off x="1617215" y="4951246"/>
        <a:ext cx="3582076" cy="1269983"/>
      </dsp:txXfrm>
    </dsp:sp>
    <dsp:sp modelId="{A4B7A9A2-B57B-F74A-9053-B76EE946B61B}">
      <dsp:nvSpPr>
        <dsp:cNvPr id="0" name=""/>
        <dsp:cNvSpPr/>
      </dsp:nvSpPr>
      <dsp:spPr>
        <a:xfrm>
          <a:off x="664727" y="4951246"/>
          <a:ext cx="1269983" cy="1269983"/>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0.50581</cdr:x>
      <cdr:y>0.01971</cdr:y>
    </cdr:from>
    <cdr:to>
      <cdr:x>0.76397</cdr:x>
      <cdr:y>0.06579</cdr:y>
    </cdr:to>
    <cdr:grpSp>
      <cdr:nvGrpSpPr>
        <cdr:cNvPr id="5" name="Group 4">
          <a:extLst xmlns:a="http://schemas.openxmlformats.org/drawingml/2006/main">
            <a:ext uri="{FF2B5EF4-FFF2-40B4-BE49-F238E27FC236}">
              <a16:creationId xmlns:a16="http://schemas.microsoft.com/office/drawing/2014/main" id="{B2C98D70-AEE6-F8E2-CDDD-FF6411F47604}"/>
            </a:ext>
          </a:extLst>
        </cdr:cNvPr>
        <cdr:cNvGrpSpPr/>
      </cdr:nvGrpSpPr>
      <cdr:grpSpPr>
        <a:xfrm xmlns:a="http://schemas.openxmlformats.org/drawingml/2006/main">
          <a:off x="6351250" y="121501"/>
          <a:ext cx="3241610" cy="284056"/>
          <a:chOff x="5860403" y="101538"/>
          <a:chExt cx="2991079" cy="237474"/>
        </a:xfrm>
      </cdr:grpSpPr>
      <cdr:sp macro="" textlink="">
        <cdr:nvSpPr>
          <cdr:cNvPr id="2" name="Rectangle 1">
            <a:extLst xmlns:a="http://schemas.openxmlformats.org/drawingml/2006/main">
              <a:ext uri="{FF2B5EF4-FFF2-40B4-BE49-F238E27FC236}">
                <a16:creationId xmlns:a16="http://schemas.microsoft.com/office/drawing/2014/main" id="{2A1772F7-E09C-8264-DF44-D80ACE21F72C}"/>
              </a:ext>
            </a:extLst>
          </cdr:cNvPr>
          <cdr:cNvSpPr/>
        </cdr:nvSpPr>
        <cdr:spPr>
          <a:xfrm xmlns:a="http://schemas.openxmlformats.org/drawingml/2006/main">
            <a:off x="5860403" y="101538"/>
            <a:ext cx="212804" cy="213219"/>
          </a:xfrm>
          <a:prstGeom xmlns:a="http://schemas.openxmlformats.org/drawingml/2006/main" prst="rect">
            <a:avLst/>
          </a:prstGeom>
          <a:solidFill xmlns:a="http://schemas.openxmlformats.org/drawingml/2006/main">
            <a:srgbClr val="4B4846"/>
          </a:solidFill>
          <a:ln xmlns:a="http://schemas.openxmlformats.org/drawingml/2006/main">
            <a:solidFill>
              <a:srgbClr val="4B484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sp macro="" textlink="">
        <cdr:nvSpPr>
          <cdr:cNvPr id="3" name="Rectangle 2">
            <a:extLst xmlns:a="http://schemas.openxmlformats.org/drawingml/2006/main">
              <a:ext uri="{FF2B5EF4-FFF2-40B4-BE49-F238E27FC236}">
                <a16:creationId xmlns:a16="http://schemas.microsoft.com/office/drawing/2014/main" id="{2A1772F7-E09C-8264-DF44-D80ACE21F72C}"/>
              </a:ext>
            </a:extLst>
          </cdr:cNvPr>
          <cdr:cNvSpPr/>
        </cdr:nvSpPr>
        <cdr:spPr>
          <a:xfrm xmlns:a="http://schemas.openxmlformats.org/drawingml/2006/main">
            <a:off x="7243309" y="125793"/>
            <a:ext cx="212804" cy="213219"/>
          </a:xfrm>
          <a:prstGeom xmlns:a="http://schemas.openxmlformats.org/drawingml/2006/main" prst="rect">
            <a:avLst/>
          </a:prstGeom>
          <a:solidFill xmlns:a="http://schemas.openxmlformats.org/drawingml/2006/main">
            <a:srgbClr val="FFCE53"/>
          </a:solidFill>
          <a:ln xmlns:a="http://schemas.openxmlformats.org/drawingml/2006/main">
            <a:solidFill>
              <a:srgbClr val="FFCE5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sp macro="" textlink="">
        <cdr:nvSpPr>
          <cdr:cNvPr id="4" name="Rectangle 3">
            <a:extLst xmlns:a="http://schemas.openxmlformats.org/drawingml/2006/main">
              <a:ext uri="{FF2B5EF4-FFF2-40B4-BE49-F238E27FC236}">
                <a16:creationId xmlns:a16="http://schemas.microsoft.com/office/drawing/2014/main" id="{78B3CBF6-0CD9-646D-BDDC-C8647F9734C8}"/>
              </a:ext>
            </a:extLst>
          </cdr:cNvPr>
          <cdr:cNvSpPr/>
        </cdr:nvSpPr>
        <cdr:spPr>
          <a:xfrm xmlns:a="http://schemas.openxmlformats.org/drawingml/2006/main">
            <a:off x="8638678" y="125793"/>
            <a:ext cx="212804" cy="213219"/>
          </a:xfrm>
          <a:prstGeom xmlns:a="http://schemas.openxmlformats.org/drawingml/2006/main" prst="rect">
            <a:avLst/>
          </a:prstGeom>
          <a:solidFill xmlns:a="http://schemas.openxmlformats.org/drawingml/2006/main">
            <a:srgbClr val="FFE9A9"/>
          </a:solidFill>
          <a:ln xmlns:a="http://schemas.openxmlformats.org/drawingml/2006/main">
            <a:solidFill>
              <a:srgbClr val="FFE9A9"/>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05153-F9F8-4365-B88F-B89029056896}" type="datetimeFigureOut">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7C4F1-253B-488C-948B-CEF89A352917}" type="slidenum">
              <a:t>‹#›</a:t>
            </a:fld>
            <a:endParaRPr lang="en-US"/>
          </a:p>
        </p:txBody>
      </p:sp>
    </p:spTree>
    <p:extLst>
      <p:ext uri="{BB962C8B-B14F-4D97-AF65-F5344CB8AC3E}">
        <p14:creationId xmlns:p14="http://schemas.microsoft.com/office/powerpoint/2010/main" val="199928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F7C4F1-253B-488C-948B-CEF89A352917}" type="slidenum">
              <a:rPr lang="en-US" smtClean="0"/>
              <a:t>1</a:t>
            </a:fld>
            <a:endParaRPr lang="en-US"/>
          </a:p>
        </p:txBody>
      </p:sp>
    </p:spTree>
    <p:extLst>
      <p:ext uri="{BB962C8B-B14F-4D97-AF65-F5344CB8AC3E}">
        <p14:creationId xmlns:p14="http://schemas.microsoft.com/office/powerpoint/2010/main" val="28594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1DAB23-F9E4-D54D-98D7-D4F3579EFC43}" type="slidenum">
              <a:rPr lang="en-US" smtClean="0"/>
              <a:t>2</a:t>
            </a:fld>
            <a:endParaRPr lang="en-US"/>
          </a:p>
        </p:txBody>
      </p:sp>
    </p:spTree>
    <p:extLst>
      <p:ext uri="{BB962C8B-B14F-4D97-AF65-F5344CB8AC3E}">
        <p14:creationId xmlns:p14="http://schemas.microsoft.com/office/powerpoint/2010/main" val="166042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92CD9-55DA-14D1-AD7D-D8E32729A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55B7F-0AF3-1932-0ED4-50C5A764AE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592E50B-C2C8-9E15-529E-ACFF7BEB60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413201-5DC6-B2E4-E68F-469AF76EB104}"/>
              </a:ext>
            </a:extLst>
          </p:cNvPr>
          <p:cNvSpPr>
            <a:spLocks noGrp="1"/>
          </p:cNvSpPr>
          <p:nvPr>
            <p:ph type="sldNum" sz="quarter" idx="5"/>
          </p:nvPr>
        </p:nvSpPr>
        <p:spPr/>
        <p:txBody>
          <a:bodyPr/>
          <a:lstStyle/>
          <a:p>
            <a:fld id="{94247C7A-3DA1-A644-B251-2D38C6D21845}" type="slidenum">
              <a:rPr lang="en-US" smtClean="0"/>
              <a:t>3</a:t>
            </a:fld>
            <a:endParaRPr lang="en-US"/>
          </a:p>
        </p:txBody>
      </p:sp>
    </p:spTree>
    <p:extLst>
      <p:ext uri="{BB962C8B-B14F-4D97-AF65-F5344CB8AC3E}">
        <p14:creationId xmlns:p14="http://schemas.microsoft.com/office/powerpoint/2010/main" val="366528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F7C4F1-253B-488C-948B-CEF89A352917}" type="slidenum">
              <a:rPr lang="en-US" smtClean="0"/>
              <a:t>5</a:t>
            </a:fld>
            <a:endParaRPr lang="en-US"/>
          </a:p>
        </p:txBody>
      </p:sp>
    </p:spTree>
    <p:extLst>
      <p:ext uri="{BB962C8B-B14F-4D97-AF65-F5344CB8AC3E}">
        <p14:creationId xmlns:p14="http://schemas.microsoft.com/office/powerpoint/2010/main" val="77350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F7C4F1-253B-488C-948B-CEF89A352917}" type="slidenum">
              <a:rPr lang="en-US" smtClean="0"/>
              <a:t>6</a:t>
            </a:fld>
            <a:endParaRPr lang="en-US"/>
          </a:p>
        </p:txBody>
      </p:sp>
    </p:spTree>
    <p:extLst>
      <p:ext uri="{BB962C8B-B14F-4D97-AF65-F5344CB8AC3E}">
        <p14:creationId xmlns:p14="http://schemas.microsoft.com/office/powerpoint/2010/main" val="292964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1DAB23-F9E4-D54D-98D7-D4F3579EFC43}" type="slidenum">
              <a:rPr lang="en-US" smtClean="0"/>
              <a:t>7</a:t>
            </a:fld>
            <a:endParaRPr lang="en-US"/>
          </a:p>
        </p:txBody>
      </p:sp>
    </p:spTree>
    <p:extLst>
      <p:ext uri="{BB962C8B-B14F-4D97-AF65-F5344CB8AC3E}">
        <p14:creationId xmlns:p14="http://schemas.microsoft.com/office/powerpoint/2010/main" val="1383876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4C7B-E6CC-5413-4424-4C4E85BE5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EDE13-024C-6244-1DE3-14CE350B2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23AF4-E204-B07A-4766-800CAD1845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0B2E10-D41F-F554-E67E-F05C2ADD3F03}"/>
              </a:ext>
            </a:extLst>
          </p:cNvPr>
          <p:cNvSpPr>
            <a:spLocks noGrp="1"/>
          </p:cNvSpPr>
          <p:nvPr>
            <p:ph type="sldNum" sz="quarter" idx="5"/>
          </p:nvPr>
        </p:nvSpPr>
        <p:spPr/>
        <p:txBody>
          <a:bodyPr/>
          <a:lstStyle/>
          <a:p>
            <a:fld id="{AAF7C4F1-253B-488C-948B-CEF89A352917}" type="slidenum">
              <a:rPr lang="en-US" smtClean="0"/>
              <a:t>8</a:t>
            </a:fld>
            <a:endParaRPr lang="en-US"/>
          </a:p>
        </p:txBody>
      </p:sp>
    </p:spTree>
    <p:extLst>
      <p:ext uri="{BB962C8B-B14F-4D97-AF65-F5344CB8AC3E}">
        <p14:creationId xmlns:p14="http://schemas.microsoft.com/office/powerpoint/2010/main" val="34877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98F8B-9DAB-34F8-E4DE-FB8B6A0ED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7920A-25CC-5203-E662-692E9BFA63A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7123AB-3F63-5A60-2622-2A398FFAE0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A4C99C-40FF-8095-AD1F-57B88586AFDE}"/>
              </a:ext>
            </a:extLst>
          </p:cNvPr>
          <p:cNvSpPr>
            <a:spLocks noGrp="1"/>
          </p:cNvSpPr>
          <p:nvPr>
            <p:ph type="sldNum" sz="quarter" idx="5"/>
          </p:nvPr>
        </p:nvSpPr>
        <p:spPr/>
        <p:txBody>
          <a:bodyPr/>
          <a:lstStyle/>
          <a:p>
            <a:fld id="{94247C7A-3DA1-A644-B251-2D38C6D21845}" type="slidenum">
              <a:rPr lang="en-US" smtClean="0"/>
              <a:t>14</a:t>
            </a:fld>
            <a:endParaRPr lang="en-US"/>
          </a:p>
        </p:txBody>
      </p:sp>
    </p:spTree>
    <p:extLst>
      <p:ext uri="{BB962C8B-B14F-4D97-AF65-F5344CB8AC3E}">
        <p14:creationId xmlns:p14="http://schemas.microsoft.com/office/powerpoint/2010/main" val="296619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77157-5AD8-0F40-FBC9-B3EFE5B5E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2A3DB-8F99-95B0-3E56-B1769E62434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825E8E-147C-CAFA-6061-70DFA495D9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F1B888-6882-6462-975C-B9091133E9EA}"/>
              </a:ext>
            </a:extLst>
          </p:cNvPr>
          <p:cNvSpPr>
            <a:spLocks noGrp="1"/>
          </p:cNvSpPr>
          <p:nvPr>
            <p:ph type="sldNum" sz="quarter" idx="5"/>
          </p:nvPr>
        </p:nvSpPr>
        <p:spPr/>
        <p:txBody>
          <a:bodyPr/>
          <a:lstStyle/>
          <a:p>
            <a:fld id="{94247C7A-3DA1-A644-B251-2D38C6D21845}" type="slidenum">
              <a:rPr lang="en-US" smtClean="0"/>
              <a:t>16</a:t>
            </a:fld>
            <a:endParaRPr lang="en-US"/>
          </a:p>
        </p:txBody>
      </p:sp>
    </p:spTree>
    <p:extLst>
      <p:ext uri="{BB962C8B-B14F-4D97-AF65-F5344CB8AC3E}">
        <p14:creationId xmlns:p14="http://schemas.microsoft.com/office/powerpoint/2010/main" val="276736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Bar">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12E2D8-00CB-5140-BB91-9493BB5661E3}"/>
              </a:ext>
            </a:extLst>
          </p:cNvPr>
          <p:cNvSpPr/>
          <p:nvPr userDrawn="1"/>
        </p:nvSpPr>
        <p:spPr>
          <a:xfrm>
            <a:off x="-1" y="0"/>
            <a:ext cx="1580023" cy="7315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Tree>
    <p:extLst>
      <p:ext uri="{BB962C8B-B14F-4D97-AF65-F5344CB8AC3E}">
        <p14:creationId xmlns:p14="http://schemas.microsoft.com/office/powerpoint/2010/main" val="90370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kennesaw.mywconline.com/" TargetMode="External"/><Relationship Id="rId2" Type="http://schemas.openxmlformats.org/officeDocument/2006/relationships/hyperlink" Target="https://ksuwritingcenter.youcanbook.m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kennesaw.edu/research/undergraduate-research/students/suite-reservation-form.php" TargetMode="External"/><Relationship Id="rId2" Type="http://schemas.openxmlformats.org/officeDocument/2006/relationships/hyperlink" Target="mailto:abuddie@kennesaw.edu" TargetMode="External"/><Relationship Id="rId1" Type="http://schemas.openxmlformats.org/officeDocument/2006/relationships/slideLayout" Target="../slideLayouts/slideLayout2.xml"/><Relationship Id="rId6" Type="http://schemas.openxmlformats.org/officeDocument/2006/relationships/hyperlink" Target="https://www.kennesaw.edu/honors/student-resources/scholarships/scholarship-mentoring.php" TargetMode="External"/><Relationship Id="rId5" Type="http://schemas.openxmlformats.org/officeDocument/2006/relationships/hyperlink" Target="mailto:onisf@kennesaw.edu&#160;" TargetMode="External"/><Relationship Id="rId4" Type="http://schemas.openxmlformats.org/officeDocument/2006/relationships/hyperlink" Target="https://www.kennesaw.edu/research/undergraduate-research/faculty/class-visit.ph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jstor.org/stable/90026734.%20Accessed%202%20May%20202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7C2BCE-1A3C-DF8C-B2CD-0B0A25C26FE5}"/>
              </a:ext>
            </a:extLst>
          </p:cNvPr>
          <p:cNvSpPr txBox="1"/>
          <p:nvPr/>
        </p:nvSpPr>
        <p:spPr>
          <a:xfrm>
            <a:off x="261216" y="681963"/>
            <a:ext cx="511315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bg1"/>
                </a:solidFill>
                <a:ea typeface="Calibri"/>
                <a:cs typeface="Calibri"/>
              </a:rPr>
              <a:t>Increasing Student Engagement with University Services to Promote Overall Student Success</a:t>
            </a:r>
            <a:r>
              <a:rPr lang="en-US" sz="5400">
                <a:solidFill>
                  <a:schemeClr val="bg1"/>
                </a:solidFill>
                <a:ea typeface="Calibri"/>
                <a:cs typeface="Calibri"/>
              </a:rPr>
              <a:t>​</a:t>
            </a:r>
          </a:p>
        </p:txBody>
      </p:sp>
      <p:grpSp>
        <p:nvGrpSpPr>
          <p:cNvPr id="2" name="Group 2"/>
          <p:cNvGrpSpPr/>
          <p:nvPr/>
        </p:nvGrpSpPr>
        <p:grpSpPr>
          <a:xfrm rot="5400000">
            <a:off x="-172341" y="154829"/>
            <a:ext cx="7374230" cy="7064567"/>
            <a:chOff x="-4141" y="2359973"/>
            <a:chExt cx="4197747" cy="2501816"/>
          </a:xfrm>
        </p:grpSpPr>
        <p:sp>
          <p:nvSpPr>
            <p:cNvPr id="3" name="Freeform 3"/>
            <p:cNvSpPr/>
            <p:nvPr/>
          </p:nvSpPr>
          <p:spPr>
            <a:xfrm>
              <a:off x="-4141" y="2359973"/>
              <a:ext cx="4197747" cy="2501816"/>
            </a:xfrm>
            <a:custGeom>
              <a:avLst/>
              <a:gdLst/>
              <a:ahLst/>
              <a:cxnLst/>
              <a:rect l="l" t="t" r="r" b="b"/>
              <a:pathLst>
                <a:path w="4639733" h="2262056">
                  <a:moveTo>
                    <a:pt x="0" y="0"/>
                  </a:moveTo>
                  <a:lnTo>
                    <a:pt x="4639733" y="0"/>
                  </a:lnTo>
                  <a:lnTo>
                    <a:pt x="4639733" y="2262056"/>
                  </a:lnTo>
                  <a:lnTo>
                    <a:pt x="0" y="2262056"/>
                  </a:lnTo>
                  <a:close/>
                </a:path>
              </a:pathLst>
            </a:custGeom>
            <a:solidFill>
              <a:srgbClr val="2D2926"/>
            </a:solidFill>
          </p:spPr>
          <p:txBody>
            <a:bodyPr/>
            <a:lstStyle/>
            <a:p>
              <a:endParaRPr lang="en-US" sz="2400"/>
            </a:p>
          </p:txBody>
        </p:sp>
      </p:grpSp>
      <p:sp>
        <p:nvSpPr>
          <p:cNvPr id="11" name="TextBox 10">
            <a:extLst>
              <a:ext uri="{FF2B5EF4-FFF2-40B4-BE49-F238E27FC236}">
                <a16:creationId xmlns:a16="http://schemas.microsoft.com/office/drawing/2014/main" id="{B93E61F2-3D25-D849-1B08-09FCA9D3CF16}"/>
              </a:ext>
            </a:extLst>
          </p:cNvPr>
          <p:cNvSpPr txBox="1"/>
          <p:nvPr/>
        </p:nvSpPr>
        <p:spPr>
          <a:xfrm>
            <a:off x="97805" y="196287"/>
            <a:ext cx="667052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ea typeface="Calibri"/>
                <a:cs typeface="Calibri"/>
              </a:rPr>
              <a:t>Promoting Student Success by Increasing Engagement </a:t>
            </a:r>
          </a:p>
          <a:p>
            <a:pPr algn="ctr"/>
            <a:r>
              <a:rPr lang="en-US" sz="4400">
                <a:solidFill>
                  <a:schemeClr val="bg1"/>
                </a:solidFill>
                <a:ea typeface="Calibri"/>
                <a:cs typeface="Calibri"/>
              </a:rPr>
              <a:t>with University Services  </a:t>
            </a:r>
          </a:p>
        </p:txBody>
      </p:sp>
      <p:pic>
        <p:nvPicPr>
          <p:cNvPr id="1026" name="Picture 2" descr="Organization Image for Kennesaw State University">
            <a:extLst>
              <a:ext uri="{FF2B5EF4-FFF2-40B4-BE49-F238E27FC236}">
                <a16:creationId xmlns:a16="http://schemas.microsoft.com/office/drawing/2014/main" id="{9AB467BF-E1A9-6A6A-A8C5-EB5C4268D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840" y="1475960"/>
            <a:ext cx="4541085" cy="4461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1A898C0C-0F01-B073-B09B-874B5D6C0CF6}"/>
              </a:ext>
            </a:extLst>
          </p:cNvPr>
          <p:cNvGraphicFramePr>
            <a:graphicFrameLocks noGrp="1"/>
          </p:cNvGraphicFramePr>
          <p:nvPr>
            <p:extLst>
              <p:ext uri="{D42A27DB-BD31-4B8C-83A1-F6EECF244321}">
                <p14:modId xmlns:p14="http://schemas.microsoft.com/office/powerpoint/2010/main" val="4246706389"/>
              </p:ext>
            </p:extLst>
          </p:nvPr>
        </p:nvGraphicFramePr>
        <p:xfrm>
          <a:off x="392180" y="4329050"/>
          <a:ext cx="6081776" cy="4998720"/>
        </p:xfrm>
        <a:graphic>
          <a:graphicData uri="http://schemas.openxmlformats.org/drawingml/2006/table">
            <a:tbl>
              <a:tblPr firstRow="1" bandRow="1">
                <a:tableStyleId>{5C22544A-7EE6-4342-B048-85BDC9FD1C3A}</a:tableStyleId>
              </a:tblPr>
              <a:tblGrid>
                <a:gridCol w="6081776">
                  <a:extLst>
                    <a:ext uri="{9D8B030D-6E8A-4147-A177-3AD203B41FA5}">
                      <a16:colId xmlns:a16="http://schemas.microsoft.com/office/drawing/2014/main" val="3314252378"/>
                    </a:ext>
                  </a:extLst>
                </a:gridCol>
              </a:tblGrid>
              <a:tr h="370840">
                <a:tc>
                  <a:txBody>
                    <a:bodyPr/>
                    <a:lstStyle/>
                    <a:p>
                      <a:pPr lvl="0" algn="ctr">
                        <a:lnSpc>
                          <a:spcPct val="100000"/>
                        </a:lnSpc>
                        <a:spcBef>
                          <a:spcPts val="0"/>
                        </a:spcBef>
                        <a:spcAft>
                          <a:spcPts val="0"/>
                        </a:spcAft>
                        <a:buNone/>
                      </a:pPr>
                      <a:r>
                        <a:rPr lang="en-US" sz="3200" b="1" i="0" u="none" strike="noStrike" noProof="0">
                          <a:solidFill>
                            <a:schemeClr val="bg1"/>
                          </a:solidFill>
                          <a:latin typeface="+mj-lt"/>
                        </a:rPr>
                        <a:t>Will Carter</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b="1" i="0" u="none" strike="noStrike" noProof="0">
                          <a:solidFill>
                            <a:schemeClr val="bg1"/>
                          </a:solidFill>
                          <a:latin typeface="+mj-lt"/>
                        </a:rPr>
                        <a:t>Dr. Keir Singleton-Ortiz</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800" b="1" i="0" u="none" strike="noStrike" noProof="0">
                          <a:solidFill>
                            <a:schemeClr val="bg1"/>
                          </a:solidFill>
                          <a:latin typeface="Calibri Light"/>
                        </a:rPr>
                        <a:t> </a:t>
                      </a:r>
                      <a:endParaRPr lang="en-US" sz="3200" b="1" i="0" u="none" strike="noStrike" noProof="0">
                        <a:solidFill>
                          <a:schemeClr val="bg1"/>
                        </a:solidFill>
                        <a:latin typeface="Calibri Light"/>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b="0" i="0" u="none" strike="noStrike" noProof="0">
                          <a:solidFill>
                            <a:schemeClr val="bg1"/>
                          </a:solidFill>
                          <a:latin typeface="Calibri Light"/>
                        </a:rPr>
                        <a:t>Rachel Greil</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3200" b="0" i="0" u="none" strike="noStrike" noProof="0">
                          <a:solidFill>
                            <a:schemeClr val="bg1"/>
                          </a:solidFill>
                          <a:latin typeface="Calibri Light"/>
                        </a:rPr>
                        <a:t>Dr. Mary Lou Odom</a:t>
                      </a:r>
                      <a:endParaRPr lang="en-US" sz="3200"/>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200" b="0" i="0" u="none" strike="noStrike" noProof="0">
                        <a:solidFill>
                          <a:srgbClr val="000000"/>
                        </a:solidFill>
                        <a:latin typeface="Calibri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3200" b="0" i="0" u="none" strike="noStrike" noProof="0">
                        <a:solidFill>
                          <a:srgbClr val="000000"/>
                        </a:solidFill>
                        <a:latin typeface="Calibri Light"/>
                      </a:endParaRPr>
                    </a:p>
                    <a:p>
                      <a:pPr lvl="0" algn="ctr">
                        <a:lnSpc>
                          <a:spcPct val="100000"/>
                        </a:lnSpc>
                        <a:spcBef>
                          <a:spcPts val="0"/>
                        </a:spcBef>
                        <a:spcAft>
                          <a:spcPts val="0"/>
                        </a:spcAft>
                        <a:buNone/>
                      </a:pPr>
                      <a:endParaRPr lang="en-US" sz="3200" b="0" i="0" u="none" strike="noStrike" noProof="0">
                        <a:solidFill>
                          <a:srgbClr val="000000"/>
                        </a:solidFill>
                        <a:latin typeface="Calibri Light"/>
                      </a:endParaRPr>
                    </a:p>
                  </a:txBody>
                  <a:tcPr>
                    <a:lnL w="0">
                      <a:noFill/>
                    </a:lnL>
                    <a:lnR w="0">
                      <a:noFill/>
                    </a:lnR>
                    <a:lnT w="0">
                      <a:noFill/>
                    </a:lnT>
                    <a:lnB w="0">
                      <a:noFill/>
                    </a:lnB>
                    <a:noFill/>
                  </a:tcPr>
                </a:tc>
                <a:extLst>
                  <a:ext uri="{0D108BD9-81ED-4DB2-BD59-A6C34878D82A}">
                    <a16:rowId xmlns:a16="http://schemas.microsoft.com/office/drawing/2014/main" val="1301483326"/>
                  </a:ext>
                </a:extLst>
              </a:tr>
              <a:tr h="370839">
                <a:tc>
                  <a:txBody>
                    <a:bodyPr/>
                    <a:lstStyle/>
                    <a:p>
                      <a:pPr lvl="0" algn="ctr">
                        <a:lnSpc>
                          <a:spcPct val="100000"/>
                        </a:lnSpc>
                        <a:spcBef>
                          <a:spcPts val="0"/>
                        </a:spcBef>
                        <a:spcAft>
                          <a:spcPts val="0"/>
                        </a:spcAft>
                        <a:buNone/>
                      </a:pPr>
                      <a:r>
                        <a:rPr lang="en-US" sz="3200" b="0" i="0" u="none" strike="noStrike" noProof="0">
                          <a:solidFill>
                            <a:schemeClr val="bg1"/>
                          </a:solidFill>
                          <a:latin typeface="Calibri Light"/>
                        </a:rPr>
                        <a:t>Dr. Mary Lou Odom</a:t>
                      </a:r>
                      <a:endParaRPr lang="en-US"/>
                    </a:p>
                    <a:p>
                      <a:pPr lvl="0" algn="ctr">
                        <a:buNone/>
                      </a:pPr>
                      <a:endParaRPr lang="en-US" sz="3200">
                        <a:latin typeface="Calibri Light"/>
                      </a:endParaRPr>
                    </a:p>
                  </a:txBody>
                  <a:tcPr>
                    <a:lnL w="0">
                      <a:noFill/>
                    </a:lnL>
                    <a:lnR w="0">
                      <a:noFill/>
                    </a:lnR>
                    <a:lnT w="0">
                      <a:noFill/>
                    </a:lnT>
                    <a:lnB w="0">
                      <a:noFill/>
                    </a:lnB>
                    <a:noFill/>
                  </a:tcPr>
                </a:tc>
                <a:extLst>
                  <a:ext uri="{0D108BD9-81ED-4DB2-BD59-A6C34878D82A}">
                    <a16:rowId xmlns:a16="http://schemas.microsoft.com/office/drawing/2014/main" val="759520859"/>
                  </a:ext>
                </a:extLst>
              </a:tr>
            </a:tbl>
          </a:graphicData>
        </a:graphic>
      </p:graphicFrame>
      <p:sp>
        <p:nvSpPr>
          <p:cNvPr id="8" name="TextBox 7">
            <a:extLst>
              <a:ext uri="{FF2B5EF4-FFF2-40B4-BE49-F238E27FC236}">
                <a16:creationId xmlns:a16="http://schemas.microsoft.com/office/drawing/2014/main" id="{BCAB1F8E-545B-DACC-ADF6-F422D8A1DB7D}"/>
              </a:ext>
            </a:extLst>
          </p:cNvPr>
          <p:cNvSpPr txBox="1"/>
          <p:nvPr/>
        </p:nvSpPr>
        <p:spPr>
          <a:xfrm>
            <a:off x="-17510" y="3121816"/>
            <a:ext cx="7064568" cy="584775"/>
          </a:xfrm>
          <a:prstGeom prst="rect">
            <a:avLst/>
          </a:prstGeom>
          <a:no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accent2"/>
                </a:solidFill>
                <a:latin typeface="Calibri Light"/>
                <a:ea typeface="Calibri"/>
                <a:cs typeface="Calibri"/>
              </a:rPr>
              <a:t>RCHSS Student Success Summitt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06120" y="329260"/>
            <a:ext cx="5766664" cy="3656488"/>
          </a:xfrm>
          <a:prstGeom prst="rect">
            <a:avLst/>
          </a:prstGeom>
          <a:ln w="19050">
            <a:solidFill>
              <a:srgbClr val="000000"/>
            </a:solidFill>
          </a:ln>
        </p:spPr>
        <p:txBody>
          <a:bodyPr wrap="square" lIns="0" tIns="274320" rIns="0" bIns="0" rtlCol="0" anchor="t">
            <a:noAutofit/>
          </a:bodyPr>
          <a:lstStyle/>
          <a:p>
            <a:pPr marL="180975" algn="ctr"/>
            <a:r>
              <a:rPr lang="en-US" sz="6600" b="1">
                <a:solidFill>
                  <a:schemeClr val="tx2"/>
                </a:solidFill>
              </a:rPr>
              <a:t>Student Engagement IMPACT</a:t>
            </a:r>
            <a:endParaRPr lang="en-US" sz="6600">
              <a:solidFill>
                <a:schemeClr val="tx2"/>
              </a:solidFill>
              <a:ea typeface="Calibri"/>
              <a:cs typeface="Calibri"/>
            </a:endParaRPr>
          </a:p>
          <a:p>
            <a:pPr algn="ctr"/>
            <a:endParaRPr lang="en-US" sz="2400" b="1">
              <a:solidFill>
                <a:schemeClr val="tx2"/>
              </a:solidFill>
            </a:endParaRPr>
          </a:p>
        </p:txBody>
      </p:sp>
      <p:sp>
        <p:nvSpPr>
          <p:cNvPr id="24" name="Freeform 18">
            <a:extLst>
              <a:ext uri="{FF2B5EF4-FFF2-40B4-BE49-F238E27FC236}">
                <a16:creationId xmlns:a16="http://schemas.microsoft.com/office/drawing/2014/main" id="{8DD7F509-D4E2-B72D-A21E-7E3D1E0155DE}"/>
              </a:ext>
            </a:extLst>
          </p:cNvPr>
          <p:cNvSpPr>
            <a:spLocks noChangeAspect="1"/>
          </p:cNvSpPr>
          <p:nvPr/>
        </p:nvSpPr>
        <p:spPr>
          <a:xfrm>
            <a:off x="6988050" y="3657600"/>
            <a:ext cx="5474105" cy="3307977"/>
          </a:xfrm>
          <a:custGeom>
            <a:avLst/>
            <a:gdLst/>
            <a:ahLst/>
            <a:cxnLst/>
            <a:rect l="l" t="t" r="r" b="b"/>
            <a:pathLst>
              <a:path w="5691058" h="3737007">
                <a:moveTo>
                  <a:pt x="0" y="0"/>
                </a:moveTo>
                <a:lnTo>
                  <a:pt x="5691058" y="0"/>
                </a:lnTo>
                <a:lnTo>
                  <a:pt x="5691058" y="3737007"/>
                </a:lnTo>
                <a:lnTo>
                  <a:pt x="0" y="3737007"/>
                </a:lnTo>
                <a:lnTo>
                  <a:pt x="0" y="0"/>
                </a:lnTo>
                <a:close/>
              </a:path>
            </a:pathLst>
          </a:custGeom>
          <a:blipFill>
            <a:blip r:embed="rId2">
              <a:alphaModFix amt="77000"/>
            </a:blip>
            <a:stretch>
              <a:fillRect l="-11471" t="-21020"/>
            </a:stretch>
          </a:blipFill>
          <a:ln>
            <a:solidFill>
              <a:schemeClr val="tx1">
                <a:lumMod val="75000"/>
                <a:lumOff val="25000"/>
              </a:schemeClr>
            </a:solidFill>
          </a:ln>
          <a:effectLst/>
        </p:spPr>
        <p:txBody>
          <a:bodyPr/>
          <a:lstStyle>
            <a:defPPr>
              <a:defRPr lang="en-US"/>
            </a:defPPr>
            <a:lvl1pPr marL="0" algn="l" defTabSz="546171" rtl="0" eaLnBrk="1" latinLnBrk="0" hangingPunct="1">
              <a:defRPr sz="2150" kern="1200">
                <a:solidFill>
                  <a:schemeClr val="tx1"/>
                </a:solidFill>
                <a:latin typeface="+mn-lt"/>
                <a:ea typeface="+mn-ea"/>
                <a:cs typeface="+mn-cs"/>
              </a:defRPr>
            </a:lvl1pPr>
            <a:lvl2pPr marL="546171" algn="l" defTabSz="546171" rtl="0" eaLnBrk="1" latinLnBrk="0" hangingPunct="1">
              <a:defRPr sz="2150" kern="1200">
                <a:solidFill>
                  <a:schemeClr val="tx1"/>
                </a:solidFill>
                <a:latin typeface="+mn-lt"/>
                <a:ea typeface="+mn-ea"/>
                <a:cs typeface="+mn-cs"/>
              </a:defRPr>
            </a:lvl2pPr>
            <a:lvl3pPr marL="1092342" algn="l" defTabSz="546171" rtl="0" eaLnBrk="1" latinLnBrk="0" hangingPunct="1">
              <a:defRPr sz="2150" kern="1200">
                <a:solidFill>
                  <a:schemeClr val="tx1"/>
                </a:solidFill>
                <a:latin typeface="+mn-lt"/>
                <a:ea typeface="+mn-ea"/>
                <a:cs typeface="+mn-cs"/>
              </a:defRPr>
            </a:lvl3pPr>
            <a:lvl4pPr marL="1638513" algn="l" defTabSz="546171" rtl="0" eaLnBrk="1" latinLnBrk="0" hangingPunct="1">
              <a:defRPr sz="2150" kern="1200">
                <a:solidFill>
                  <a:schemeClr val="tx1"/>
                </a:solidFill>
                <a:latin typeface="+mn-lt"/>
                <a:ea typeface="+mn-ea"/>
                <a:cs typeface="+mn-cs"/>
              </a:defRPr>
            </a:lvl4pPr>
            <a:lvl5pPr marL="2184684" algn="l" defTabSz="546171" rtl="0" eaLnBrk="1" latinLnBrk="0" hangingPunct="1">
              <a:defRPr sz="2150" kern="1200">
                <a:solidFill>
                  <a:schemeClr val="tx1"/>
                </a:solidFill>
                <a:latin typeface="+mn-lt"/>
                <a:ea typeface="+mn-ea"/>
                <a:cs typeface="+mn-cs"/>
              </a:defRPr>
            </a:lvl5pPr>
            <a:lvl6pPr marL="2730856" algn="l" defTabSz="546171" rtl="0" eaLnBrk="1" latinLnBrk="0" hangingPunct="1">
              <a:defRPr sz="2150" kern="1200">
                <a:solidFill>
                  <a:schemeClr val="tx1"/>
                </a:solidFill>
                <a:latin typeface="+mn-lt"/>
                <a:ea typeface="+mn-ea"/>
                <a:cs typeface="+mn-cs"/>
              </a:defRPr>
            </a:lvl6pPr>
            <a:lvl7pPr marL="3277027" algn="l" defTabSz="546171" rtl="0" eaLnBrk="1" latinLnBrk="0" hangingPunct="1">
              <a:defRPr sz="2150" kern="1200">
                <a:solidFill>
                  <a:schemeClr val="tx1"/>
                </a:solidFill>
                <a:latin typeface="+mn-lt"/>
                <a:ea typeface="+mn-ea"/>
                <a:cs typeface="+mn-cs"/>
              </a:defRPr>
            </a:lvl7pPr>
            <a:lvl8pPr marL="3823198" algn="l" defTabSz="546171" rtl="0" eaLnBrk="1" latinLnBrk="0" hangingPunct="1">
              <a:defRPr sz="2150" kern="1200">
                <a:solidFill>
                  <a:schemeClr val="tx1"/>
                </a:solidFill>
                <a:latin typeface="+mn-lt"/>
                <a:ea typeface="+mn-ea"/>
                <a:cs typeface="+mn-cs"/>
              </a:defRPr>
            </a:lvl8pPr>
            <a:lvl9pPr marL="4369369" algn="l" defTabSz="546171" rtl="0" eaLnBrk="1" latinLnBrk="0" hangingPunct="1">
              <a:defRPr sz="2150" kern="1200">
                <a:solidFill>
                  <a:schemeClr val="tx1"/>
                </a:solidFill>
                <a:latin typeface="+mn-lt"/>
                <a:ea typeface="+mn-ea"/>
                <a:cs typeface="+mn-cs"/>
              </a:defRPr>
            </a:lvl9pPr>
          </a:lstStyle>
          <a:p>
            <a:endParaRPr lang="en-US" sz="3057"/>
          </a:p>
        </p:txBody>
      </p:sp>
      <p:grpSp>
        <p:nvGrpSpPr>
          <p:cNvPr id="13" name="Group 12">
            <a:extLst>
              <a:ext uri="{FF2B5EF4-FFF2-40B4-BE49-F238E27FC236}">
                <a16:creationId xmlns:a16="http://schemas.microsoft.com/office/drawing/2014/main" id="{C38DB91E-BE7E-3E5C-EFEE-CFE7CDF4CBC0}"/>
              </a:ext>
            </a:extLst>
          </p:cNvPr>
          <p:cNvGrpSpPr/>
          <p:nvPr/>
        </p:nvGrpSpPr>
        <p:grpSpPr>
          <a:xfrm>
            <a:off x="6988050" y="349623"/>
            <a:ext cx="5474105" cy="3060611"/>
            <a:chOff x="807412" y="4007225"/>
            <a:chExt cx="5124400" cy="3060611"/>
          </a:xfrm>
        </p:grpSpPr>
        <p:grpSp>
          <p:nvGrpSpPr>
            <p:cNvPr id="18" name="Group 8">
              <a:extLst>
                <a:ext uri="{FF2B5EF4-FFF2-40B4-BE49-F238E27FC236}">
                  <a16:creationId xmlns:a16="http://schemas.microsoft.com/office/drawing/2014/main" id="{A05BC35E-EAF2-94A6-4631-A93E2A395DC5}"/>
                </a:ext>
              </a:extLst>
            </p:cNvPr>
            <p:cNvGrpSpPr/>
            <p:nvPr/>
          </p:nvGrpSpPr>
          <p:grpSpPr>
            <a:xfrm>
              <a:off x="807412" y="4007225"/>
              <a:ext cx="5124400" cy="3060611"/>
              <a:chOff x="300501" y="154507"/>
              <a:chExt cx="3041630" cy="1352551"/>
            </a:xfrm>
          </p:grpSpPr>
          <p:sp>
            <p:nvSpPr>
              <p:cNvPr id="19" name="Freeform 9">
                <a:extLst>
                  <a:ext uri="{FF2B5EF4-FFF2-40B4-BE49-F238E27FC236}">
                    <a16:creationId xmlns:a16="http://schemas.microsoft.com/office/drawing/2014/main" id="{47A0CA01-BAC2-D9B4-F782-B1F66C4FC464}"/>
                  </a:ext>
                </a:extLst>
              </p:cNvPr>
              <p:cNvSpPr/>
              <p:nvPr/>
            </p:nvSpPr>
            <p:spPr>
              <a:xfrm>
                <a:off x="300501" y="154507"/>
                <a:ext cx="3041630" cy="1352551"/>
              </a:xfrm>
              <a:custGeom>
                <a:avLst/>
                <a:gdLst/>
                <a:ahLst/>
                <a:cxnLst/>
                <a:rect l="l" t="t" r="r" b="b"/>
                <a:pathLst>
                  <a:path w="3549703" h="650628">
                    <a:moveTo>
                      <a:pt x="0" y="0"/>
                    </a:moveTo>
                    <a:lnTo>
                      <a:pt x="3549703" y="0"/>
                    </a:lnTo>
                    <a:lnTo>
                      <a:pt x="3549703" y="650628"/>
                    </a:lnTo>
                    <a:lnTo>
                      <a:pt x="0" y="650628"/>
                    </a:lnTo>
                    <a:close/>
                  </a:path>
                </a:pathLst>
              </a:custGeom>
              <a:solidFill>
                <a:schemeClr val="tx1">
                  <a:lumMod val="90000"/>
                  <a:lumOff val="10000"/>
                </a:schemeClr>
              </a:solidFill>
            </p:spPr>
            <p:txBody>
              <a:bodyPr/>
              <a:lstStyle/>
              <a:p>
                <a:endParaRPr lang="en-US" sz="2400"/>
              </a:p>
            </p:txBody>
          </p:sp>
        </p:grpSp>
        <p:sp>
          <p:nvSpPr>
            <p:cNvPr id="25" name="TextBox 14">
              <a:extLst>
                <a:ext uri="{FF2B5EF4-FFF2-40B4-BE49-F238E27FC236}">
                  <a16:creationId xmlns:a16="http://schemas.microsoft.com/office/drawing/2014/main" id="{4C183D4A-7636-24F0-7EB4-D5EB649E7074}"/>
                </a:ext>
              </a:extLst>
            </p:cNvPr>
            <p:cNvSpPr txBox="1"/>
            <p:nvPr/>
          </p:nvSpPr>
          <p:spPr>
            <a:xfrm>
              <a:off x="1059228" y="4244868"/>
              <a:ext cx="4693873" cy="2585323"/>
            </a:xfrm>
            <a:prstGeom prst="rect">
              <a:avLst/>
            </a:prstGeom>
          </p:spPr>
          <p:txBody>
            <a:bodyPr wrap="square" lIns="0" tIns="0" rIns="0" bIns="0" rtlCol="0" anchor="t">
              <a:spAutoFit/>
            </a:bodyPr>
            <a:lstStyle/>
            <a:p>
              <a:pPr>
                <a:spcAft>
                  <a:spcPts val="600"/>
                </a:spcAft>
              </a:pPr>
              <a:r>
                <a:rPr lang="en-US" sz="2400" i="1" spc="100">
                  <a:solidFill>
                    <a:schemeClr val="bg1"/>
                  </a:solidFill>
                  <a:latin typeface="Montserrat"/>
                </a:rPr>
                <a:t>“James was AMAZING! He helped me find my way in this unchartered territory. I clearly had NO idea what I was doing, but he was kind and really helped me figure things out."</a:t>
              </a:r>
            </a:p>
          </p:txBody>
        </p:sp>
      </p:grpSp>
      <p:grpSp>
        <p:nvGrpSpPr>
          <p:cNvPr id="12" name="Group 11">
            <a:extLst>
              <a:ext uri="{FF2B5EF4-FFF2-40B4-BE49-F238E27FC236}">
                <a16:creationId xmlns:a16="http://schemas.microsoft.com/office/drawing/2014/main" id="{E41EEBD3-E4AC-7863-A1B8-FA2CB15F26DE}"/>
              </a:ext>
            </a:extLst>
          </p:cNvPr>
          <p:cNvGrpSpPr/>
          <p:nvPr/>
        </p:nvGrpSpPr>
        <p:grpSpPr>
          <a:xfrm>
            <a:off x="506120" y="4233115"/>
            <a:ext cx="5766664" cy="2918702"/>
            <a:chOff x="6723282" y="4568735"/>
            <a:chExt cx="5980378" cy="2752825"/>
          </a:xfrm>
        </p:grpSpPr>
        <p:sp>
          <p:nvSpPr>
            <p:cNvPr id="10" name="Freeform 9">
              <a:extLst>
                <a:ext uri="{FF2B5EF4-FFF2-40B4-BE49-F238E27FC236}">
                  <a16:creationId xmlns:a16="http://schemas.microsoft.com/office/drawing/2014/main" id="{194A6B91-7991-75A5-0578-7E8FDB81F45B}"/>
                </a:ext>
              </a:extLst>
            </p:cNvPr>
            <p:cNvSpPr/>
            <p:nvPr/>
          </p:nvSpPr>
          <p:spPr>
            <a:xfrm>
              <a:off x="6723282" y="4568735"/>
              <a:ext cx="5980378" cy="2752825"/>
            </a:xfrm>
            <a:custGeom>
              <a:avLst/>
              <a:gdLst/>
              <a:ahLst/>
              <a:cxnLst/>
              <a:rect l="l" t="t" r="r" b="b"/>
              <a:pathLst>
                <a:path w="3549703" h="650628">
                  <a:moveTo>
                    <a:pt x="0" y="0"/>
                  </a:moveTo>
                  <a:lnTo>
                    <a:pt x="3549703" y="0"/>
                  </a:lnTo>
                  <a:lnTo>
                    <a:pt x="3549703" y="650628"/>
                  </a:lnTo>
                  <a:lnTo>
                    <a:pt x="0" y="650628"/>
                  </a:lnTo>
                  <a:close/>
                </a:path>
              </a:pathLst>
            </a:custGeom>
            <a:solidFill>
              <a:schemeClr val="tx1">
                <a:lumMod val="90000"/>
                <a:lumOff val="10000"/>
              </a:schemeClr>
            </a:solidFill>
          </p:spPr>
          <p:txBody>
            <a:bodyPr/>
            <a:lstStyle/>
            <a:p>
              <a:endParaRPr lang="en-US" sz="2400"/>
            </a:p>
          </p:txBody>
        </p:sp>
        <p:sp>
          <p:nvSpPr>
            <p:cNvPr id="11" name="TextBox 14">
              <a:extLst>
                <a:ext uri="{FF2B5EF4-FFF2-40B4-BE49-F238E27FC236}">
                  <a16:creationId xmlns:a16="http://schemas.microsoft.com/office/drawing/2014/main" id="{D6694FF7-B468-496C-D12C-8A6D462F939E}"/>
                </a:ext>
              </a:extLst>
            </p:cNvPr>
            <p:cNvSpPr txBox="1"/>
            <p:nvPr/>
          </p:nvSpPr>
          <p:spPr>
            <a:xfrm>
              <a:off x="7118847" y="5078510"/>
              <a:ext cx="5203031" cy="1741709"/>
            </a:xfrm>
            <a:prstGeom prst="rect">
              <a:avLst/>
            </a:prstGeom>
          </p:spPr>
          <p:txBody>
            <a:bodyPr wrap="square" lIns="0" tIns="0" rIns="0" bIns="0" rtlCol="0" anchor="t">
              <a:spAutoFit/>
            </a:bodyPr>
            <a:lstStyle/>
            <a:p>
              <a:pPr>
                <a:spcAft>
                  <a:spcPts val="600"/>
                </a:spcAft>
              </a:pPr>
              <a:r>
                <a:rPr lang="en-US" sz="2400" i="1" spc="100">
                  <a:solidFill>
                    <a:schemeClr val="bg1"/>
                  </a:solidFill>
                  <a:latin typeface="Montserrat"/>
                </a:rPr>
                <a:t>“Going to the Center genuinely improved my mood. I felt more confident in the progress of my paper and [am] definitely coming again!</a:t>
              </a:r>
            </a:p>
          </p:txBody>
        </p:sp>
      </p:grpSp>
    </p:spTree>
    <p:extLst>
      <p:ext uri="{BB962C8B-B14F-4D97-AF65-F5344CB8AC3E}">
        <p14:creationId xmlns:p14="http://schemas.microsoft.com/office/powerpoint/2010/main" val="43447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D1835-18F0-FEA0-BFF6-DE14463F64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08FF9E5-4FE2-9BF7-17AA-60C6EB72B48C}"/>
              </a:ext>
            </a:extLst>
          </p:cNvPr>
          <p:cNvGrpSpPr/>
          <p:nvPr/>
        </p:nvGrpSpPr>
        <p:grpSpPr>
          <a:xfrm>
            <a:off x="8825236" y="-10695"/>
            <a:ext cx="4158173" cy="7325895"/>
            <a:chOff x="1208925" y="8549"/>
            <a:chExt cx="2270709" cy="5856422"/>
          </a:xfrm>
        </p:grpSpPr>
        <p:sp>
          <p:nvSpPr>
            <p:cNvPr id="3" name="Freeform 3">
              <a:extLst>
                <a:ext uri="{FF2B5EF4-FFF2-40B4-BE49-F238E27FC236}">
                  <a16:creationId xmlns:a16="http://schemas.microsoft.com/office/drawing/2014/main" id="{A4F7F841-4292-F92A-7FF0-99C726196B5D}"/>
                </a:ext>
              </a:extLst>
            </p:cNvPr>
            <p:cNvSpPr/>
            <p:nvPr/>
          </p:nvSpPr>
          <p:spPr>
            <a:xfrm>
              <a:off x="1208925" y="8549"/>
              <a:ext cx="2270709" cy="5856422"/>
            </a:xfrm>
            <a:custGeom>
              <a:avLst/>
              <a:gdLst/>
              <a:ahLst/>
              <a:cxnLst/>
              <a:rect l="l" t="t" r="r" b="b"/>
              <a:pathLst>
                <a:path w="3497154" h="5864971">
                  <a:moveTo>
                    <a:pt x="0" y="0"/>
                  </a:moveTo>
                  <a:lnTo>
                    <a:pt x="3497154" y="0"/>
                  </a:lnTo>
                  <a:lnTo>
                    <a:pt x="3497154" y="5864971"/>
                  </a:lnTo>
                  <a:lnTo>
                    <a:pt x="0" y="5864971"/>
                  </a:lnTo>
                  <a:close/>
                </a:path>
              </a:pathLst>
            </a:custGeom>
            <a:solidFill>
              <a:srgbClr val="F6BF2E"/>
            </a:solidFill>
          </p:spPr>
          <p:txBody>
            <a:bodyPr/>
            <a:lstStyle/>
            <a:p>
              <a:endParaRPr lang="en-US" sz="2400"/>
            </a:p>
          </p:txBody>
        </p:sp>
      </p:grpSp>
      <p:grpSp>
        <p:nvGrpSpPr>
          <p:cNvPr id="8" name="Group 8">
            <a:extLst>
              <a:ext uri="{FF2B5EF4-FFF2-40B4-BE49-F238E27FC236}">
                <a16:creationId xmlns:a16="http://schemas.microsoft.com/office/drawing/2014/main" id="{CF787A26-F972-4B84-0A12-D05857678995}"/>
              </a:ext>
            </a:extLst>
          </p:cNvPr>
          <p:cNvGrpSpPr/>
          <p:nvPr/>
        </p:nvGrpSpPr>
        <p:grpSpPr>
          <a:xfrm>
            <a:off x="0" y="-10694"/>
            <a:ext cx="68383" cy="7325894"/>
            <a:chOff x="0" y="0"/>
            <a:chExt cx="152400" cy="640111"/>
          </a:xfrm>
        </p:grpSpPr>
        <p:sp>
          <p:nvSpPr>
            <p:cNvPr id="9" name="Freeform 9">
              <a:extLst>
                <a:ext uri="{FF2B5EF4-FFF2-40B4-BE49-F238E27FC236}">
                  <a16:creationId xmlns:a16="http://schemas.microsoft.com/office/drawing/2014/main" id="{1E476FC3-4CBB-9D58-47A3-9A52F8D2661C}"/>
                </a:ext>
              </a:extLst>
            </p:cNvPr>
            <p:cNvSpPr/>
            <p:nvPr/>
          </p:nvSpPr>
          <p:spPr>
            <a:xfrm>
              <a:off x="0" y="0"/>
              <a:ext cx="152400" cy="640111"/>
            </a:xfrm>
            <a:custGeom>
              <a:avLst/>
              <a:gdLst/>
              <a:ahLst/>
              <a:cxnLst/>
              <a:rect l="l" t="t" r="r" b="b"/>
              <a:pathLst>
                <a:path w="152400" h="640111">
                  <a:moveTo>
                    <a:pt x="0" y="0"/>
                  </a:moveTo>
                  <a:lnTo>
                    <a:pt x="152400" y="0"/>
                  </a:lnTo>
                  <a:lnTo>
                    <a:pt x="152400" y="640111"/>
                  </a:lnTo>
                  <a:lnTo>
                    <a:pt x="0" y="640111"/>
                  </a:lnTo>
                  <a:close/>
                </a:path>
              </a:pathLst>
            </a:custGeom>
            <a:solidFill>
              <a:srgbClr val="2D2926"/>
            </a:solidFill>
          </p:spPr>
          <p:txBody>
            <a:bodyPr/>
            <a:lstStyle/>
            <a:p>
              <a:endParaRPr lang="en-US" sz="2400"/>
            </a:p>
          </p:txBody>
        </p:sp>
      </p:grpSp>
      <p:grpSp>
        <p:nvGrpSpPr>
          <p:cNvPr id="6" name="Group 2">
            <a:extLst>
              <a:ext uri="{FF2B5EF4-FFF2-40B4-BE49-F238E27FC236}">
                <a16:creationId xmlns:a16="http://schemas.microsoft.com/office/drawing/2014/main" id="{BE8B6E90-0584-6B11-90FB-B6285AA67168}"/>
              </a:ext>
            </a:extLst>
          </p:cNvPr>
          <p:cNvGrpSpPr/>
          <p:nvPr/>
        </p:nvGrpSpPr>
        <p:grpSpPr>
          <a:xfrm>
            <a:off x="6431676" y="349892"/>
            <a:ext cx="6585414" cy="6959981"/>
            <a:chOff x="0" y="0"/>
            <a:chExt cx="3497154" cy="5864971"/>
          </a:xfrm>
          <a:solidFill>
            <a:schemeClr val="bg1"/>
          </a:solidFill>
        </p:grpSpPr>
        <p:sp>
          <p:nvSpPr>
            <p:cNvPr id="7" name="Freeform 3">
              <a:extLst>
                <a:ext uri="{FF2B5EF4-FFF2-40B4-BE49-F238E27FC236}">
                  <a16:creationId xmlns:a16="http://schemas.microsoft.com/office/drawing/2014/main" id="{48846383-14AE-BB78-3FBA-81B9DEBF6553}"/>
                </a:ext>
              </a:extLst>
            </p:cNvPr>
            <p:cNvSpPr/>
            <p:nvPr/>
          </p:nvSpPr>
          <p:spPr>
            <a:xfrm>
              <a:off x="0" y="0"/>
              <a:ext cx="3497154" cy="5864971"/>
            </a:xfrm>
            <a:custGeom>
              <a:avLst/>
              <a:gdLst/>
              <a:ahLst/>
              <a:cxnLst/>
              <a:rect l="l" t="t" r="r" b="b"/>
              <a:pathLst>
                <a:path w="3497154" h="5864971">
                  <a:moveTo>
                    <a:pt x="0" y="0"/>
                  </a:moveTo>
                  <a:lnTo>
                    <a:pt x="3497154" y="0"/>
                  </a:lnTo>
                  <a:lnTo>
                    <a:pt x="3497154" y="5864971"/>
                  </a:lnTo>
                  <a:lnTo>
                    <a:pt x="0" y="5864971"/>
                  </a:lnTo>
                  <a:close/>
                </a:path>
              </a:pathLst>
            </a:custGeom>
            <a:grpFill/>
          </p:spPr>
          <p:txBody>
            <a:bodyPr/>
            <a:lstStyle/>
            <a:p>
              <a:endParaRPr lang="en-US" sz="2400"/>
            </a:p>
          </p:txBody>
        </p:sp>
      </p:grpSp>
      <p:grpSp>
        <p:nvGrpSpPr>
          <p:cNvPr id="4" name="Group 3">
            <a:extLst>
              <a:ext uri="{FF2B5EF4-FFF2-40B4-BE49-F238E27FC236}">
                <a16:creationId xmlns:a16="http://schemas.microsoft.com/office/drawing/2014/main" id="{2A339869-74F8-58C3-68BA-A9CA46707722}"/>
              </a:ext>
            </a:extLst>
          </p:cNvPr>
          <p:cNvGrpSpPr/>
          <p:nvPr/>
        </p:nvGrpSpPr>
        <p:grpSpPr>
          <a:xfrm>
            <a:off x="573635" y="1205293"/>
            <a:ext cx="12200708" cy="5866485"/>
            <a:chOff x="775128" y="1175455"/>
            <a:chExt cx="11911951" cy="5631201"/>
          </a:xfrm>
        </p:grpSpPr>
        <p:graphicFrame>
          <p:nvGraphicFramePr>
            <p:cNvPr id="5" name="Chart 4">
              <a:extLst>
                <a:ext uri="{FF2B5EF4-FFF2-40B4-BE49-F238E27FC236}">
                  <a16:creationId xmlns:a16="http://schemas.microsoft.com/office/drawing/2014/main" id="{F3248766-B3E0-DA90-17C1-ABD063E5D362}"/>
                </a:ext>
              </a:extLst>
            </p:cNvPr>
            <p:cNvGraphicFramePr/>
            <p:nvPr>
              <p:extLst>
                <p:ext uri="{D42A27DB-BD31-4B8C-83A1-F6EECF244321}">
                  <p14:modId xmlns:p14="http://schemas.microsoft.com/office/powerpoint/2010/main" val="4121457375"/>
                </p:ext>
              </p:extLst>
            </p:nvPr>
          </p:nvGraphicFramePr>
          <p:xfrm>
            <a:off x="775128" y="1175455"/>
            <a:ext cx="11911951" cy="563120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A1772F7-E09C-8264-DF44-D80ACE21F72C}"/>
                </a:ext>
              </a:extLst>
            </p:cNvPr>
            <p:cNvSpPr/>
            <p:nvPr/>
          </p:nvSpPr>
          <p:spPr>
            <a:xfrm>
              <a:off x="6678994" y="1346503"/>
              <a:ext cx="219542" cy="235674"/>
            </a:xfrm>
            <a:prstGeom prst="rect">
              <a:avLst/>
            </a:prstGeom>
            <a:solidFill>
              <a:srgbClr val="4B4846"/>
            </a:solidFill>
            <a:ln>
              <a:solidFill>
                <a:srgbClr val="4B48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09F1F7-0C4C-2401-8F59-7E4DA0F70BA0}"/>
                </a:ext>
              </a:extLst>
            </p:cNvPr>
            <p:cNvSpPr/>
            <p:nvPr/>
          </p:nvSpPr>
          <p:spPr>
            <a:xfrm>
              <a:off x="7870793" y="1330268"/>
              <a:ext cx="219542" cy="228432"/>
            </a:xfrm>
            <a:prstGeom prst="rect">
              <a:avLst/>
            </a:prstGeom>
            <a:solidFill>
              <a:srgbClr val="FFCE53"/>
            </a:solidFill>
            <a:ln>
              <a:solidFill>
                <a:srgbClr val="FFC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3DF2E0-4531-E70A-57C1-1DB699A13C17}"/>
                </a:ext>
              </a:extLst>
            </p:cNvPr>
            <p:cNvSpPr/>
            <p:nvPr/>
          </p:nvSpPr>
          <p:spPr>
            <a:xfrm>
              <a:off x="9111017" y="1329750"/>
              <a:ext cx="219542" cy="228432"/>
            </a:xfrm>
            <a:prstGeom prst="rect">
              <a:avLst/>
            </a:prstGeom>
            <a:solidFill>
              <a:srgbClr val="FFE9A9"/>
            </a:solidFill>
            <a:ln>
              <a:solidFill>
                <a:srgbClr val="FFE9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3">
            <a:extLst>
              <a:ext uri="{FF2B5EF4-FFF2-40B4-BE49-F238E27FC236}">
                <a16:creationId xmlns:a16="http://schemas.microsoft.com/office/drawing/2014/main" id="{0B607562-B348-1996-0EDD-B1D87776A2DE}"/>
              </a:ext>
            </a:extLst>
          </p:cNvPr>
          <p:cNvSpPr txBox="1"/>
          <p:nvPr/>
        </p:nvSpPr>
        <p:spPr>
          <a:xfrm>
            <a:off x="9979444" y="1028"/>
            <a:ext cx="3101160" cy="259879"/>
          </a:xfrm>
          <a:prstGeom prst="rect">
            <a:avLst/>
          </a:prstGeom>
        </p:spPr>
        <p:txBody>
          <a:bodyPr wrap="square" lIns="0" tIns="0" rIns="0" bIns="0" rtlCol="0" anchor="t">
            <a:spAutoFit/>
          </a:bodyPr>
          <a:lstStyle/>
          <a:p>
            <a:pPr>
              <a:lnSpc>
                <a:spcPts val="2003"/>
              </a:lnSpc>
            </a:pPr>
            <a:r>
              <a:rPr lang="en-US" spc="329">
                <a:solidFill>
                  <a:srgbClr val="575757"/>
                </a:solidFill>
                <a:latin typeface="Calibri Light"/>
                <a:ea typeface="Calibri Light"/>
                <a:cs typeface="Calibri Light"/>
              </a:rPr>
              <a:t>Fall 2024 DFWI Data</a:t>
            </a:r>
          </a:p>
        </p:txBody>
      </p:sp>
      <p:sp>
        <p:nvSpPr>
          <p:cNvPr id="21" name="TextBox 12">
            <a:extLst>
              <a:ext uri="{FF2B5EF4-FFF2-40B4-BE49-F238E27FC236}">
                <a16:creationId xmlns:a16="http://schemas.microsoft.com/office/drawing/2014/main" id="{BDDA2621-0BEA-5D71-F101-25982C2A3A2C}"/>
              </a:ext>
            </a:extLst>
          </p:cNvPr>
          <p:cNvSpPr txBox="1"/>
          <p:nvPr/>
        </p:nvSpPr>
        <p:spPr>
          <a:xfrm>
            <a:off x="256750" y="255552"/>
            <a:ext cx="7602566" cy="2062103"/>
          </a:xfrm>
          <a:prstGeom prst="rect">
            <a:avLst/>
          </a:prstGeom>
          <a:noFill/>
        </p:spPr>
        <p:txBody>
          <a:bodyPr wrap="square" lIns="0" tIns="0" rIns="0" bIns="0" rtlCol="0" anchor="t">
            <a:spAutoFit/>
          </a:bodyPr>
          <a:lstStyle/>
          <a:p>
            <a:r>
              <a:rPr lang="en-US" sz="4000" b="1">
                <a:solidFill>
                  <a:srgbClr val="555957"/>
                </a:solidFill>
                <a:latin typeface="Calibri Light"/>
                <a:ea typeface="Calibri Light"/>
                <a:cs typeface="Calibri Light"/>
              </a:rPr>
              <a:t>WRITING CENTER ENGAGEMENT</a:t>
            </a:r>
            <a:endParaRPr lang="en-US" sz="2800">
              <a:solidFill>
                <a:srgbClr val="555957"/>
              </a:solidFill>
              <a:latin typeface="Calibri"/>
              <a:ea typeface="Calibri"/>
              <a:cs typeface="Calibri"/>
            </a:endParaRPr>
          </a:p>
          <a:p>
            <a:r>
              <a:rPr lang="en-US" sz="6600" b="1">
                <a:solidFill>
                  <a:schemeClr val="tx1">
                    <a:lumMod val="90000"/>
                    <a:lumOff val="10000"/>
                  </a:schemeClr>
                </a:solidFill>
                <a:latin typeface="Calibri"/>
                <a:ea typeface="Calibri Light"/>
                <a:cs typeface="Calibri Light"/>
              </a:rPr>
              <a:t>DFWI Impact</a:t>
            </a:r>
            <a:r>
              <a:rPr lang="en-US" sz="4800" b="1">
                <a:solidFill>
                  <a:schemeClr val="tx1">
                    <a:lumMod val="90000"/>
                    <a:lumOff val="10000"/>
                  </a:schemeClr>
                </a:solidFill>
                <a:latin typeface="Calibri Light"/>
                <a:ea typeface="Calibri Light"/>
                <a:cs typeface="Calibri Light"/>
              </a:rPr>
              <a:t> </a:t>
            </a:r>
            <a:br>
              <a:rPr lang="en-US" sz="2800" b="1">
                <a:latin typeface="Calibri Light"/>
                <a:ea typeface="Calibri Light"/>
                <a:cs typeface="Calibri Light"/>
              </a:rPr>
            </a:br>
            <a:endParaRPr lang="en-US" sz="2800" b="1">
              <a:solidFill>
                <a:schemeClr val="bg2">
                  <a:lumMod val="49000"/>
                </a:schemeClr>
              </a:solidFill>
              <a:latin typeface="Calibri Light"/>
              <a:ea typeface="Calibri Light"/>
              <a:cs typeface="Calibri Light"/>
            </a:endParaRPr>
          </a:p>
        </p:txBody>
      </p:sp>
    </p:spTree>
    <p:extLst>
      <p:ext uri="{BB962C8B-B14F-4D97-AF65-F5344CB8AC3E}">
        <p14:creationId xmlns:p14="http://schemas.microsoft.com/office/powerpoint/2010/main" val="2921639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7EB6A-5C3E-FF1C-6FC3-CFF873DA7885}"/>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EE4A5183-1F69-9531-C622-DE08E38B82EC}"/>
              </a:ext>
            </a:extLst>
          </p:cNvPr>
          <p:cNvGrpSpPr/>
          <p:nvPr/>
        </p:nvGrpSpPr>
        <p:grpSpPr>
          <a:xfrm>
            <a:off x="0" y="1"/>
            <a:ext cx="66177" cy="7315200"/>
            <a:chOff x="0" y="0"/>
            <a:chExt cx="152400" cy="640111"/>
          </a:xfrm>
        </p:grpSpPr>
        <p:sp>
          <p:nvSpPr>
            <p:cNvPr id="9" name="Freeform 9">
              <a:extLst>
                <a:ext uri="{FF2B5EF4-FFF2-40B4-BE49-F238E27FC236}">
                  <a16:creationId xmlns:a16="http://schemas.microsoft.com/office/drawing/2014/main" id="{8F35E71A-1C88-F6C8-8C00-FB38FA17E6F5}"/>
                </a:ext>
              </a:extLst>
            </p:cNvPr>
            <p:cNvSpPr/>
            <p:nvPr/>
          </p:nvSpPr>
          <p:spPr>
            <a:xfrm>
              <a:off x="0" y="0"/>
              <a:ext cx="152400" cy="640111"/>
            </a:xfrm>
            <a:custGeom>
              <a:avLst/>
              <a:gdLst/>
              <a:ahLst/>
              <a:cxnLst/>
              <a:rect l="l" t="t" r="r" b="b"/>
              <a:pathLst>
                <a:path w="152400" h="640111">
                  <a:moveTo>
                    <a:pt x="0" y="0"/>
                  </a:moveTo>
                  <a:lnTo>
                    <a:pt x="152400" y="0"/>
                  </a:lnTo>
                  <a:lnTo>
                    <a:pt x="152400" y="640111"/>
                  </a:lnTo>
                  <a:lnTo>
                    <a:pt x="0" y="640111"/>
                  </a:lnTo>
                  <a:close/>
                </a:path>
              </a:pathLst>
            </a:custGeom>
            <a:solidFill>
              <a:srgbClr val="2D2926"/>
            </a:solidFill>
          </p:spPr>
          <p:txBody>
            <a:bodyPr/>
            <a:lstStyle/>
            <a:p>
              <a:endParaRPr lang="en-US" sz="2400"/>
            </a:p>
          </p:txBody>
        </p:sp>
      </p:grpSp>
      <p:grpSp>
        <p:nvGrpSpPr>
          <p:cNvPr id="2" name="Group 2">
            <a:extLst>
              <a:ext uri="{FF2B5EF4-FFF2-40B4-BE49-F238E27FC236}">
                <a16:creationId xmlns:a16="http://schemas.microsoft.com/office/drawing/2014/main" id="{5848D3D0-A3D6-81E8-F12A-2F143DF8B7D6}"/>
              </a:ext>
            </a:extLst>
          </p:cNvPr>
          <p:cNvGrpSpPr/>
          <p:nvPr/>
        </p:nvGrpSpPr>
        <p:grpSpPr>
          <a:xfrm>
            <a:off x="8849305" y="7875"/>
            <a:ext cx="4107321" cy="7348376"/>
            <a:chOff x="-3180683" y="279284"/>
            <a:chExt cx="3497154" cy="5864971"/>
          </a:xfrm>
        </p:grpSpPr>
        <p:sp>
          <p:nvSpPr>
            <p:cNvPr id="3" name="Freeform 3">
              <a:extLst>
                <a:ext uri="{FF2B5EF4-FFF2-40B4-BE49-F238E27FC236}">
                  <a16:creationId xmlns:a16="http://schemas.microsoft.com/office/drawing/2014/main" id="{C67047D8-DF64-07DA-ED46-587A81957696}"/>
                </a:ext>
              </a:extLst>
            </p:cNvPr>
            <p:cNvSpPr/>
            <p:nvPr/>
          </p:nvSpPr>
          <p:spPr>
            <a:xfrm>
              <a:off x="-3180683" y="279284"/>
              <a:ext cx="3497154" cy="5864971"/>
            </a:xfrm>
            <a:custGeom>
              <a:avLst/>
              <a:gdLst/>
              <a:ahLst/>
              <a:cxnLst/>
              <a:rect l="l" t="t" r="r" b="b"/>
              <a:pathLst>
                <a:path w="3497154" h="5864971">
                  <a:moveTo>
                    <a:pt x="0" y="0"/>
                  </a:moveTo>
                  <a:lnTo>
                    <a:pt x="3497154" y="0"/>
                  </a:lnTo>
                  <a:lnTo>
                    <a:pt x="3497154" y="5864971"/>
                  </a:lnTo>
                  <a:lnTo>
                    <a:pt x="0" y="5864971"/>
                  </a:lnTo>
                  <a:close/>
                </a:path>
              </a:pathLst>
            </a:custGeom>
            <a:solidFill>
              <a:srgbClr val="F6BF2E"/>
            </a:solidFill>
          </p:spPr>
          <p:txBody>
            <a:bodyPr/>
            <a:lstStyle/>
            <a:p>
              <a:endParaRPr lang="en-US" sz="2400"/>
            </a:p>
          </p:txBody>
        </p:sp>
      </p:grpSp>
      <p:grpSp>
        <p:nvGrpSpPr>
          <p:cNvPr id="5" name="Group 2">
            <a:extLst>
              <a:ext uri="{FF2B5EF4-FFF2-40B4-BE49-F238E27FC236}">
                <a16:creationId xmlns:a16="http://schemas.microsoft.com/office/drawing/2014/main" id="{81B16F94-06F1-9C7E-C2E6-3ACBE57C5CEC}"/>
              </a:ext>
            </a:extLst>
          </p:cNvPr>
          <p:cNvGrpSpPr/>
          <p:nvPr/>
        </p:nvGrpSpPr>
        <p:grpSpPr>
          <a:xfrm>
            <a:off x="6325512" y="361180"/>
            <a:ext cx="6659628" cy="6985517"/>
            <a:chOff x="218111" y="2195642"/>
            <a:chExt cx="3497154" cy="5864971"/>
          </a:xfrm>
          <a:solidFill>
            <a:schemeClr val="bg1"/>
          </a:solidFill>
        </p:grpSpPr>
        <p:sp>
          <p:nvSpPr>
            <p:cNvPr id="6" name="Freeform 3">
              <a:extLst>
                <a:ext uri="{FF2B5EF4-FFF2-40B4-BE49-F238E27FC236}">
                  <a16:creationId xmlns:a16="http://schemas.microsoft.com/office/drawing/2014/main" id="{CD49AB1A-7B78-16B9-4B52-ECD34CB42156}"/>
                </a:ext>
              </a:extLst>
            </p:cNvPr>
            <p:cNvSpPr/>
            <p:nvPr/>
          </p:nvSpPr>
          <p:spPr>
            <a:xfrm>
              <a:off x="218111" y="2195642"/>
              <a:ext cx="3497154" cy="5864971"/>
            </a:xfrm>
            <a:custGeom>
              <a:avLst/>
              <a:gdLst/>
              <a:ahLst/>
              <a:cxnLst/>
              <a:rect l="l" t="t" r="r" b="b"/>
              <a:pathLst>
                <a:path w="3497154" h="5864971">
                  <a:moveTo>
                    <a:pt x="0" y="0"/>
                  </a:moveTo>
                  <a:lnTo>
                    <a:pt x="3497154" y="0"/>
                  </a:lnTo>
                  <a:lnTo>
                    <a:pt x="3497154" y="5864971"/>
                  </a:lnTo>
                  <a:lnTo>
                    <a:pt x="0" y="5864971"/>
                  </a:lnTo>
                  <a:close/>
                </a:path>
              </a:pathLst>
            </a:custGeom>
            <a:grpFill/>
          </p:spPr>
          <p:txBody>
            <a:bodyPr/>
            <a:lstStyle/>
            <a:p>
              <a:endParaRPr lang="en-US" sz="2400"/>
            </a:p>
          </p:txBody>
        </p:sp>
      </p:grpSp>
      <p:grpSp>
        <p:nvGrpSpPr>
          <p:cNvPr id="28" name="Group 27">
            <a:extLst>
              <a:ext uri="{FF2B5EF4-FFF2-40B4-BE49-F238E27FC236}">
                <a16:creationId xmlns:a16="http://schemas.microsoft.com/office/drawing/2014/main" id="{7F116E42-5F2A-3AFB-2DB4-8CF373777E5A}"/>
              </a:ext>
            </a:extLst>
          </p:cNvPr>
          <p:cNvGrpSpPr/>
          <p:nvPr/>
        </p:nvGrpSpPr>
        <p:grpSpPr>
          <a:xfrm>
            <a:off x="241719" y="1148744"/>
            <a:ext cx="12556592" cy="6164423"/>
            <a:chOff x="681294" y="1024336"/>
            <a:chExt cx="12556592" cy="6164423"/>
          </a:xfrm>
        </p:grpSpPr>
        <p:graphicFrame>
          <p:nvGraphicFramePr>
            <p:cNvPr id="4" name="Chart 3">
              <a:extLst>
                <a:ext uri="{FF2B5EF4-FFF2-40B4-BE49-F238E27FC236}">
                  <a16:creationId xmlns:a16="http://schemas.microsoft.com/office/drawing/2014/main" id="{6C9D0493-E319-F2B5-DB2F-F59C3045F844}"/>
                </a:ext>
              </a:extLst>
            </p:cNvPr>
            <p:cNvGraphicFramePr/>
            <p:nvPr>
              <p:extLst>
                <p:ext uri="{D42A27DB-BD31-4B8C-83A1-F6EECF244321}">
                  <p14:modId xmlns:p14="http://schemas.microsoft.com/office/powerpoint/2010/main" val="424574974"/>
                </p:ext>
              </p:extLst>
            </p:nvPr>
          </p:nvGraphicFramePr>
          <p:xfrm>
            <a:off x="681294" y="1024336"/>
            <a:ext cx="12556592" cy="6164423"/>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a:extLst>
                <a:ext uri="{FF2B5EF4-FFF2-40B4-BE49-F238E27FC236}">
                  <a16:creationId xmlns:a16="http://schemas.microsoft.com/office/drawing/2014/main" id="{9BC54AC8-1C44-54BE-E3F0-B3E9BE6C6179}"/>
                </a:ext>
              </a:extLst>
            </p:cNvPr>
            <p:cNvSpPr/>
            <p:nvPr/>
          </p:nvSpPr>
          <p:spPr>
            <a:xfrm rot="5400000">
              <a:off x="9977365" y="1083098"/>
              <a:ext cx="332286" cy="379552"/>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5" name="Rectangle 24">
              <a:extLst>
                <a:ext uri="{FF2B5EF4-FFF2-40B4-BE49-F238E27FC236}">
                  <a16:creationId xmlns:a16="http://schemas.microsoft.com/office/drawing/2014/main" id="{14CDC0B3-B2E5-2980-D1AC-E1D9F5BCB20A}"/>
                </a:ext>
              </a:extLst>
            </p:cNvPr>
            <p:cNvSpPr/>
            <p:nvPr/>
          </p:nvSpPr>
          <p:spPr>
            <a:xfrm>
              <a:off x="8431699" y="1067554"/>
              <a:ext cx="390344" cy="371258"/>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6" name="Rectangle 25">
              <a:extLst>
                <a:ext uri="{FF2B5EF4-FFF2-40B4-BE49-F238E27FC236}">
                  <a16:creationId xmlns:a16="http://schemas.microsoft.com/office/drawing/2014/main" id="{7F879B1F-56A9-C419-02E1-97358A8F882D}"/>
                </a:ext>
              </a:extLst>
            </p:cNvPr>
            <p:cNvSpPr/>
            <p:nvPr/>
          </p:nvSpPr>
          <p:spPr>
            <a:xfrm>
              <a:off x="6927642" y="1085536"/>
              <a:ext cx="406931" cy="321495"/>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5" name="Rectangle 14">
              <a:extLst>
                <a:ext uri="{FF2B5EF4-FFF2-40B4-BE49-F238E27FC236}">
                  <a16:creationId xmlns:a16="http://schemas.microsoft.com/office/drawing/2014/main" id="{F1A33ACE-D72B-F8EB-4B34-911A3087FD3E}"/>
                </a:ext>
              </a:extLst>
            </p:cNvPr>
            <p:cNvSpPr/>
            <p:nvPr/>
          </p:nvSpPr>
          <p:spPr>
            <a:xfrm rot="5400000">
              <a:off x="9979765" y="1134514"/>
              <a:ext cx="303579" cy="306125"/>
            </a:xfrm>
            <a:prstGeom prst="rect">
              <a:avLst/>
            </a:prstGeom>
            <a:solidFill>
              <a:srgbClr val="FFE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EE5E21-A002-359D-5B61-7F24ECBCEE78}"/>
                </a:ext>
              </a:extLst>
            </p:cNvPr>
            <p:cNvSpPr/>
            <p:nvPr/>
          </p:nvSpPr>
          <p:spPr>
            <a:xfrm>
              <a:off x="7015586" y="1140698"/>
              <a:ext cx="285291" cy="287404"/>
            </a:xfrm>
            <a:prstGeom prst="rect">
              <a:avLst/>
            </a:prstGeom>
            <a:solidFill>
              <a:srgbClr val="4B4846"/>
            </a:solidFill>
            <a:ln>
              <a:solidFill>
                <a:srgbClr val="4B48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DBB75C-1495-EE15-128D-E84F72BA9598}"/>
                </a:ext>
              </a:extLst>
            </p:cNvPr>
            <p:cNvSpPr/>
            <p:nvPr/>
          </p:nvSpPr>
          <p:spPr>
            <a:xfrm rot="5400000">
              <a:off x="8498430" y="1133398"/>
              <a:ext cx="303579" cy="306125"/>
            </a:xfrm>
            <a:prstGeom prst="rect">
              <a:avLst/>
            </a:prstGeom>
            <a:solidFill>
              <a:srgbClr val="FFCE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3">
            <a:extLst>
              <a:ext uri="{FF2B5EF4-FFF2-40B4-BE49-F238E27FC236}">
                <a16:creationId xmlns:a16="http://schemas.microsoft.com/office/drawing/2014/main" id="{258EF6B3-D13F-B885-5439-7C6B6E651043}"/>
              </a:ext>
            </a:extLst>
          </p:cNvPr>
          <p:cNvSpPr txBox="1"/>
          <p:nvPr/>
        </p:nvSpPr>
        <p:spPr>
          <a:xfrm>
            <a:off x="9979444" y="50373"/>
            <a:ext cx="3101160" cy="259879"/>
          </a:xfrm>
          <a:prstGeom prst="rect">
            <a:avLst/>
          </a:prstGeom>
        </p:spPr>
        <p:txBody>
          <a:bodyPr wrap="square" lIns="0" tIns="0" rIns="0" bIns="0" rtlCol="0" anchor="t">
            <a:spAutoFit/>
          </a:bodyPr>
          <a:lstStyle/>
          <a:p>
            <a:pPr>
              <a:lnSpc>
                <a:spcPts val="2003"/>
              </a:lnSpc>
            </a:pPr>
            <a:r>
              <a:rPr lang="en-US" spc="329">
                <a:solidFill>
                  <a:srgbClr val="575757"/>
                </a:solidFill>
                <a:latin typeface="Calibri Light"/>
                <a:ea typeface="Calibri Light"/>
                <a:cs typeface="Calibri Light"/>
              </a:rPr>
              <a:t>Fall 2024 DFWI Data</a:t>
            </a:r>
          </a:p>
        </p:txBody>
      </p:sp>
      <p:sp>
        <p:nvSpPr>
          <p:cNvPr id="12" name="TextBox 12">
            <a:extLst>
              <a:ext uri="{FF2B5EF4-FFF2-40B4-BE49-F238E27FC236}">
                <a16:creationId xmlns:a16="http://schemas.microsoft.com/office/drawing/2014/main" id="{81CEDA9B-55FB-F531-9521-A6B21840EB2F}"/>
              </a:ext>
            </a:extLst>
          </p:cNvPr>
          <p:cNvSpPr txBox="1"/>
          <p:nvPr/>
        </p:nvSpPr>
        <p:spPr>
          <a:xfrm>
            <a:off x="384874" y="280369"/>
            <a:ext cx="6742841" cy="1631216"/>
          </a:xfrm>
          <a:prstGeom prst="rect">
            <a:avLst/>
          </a:prstGeom>
          <a:noFill/>
        </p:spPr>
        <p:txBody>
          <a:bodyPr wrap="square" lIns="0" tIns="0" rIns="0" bIns="0" rtlCol="0" anchor="t">
            <a:spAutoFit/>
          </a:bodyPr>
          <a:lstStyle/>
          <a:p>
            <a:pPr marL="57150" indent="-57150"/>
            <a:r>
              <a:rPr lang="en-US" sz="4000" b="1">
                <a:solidFill>
                  <a:schemeClr val="bg2">
                    <a:lumMod val="49000"/>
                  </a:schemeClr>
                </a:solidFill>
                <a:latin typeface="Calibri Light"/>
                <a:ea typeface="Calibri Light"/>
                <a:cs typeface="Calibri Light"/>
              </a:rPr>
              <a:t>WRITING CENTER ENGAGEMENT</a:t>
            </a:r>
          </a:p>
          <a:p>
            <a:pPr marL="57150" indent="-57150"/>
            <a:r>
              <a:rPr lang="en-US" sz="6600" b="1">
                <a:solidFill>
                  <a:schemeClr val="tx1">
                    <a:lumMod val="90000"/>
                    <a:lumOff val="10000"/>
                  </a:schemeClr>
                </a:solidFill>
                <a:latin typeface="Calibri"/>
                <a:ea typeface="Calibri"/>
                <a:cs typeface="Calibri"/>
              </a:rPr>
              <a:t>GPA Impact</a:t>
            </a:r>
            <a:r>
              <a:rPr lang="en-US" sz="6000" b="1">
                <a:solidFill>
                  <a:schemeClr val="tx1">
                    <a:lumMod val="90000"/>
                    <a:lumOff val="10000"/>
                  </a:schemeClr>
                </a:solidFill>
                <a:latin typeface="Calibri Light"/>
                <a:ea typeface="Calibri Light"/>
                <a:cs typeface="Calibri Light"/>
              </a:rPr>
              <a:t> </a:t>
            </a:r>
            <a:endParaRPr lang="en-US">
              <a:solidFill>
                <a:schemeClr val="tx1">
                  <a:lumMod val="90000"/>
                  <a:lumOff val="10000"/>
                </a:schemeClr>
              </a:solidFill>
            </a:endParaRPr>
          </a:p>
        </p:txBody>
      </p:sp>
    </p:spTree>
    <p:extLst>
      <p:ext uri="{BB962C8B-B14F-4D97-AF65-F5344CB8AC3E}">
        <p14:creationId xmlns:p14="http://schemas.microsoft.com/office/powerpoint/2010/main" val="339312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130104" y="-1182920"/>
            <a:ext cx="7658484" cy="5575002"/>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111AFE0-3B19-9624-BBC5-ED1E82F7E4DF}"/>
              </a:ext>
            </a:extLst>
          </p:cNvPr>
          <p:cNvSpPr>
            <a:spLocks noGrp="1"/>
          </p:cNvSpPr>
          <p:nvPr>
            <p:ph type="title"/>
          </p:nvPr>
        </p:nvSpPr>
        <p:spPr>
          <a:xfrm>
            <a:off x="292849" y="718688"/>
            <a:ext cx="5309854" cy="1323439"/>
          </a:xfrm>
        </p:spPr>
        <p:txBody>
          <a:bodyPr wrap="square" anchor="t">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r>
              <a:rPr lang="en-US" sz="8000" b="1">
                <a:ln>
                  <a:solidFill>
                    <a:schemeClr val="accent2"/>
                  </a:solidFill>
                </a:ln>
                <a:solidFill>
                  <a:schemeClr val="tx1">
                    <a:lumMod val="90000"/>
                    <a:lumOff val="10000"/>
                  </a:schemeClr>
                </a:solidFill>
                <a:latin typeface="Calibri"/>
                <a:ea typeface="Calibri"/>
                <a:cs typeface="Calibri"/>
              </a:rPr>
              <a:t>TAKEAWAYS</a:t>
            </a:r>
            <a:endParaRPr lang="en-US" sz="8000" b="1">
              <a:ln>
                <a:solidFill>
                  <a:srgbClr val="FFC628"/>
                </a:solidFill>
              </a:ln>
              <a:solidFill>
                <a:schemeClr val="tx1">
                  <a:lumMod val="90000"/>
                  <a:lumOff val="10000"/>
                </a:schemeClr>
              </a:solidFill>
              <a:latin typeface="Calibri"/>
              <a:ea typeface="Calibri"/>
              <a:cs typeface="Calibri"/>
            </a:endParaRPr>
          </a:p>
        </p:txBody>
      </p:sp>
      <p:sp>
        <p:nvSpPr>
          <p:cNvPr id="3" name="Content Placeholder 2">
            <a:extLst>
              <a:ext uri="{FF2B5EF4-FFF2-40B4-BE49-F238E27FC236}">
                <a16:creationId xmlns:a16="http://schemas.microsoft.com/office/drawing/2014/main" id="{4F658B8F-E256-2EA9-97E3-42D0A9325791}"/>
              </a:ext>
            </a:extLst>
          </p:cNvPr>
          <p:cNvSpPr>
            <a:spLocks noGrp="1"/>
          </p:cNvSpPr>
          <p:nvPr>
            <p:ph idx="1"/>
          </p:nvPr>
        </p:nvSpPr>
        <p:spPr>
          <a:xfrm>
            <a:off x="5934500" y="835087"/>
            <a:ext cx="6685238" cy="5636929"/>
          </a:xfrm>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1028700" indent="-557530">
              <a:lnSpc>
                <a:spcPct val="90000"/>
              </a:lnSpc>
              <a:buFont typeface="Wingdings" pitchFamily="2" charset="2"/>
              <a:buChar char="ü"/>
            </a:pPr>
            <a:r>
              <a:rPr lang="en-US" sz="3000">
                <a:solidFill>
                  <a:srgbClr val="000000"/>
                </a:solidFill>
                <a:latin typeface="Calibri Light"/>
                <a:ea typeface="Calibri Light"/>
                <a:cs typeface="Calibri Light"/>
              </a:rPr>
              <a:t>Your students will connect more with the university and its services and be more academically successful and emotionally well as a result.</a:t>
            </a:r>
            <a:endParaRPr lang="en-US"/>
          </a:p>
          <a:p>
            <a:pPr marL="1028700" indent="-557530">
              <a:lnSpc>
                <a:spcPct val="90000"/>
              </a:lnSpc>
              <a:buNone/>
            </a:pPr>
            <a:endParaRPr lang="en-US" sz="1200">
              <a:solidFill>
                <a:srgbClr val="000000"/>
              </a:solidFill>
              <a:latin typeface="Calibri Light"/>
              <a:ea typeface="Calibri Light"/>
              <a:cs typeface="Calibri Light"/>
            </a:endParaRPr>
          </a:p>
          <a:p>
            <a:pPr marL="1028700" indent="-557530">
              <a:lnSpc>
                <a:spcPct val="90000"/>
              </a:lnSpc>
              <a:buFont typeface="Wingdings" pitchFamily="2" charset="2"/>
              <a:buChar char="ü"/>
            </a:pPr>
            <a:r>
              <a:rPr lang="en-US" sz="3000">
                <a:solidFill>
                  <a:srgbClr val="000000"/>
                </a:solidFill>
                <a:latin typeface="Calibri Light"/>
                <a:ea typeface="Calibri Light"/>
                <a:cs typeface="Calibri Light"/>
              </a:rPr>
              <a:t>Your students will feel that you care about them and will feel more connected to the class as a result. </a:t>
            </a:r>
          </a:p>
          <a:p>
            <a:pPr marL="1028700" indent="-557530">
              <a:lnSpc>
                <a:spcPct val="90000"/>
              </a:lnSpc>
              <a:buNone/>
            </a:pPr>
            <a:endParaRPr lang="en-US" sz="1200">
              <a:solidFill>
                <a:srgbClr val="000000"/>
              </a:solidFill>
              <a:latin typeface="Calibri Light"/>
              <a:ea typeface="Calibri Light"/>
              <a:cs typeface="Calibri Light"/>
            </a:endParaRPr>
          </a:p>
          <a:p>
            <a:pPr marL="1028700" indent="-557530">
              <a:lnSpc>
                <a:spcPct val="90000"/>
              </a:lnSpc>
              <a:buFont typeface="Wingdings" pitchFamily="2" charset="2"/>
              <a:buChar char="ü"/>
            </a:pPr>
            <a:r>
              <a:rPr lang="en-US" sz="3000">
                <a:solidFill>
                  <a:srgbClr val="000000"/>
                </a:solidFill>
                <a:latin typeface="Calibri Light"/>
                <a:ea typeface="Calibri Light"/>
                <a:cs typeface="Calibri Light"/>
              </a:rPr>
              <a:t>Your students will better build the friendships and connections that will enable them to be successful during their time at KSU. </a:t>
            </a:r>
          </a:p>
        </p:txBody>
      </p:sp>
    </p:spTree>
    <p:extLst>
      <p:ext uri="{BB962C8B-B14F-4D97-AF65-F5344CB8AC3E}">
        <p14:creationId xmlns:p14="http://schemas.microsoft.com/office/powerpoint/2010/main" val="177368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23107-A778-EF38-E3A0-5B8A72884DBD}"/>
            </a:ext>
          </a:extLst>
        </p:cNvPr>
        <p:cNvGrpSpPr/>
        <p:nvPr/>
      </p:nvGrpSpPr>
      <p:grpSpPr>
        <a:xfrm>
          <a:off x="0" y="0"/>
          <a:ext cx="0" cy="0"/>
          <a:chOff x="0" y="0"/>
          <a:chExt cx="0" cy="0"/>
        </a:xfrm>
      </p:grpSpPr>
      <p:grpSp>
        <p:nvGrpSpPr>
          <p:cNvPr id="13" name="Group 8">
            <a:extLst>
              <a:ext uri="{FF2B5EF4-FFF2-40B4-BE49-F238E27FC236}">
                <a16:creationId xmlns:a16="http://schemas.microsoft.com/office/drawing/2014/main" id="{DF6698E0-225C-B0B7-3436-529F818010C1}"/>
              </a:ext>
            </a:extLst>
          </p:cNvPr>
          <p:cNvGrpSpPr/>
          <p:nvPr/>
        </p:nvGrpSpPr>
        <p:grpSpPr>
          <a:xfrm>
            <a:off x="372534" y="291094"/>
            <a:ext cx="12632266" cy="1516209"/>
            <a:chOff x="0" y="0"/>
            <a:chExt cx="152400" cy="640111"/>
          </a:xfrm>
          <a:solidFill>
            <a:schemeClr val="accent2"/>
          </a:solidFill>
        </p:grpSpPr>
        <p:sp>
          <p:nvSpPr>
            <p:cNvPr id="14" name="Freeform 9">
              <a:extLst>
                <a:ext uri="{FF2B5EF4-FFF2-40B4-BE49-F238E27FC236}">
                  <a16:creationId xmlns:a16="http://schemas.microsoft.com/office/drawing/2014/main" id="{949578A3-FC1B-3311-C0AC-BDD48F3EEBC5}"/>
                </a:ext>
              </a:extLst>
            </p:cNvPr>
            <p:cNvSpPr/>
            <p:nvPr/>
          </p:nvSpPr>
          <p:spPr>
            <a:xfrm>
              <a:off x="0" y="0"/>
              <a:ext cx="152400" cy="640111"/>
            </a:xfrm>
            <a:custGeom>
              <a:avLst/>
              <a:gdLst/>
              <a:ahLst/>
              <a:cxnLst/>
              <a:rect l="l" t="t" r="r" b="b"/>
              <a:pathLst>
                <a:path w="152400" h="640111">
                  <a:moveTo>
                    <a:pt x="0" y="0"/>
                  </a:moveTo>
                  <a:lnTo>
                    <a:pt x="152400" y="0"/>
                  </a:lnTo>
                  <a:lnTo>
                    <a:pt x="152400" y="640111"/>
                  </a:lnTo>
                  <a:lnTo>
                    <a:pt x="0" y="640111"/>
                  </a:lnTo>
                  <a:close/>
                </a:path>
              </a:pathLst>
            </a:custGeom>
            <a:grpFill/>
          </p:spPr>
          <p:txBody>
            <a:bodyPr/>
            <a:lstStyle/>
            <a:p>
              <a:endParaRPr lang="en-US" sz="2400"/>
            </a:p>
          </p:txBody>
        </p:sp>
      </p:grpSp>
      <p:sp>
        <p:nvSpPr>
          <p:cNvPr id="8" name="TextBox 10">
            <a:extLst>
              <a:ext uri="{FF2B5EF4-FFF2-40B4-BE49-F238E27FC236}">
                <a16:creationId xmlns:a16="http://schemas.microsoft.com/office/drawing/2014/main" id="{A9238875-4C23-CA07-02BD-1F17D3BD3816}"/>
              </a:ext>
            </a:extLst>
          </p:cNvPr>
          <p:cNvSpPr txBox="1"/>
          <p:nvPr/>
        </p:nvSpPr>
        <p:spPr>
          <a:xfrm>
            <a:off x="497295" y="291094"/>
            <a:ext cx="12286017" cy="1126462"/>
          </a:xfrm>
          <a:prstGeom prst="rect">
            <a:avLst/>
          </a:prstGeom>
        </p:spPr>
        <p:txBody>
          <a:bodyPr wrap="square" lIns="0" tIns="0" rIns="0" bIns="0" rtlCol="0" anchor="t">
            <a:spAutoFit/>
          </a:bodyPr>
          <a:lstStyle/>
          <a:p>
            <a:pPr algn="r">
              <a:lnSpc>
                <a:spcPts val="9597"/>
              </a:lnSpc>
            </a:pPr>
            <a:r>
              <a:rPr lang="en-US" sz="6000">
                <a:solidFill>
                  <a:srgbClr val="2D2926"/>
                </a:solidFill>
                <a:ea typeface="+mn-lt"/>
                <a:cs typeface="+mn-lt"/>
              </a:rPr>
              <a:t>Campus Services for Research Writing</a:t>
            </a:r>
          </a:p>
        </p:txBody>
      </p:sp>
      <p:sp>
        <p:nvSpPr>
          <p:cNvPr id="3" name="Content Placeholder 2">
            <a:extLst>
              <a:ext uri="{FF2B5EF4-FFF2-40B4-BE49-F238E27FC236}">
                <a16:creationId xmlns:a16="http://schemas.microsoft.com/office/drawing/2014/main" id="{BECB6B55-9D26-4002-DD51-1E2BBAE59522}"/>
              </a:ext>
            </a:extLst>
          </p:cNvPr>
          <p:cNvSpPr txBox="1">
            <a:spLocks/>
          </p:cNvSpPr>
          <p:nvPr/>
        </p:nvSpPr>
        <p:spPr>
          <a:xfrm>
            <a:off x="1826662" y="1843171"/>
            <a:ext cx="10932160" cy="5460418"/>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indent="0">
              <a:buNone/>
            </a:pPr>
            <a:r>
              <a:rPr lang="en-US" sz="2700">
                <a:latin typeface="Calibri Light"/>
                <a:ea typeface="Calibri Light"/>
                <a:cs typeface="Calibri Light"/>
              </a:rPr>
              <a:t>“To encourage the development of empathetic experiences among students, teachers must merge creative instructional strategies with objectives specifically designed to promote empathy among learners” (Casale et al. 4).</a:t>
            </a:r>
          </a:p>
          <a:p>
            <a:pPr indent="0">
              <a:buFont typeface="Arial" pitchFamily="34" charset="0"/>
              <a:buNone/>
            </a:pPr>
            <a:endParaRPr lang="en-US" sz="2000" b="1" i="1">
              <a:solidFill>
                <a:srgbClr val="2D3B45"/>
              </a:solidFill>
              <a:latin typeface="Calibri Light"/>
              <a:ea typeface="Times New Roman" panose="02020603050405020304" pitchFamily="18" charset="0"/>
              <a:cs typeface="Calibri Light"/>
            </a:endParaRPr>
          </a:p>
          <a:p>
            <a:pPr indent="0">
              <a:buFont typeface="Arial" pitchFamily="34" charset="0"/>
              <a:buNone/>
            </a:pPr>
            <a:endParaRPr lang="en-US" sz="2000">
              <a:ea typeface="Calibri"/>
              <a:cs typeface="Calibri"/>
            </a:endParaRPr>
          </a:p>
        </p:txBody>
      </p:sp>
      <p:sp>
        <p:nvSpPr>
          <p:cNvPr id="4" name="Content Placeholder 2">
            <a:extLst>
              <a:ext uri="{FF2B5EF4-FFF2-40B4-BE49-F238E27FC236}">
                <a16:creationId xmlns:a16="http://schemas.microsoft.com/office/drawing/2014/main" id="{0819F134-274A-4835-2686-971481D95E7B}"/>
              </a:ext>
            </a:extLst>
          </p:cNvPr>
          <p:cNvSpPr txBox="1">
            <a:spLocks/>
          </p:cNvSpPr>
          <p:nvPr/>
        </p:nvSpPr>
        <p:spPr>
          <a:xfrm>
            <a:off x="1956816" y="3597403"/>
            <a:ext cx="10680192" cy="3081527"/>
          </a:xfrm>
          <a:custGeom>
            <a:avLst/>
            <a:gdLst>
              <a:gd name="connsiteX0" fmla="*/ 0 w 10680192"/>
              <a:gd name="connsiteY0" fmla="*/ 0 h 3081527"/>
              <a:gd name="connsiteX1" fmla="*/ 10680192 w 10680192"/>
              <a:gd name="connsiteY1" fmla="*/ 0 h 3081527"/>
              <a:gd name="connsiteX2" fmla="*/ 10680192 w 10680192"/>
              <a:gd name="connsiteY2" fmla="*/ 3081527 h 3081527"/>
              <a:gd name="connsiteX3" fmla="*/ 0 w 10680192"/>
              <a:gd name="connsiteY3" fmla="*/ 3081527 h 3081527"/>
              <a:gd name="connsiteX4" fmla="*/ 0 w 10680192"/>
              <a:gd name="connsiteY4" fmla="*/ 0 h 308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192" h="3081527" fill="none" extrusionOk="0">
                <a:moveTo>
                  <a:pt x="0" y="0"/>
                </a:moveTo>
                <a:cubicBezTo>
                  <a:pt x="2596776" y="-49533"/>
                  <a:pt x="9591967" y="-14809"/>
                  <a:pt x="10680192" y="0"/>
                </a:cubicBezTo>
                <a:cubicBezTo>
                  <a:pt x="10767831" y="1050628"/>
                  <a:pt x="10607513" y="1593203"/>
                  <a:pt x="10680192" y="3081527"/>
                </a:cubicBezTo>
                <a:cubicBezTo>
                  <a:pt x="7624185" y="3033296"/>
                  <a:pt x="2118962" y="3165982"/>
                  <a:pt x="0" y="3081527"/>
                </a:cubicBezTo>
                <a:cubicBezTo>
                  <a:pt x="-38581" y="1607232"/>
                  <a:pt x="63341" y="772253"/>
                  <a:pt x="0" y="0"/>
                </a:cubicBezTo>
                <a:close/>
              </a:path>
              <a:path w="10680192" h="3081527" stroke="0" extrusionOk="0">
                <a:moveTo>
                  <a:pt x="0" y="0"/>
                </a:moveTo>
                <a:cubicBezTo>
                  <a:pt x="3440294" y="118645"/>
                  <a:pt x="6070364" y="116012"/>
                  <a:pt x="10680192" y="0"/>
                </a:cubicBezTo>
                <a:cubicBezTo>
                  <a:pt x="10547310" y="1042336"/>
                  <a:pt x="10765143" y="2544074"/>
                  <a:pt x="10680192" y="3081527"/>
                </a:cubicBezTo>
                <a:cubicBezTo>
                  <a:pt x="7657935" y="3216127"/>
                  <a:pt x="2409448" y="2924331"/>
                  <a:pt x="0" y="3081527"/>
                </a:cubicBezTo>
                <a:cubicBezTo>
                  <a:pt x="-20187" y="1850509"/>
                  <a:pt x="-152480" y="911337"/>
                  <a:pt x="0" y="0"/>
                </a:cubicBezTo>
                <a:close/>
              </a:path>
            </a:pathLst>
          </a:custGeom>
          <a:ln w="19050">
            <a:solidFill>
              <a:srgbClr val="3BA14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vert="horz" lIns="130048" tIns="182880"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indent="0">
              <a:spcBef>
                <a:spcPts val="1280"/>
              </a:spcBef>
              <a:spcAft>
                <a:spcPts val="1280"/>
              </a:spcAft>
              <a:buFont typeface="Arial" pitchFamily="34" charset="0"/>
              <a:buNone/>
            </a:pPr>
            <a:r>
              <a:rPr lang="en-US" sz="2400" b="1" i="1">
                <a:solidFill>
                  <a:srgbClr val="2D3B45"/>
                </a:solidFill>
                <a:latin typeface="+mj-lt"/>
                <a:ea typeface="Times New Roman" panose="02020603050405020304" pitchFamily="18" charset="0"/>
                <a:cs typeface="Calibri Light"/>
              </a:rPr>
              <a:t>Week One</a:t>
            </a:r>
            <a:r>
              <a:rPr lang="en-US" sz="2400">
                <a:solidFill>
                  <a:srgbClr val="2D3B45"/>
                </a:solidFill>
                <a:latin typeface="+mj-lt"/>
                <a:ea typeface="Times New Roman" panose="02020603050405020304" pitchFamily="18" charset="0"/>
                <a:cs typeface="Calibri Light"/>
              </a:rPr>
              <a:t>: </a:t>
            </a:r>
            <a:r>
              <a:rPr lang="en-US" sz="2400" b="1">
                <a:solidFill>
                  <a:srgbClr val="2D3B45"/>
                </a:solidFill>
                <a:latin typeface="Calibri Light"/>
                <a:ea typeface="Times New Roman" panose="02020603050405020304" pitchFamily="18" charset="0"/>
                <a:cs typeface="Calibri Light"/>
              </a:rPr>
              <a:t>Diagnostic Essay</a:t>
            </a:r>
            <a:br>
              <a:rPr lang="en-US" sz="2400" b="1">
                <a:latin typeface="Calibri Light"/>
                <a:ea typeface="Times New Roman" panose="02020603050405020304" pitchFamily="18" charset="0"/>
                <a:cs typeface="Calibri Light"/>
              </a:rPr>
            </a:br>
            <a:br>
              <a:rPr lang="en-US" sz="900" b="1">
                <a:latin typeface="Calibri Light"/>
                <a:ea typeface="Times New Roman" panose="02020603050405020304" pitchFamily="18" charset="0"/>
                <a:cs typeface="Calibri Light"/>
              </a:rPr>
            </a:br>
            <a:r>
              <a:rPr lang="en-US" sz="2400" i="1">
                <a:solidFill>
                  <a:srgbClr val="2D3B45"/>
                </a:solidFill>
                <a:latin typeface="Calibri Light"/>
                <a:ea typeface="Times New Roman" panose="02020603050405020304" pitchFamily="18" charset="0"/>
                <a:cs typeface="Calibri Light"/>
              </a:rPr>
              <a:t>Prompt:</a:t>
            </a:r>
            <a:r>
              <a:rPr lang="en-US" sz="2400">
                <a:solidFill>
                  <a:srgbClr val="2D3B45"/>
                </a:solidFill>
                <a:latin typeface="Calibri Light"/>
                <a:ea typeface="Times New Roman" panose="02020603050405020304" pitchFamily="18" charset="0"/>
                <a:cs typeface="Calibri Light"/>
              </a:rPr>
              <a:t> Before we get going in the course, I'd like to have an idea of how you feel about writing and research in general. How do you feel about this course? Please share your thoughts in one to two paragraphs. There is no right or wrong answer. You get full credit for completing the assignment if there is some substance to your response. So, please be honest </a:t>
            </a:r>
            <a:r>
              <a:rPr lang="en-US" sz="2400" u="sng">
                <a:solidFill>
                  <a:srgbClr val="2D3B45"/>
                </a:solidFill>
                <a:latin typeface="Calibri Light"/>
                <a:ea typeface="Times New Roman" panose="02020603050405020304" pitchFamily="18" charset="0"/>
                <a:cs typeface="Calibri Light"/>
              </a:rPr>
              <a:t>and specific</a:t>
            </a:r>
            <a:r>
              <a:rPr lang="en-US" sz="2400">
                <a:solidFill>
                  <a:srgbClr val="2D3B45"/>
                </a:solidFill>
                <a:latin typeface="Calibri Light"/>
                <a:ea typeface="Times New Roman" panose="02020603050405020304" pitchFamily="18" charset="0"/>
                <a:cs typeface="Calibri Light"/>
              </a:rPr>
              <a:t>. What do you enjoy or struggle with on writing or research projects?</a:t>
            </a:r>
            <a:endParaRPr lang="en-US" sz="2400">
              <a:latin typeface="Calibri Light"/>
              <a:ea typeface="Times New Roman" panose="02020603050405020304" pitchFamily="18" charset="0"/>
              <a:cs typeface="Calibri Light"/>
            </a:endParaRPr>
          </a:p>
          <a:p>
            <a:pPr marL="487045" lvl="1" indent="0">
              <a:spcBef>
                <a:spcPts val="1280"/>
              </a:spcBef>
              <a:spcAft>
                <a:spcPts val="1280"/>
              </a:spcAft>
              <a:buFont typeface="Arial" pitchFamily="34" charset="0"/>
              <a:buNone/>
            </a:pPr>
            <a:endParaRPr lang="en-US" sz="2400">
              <a:ea typeface="Times New Roman" panose="02020603050405020304" pitchFamily="18" charset="0"/>
              <a:cs typeface="Calibri"/>
            </a:endParaRPr>
          </a:p>
          <a:p>
            <a:pPr indent="0">
              <a:buFont typeface="Arial" pitchFamily="34" charset="0"/>
              <a:buNone/>
            </a:pPr>
            <a:endParaRPr lang="en-US" sz="2400"/>
          </a:p>
        </p:txBody>
      </p:sp>
    </p:spTree>
    <p:extLst>
      <p:ext uri="{BB962C8B-B14F-4D97-AF65-F5344CB8AC3E}">
        <p14:creationId xmlns:p14="http://schemas.microsoft.com/office/powerpoint/2010/main" val="1573079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930011-F75F-2047-4875-52BBEB974DA4}"/>
              </a:ext>
            </a:extLst>
          </p:cNvPr>
          <p:cNvSpPr>
            <a:spLocks noGrp="1"/>
          </p:cNvSpPr>
          <p:nvPr>
            <p:ph idx="1"/>
          </p:nvPr>
        </p:nvSpPr>
        <p:spPr>
          <a:xfrm>
            <a:off x="609600" y="1600201"/>
            <a:ext cx="10972800" cy="5093207"/>
          </a:xfrm>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0" indent="0">
              <a:spcBef>
                <a:spcPts val="0"/>
              </a:spcBef>
              <a:buNone/>
            </a:pPr>
            <a:r>
              <a:rPr lang="en-US" sz="2800">
                <a:solidFill>
                  <a:srgbClr val="2D3B45"/>
                </a:solidFill>
                <a:effectLst/>
                <a:latin typeface="Calibri Light"/>
                <a:ea typeface="Times New Roman" panose="02020603050405020304" pitchFamily="18" charset="0"/>
                <a:cs typeface="Calibri Light"/>
              </a:rPr>
              <a:t>This is an informal writing assignment, so mechanics do not affect the grade. However, this assignment will serve as a casual diagnostic of students’ writing, so they should show their best-effort at constructing well-crafted sentences.</a:t>
            </a:r>
          </a:p>
          <a:p>
            <a:pPr marL="0" indent="0">
              <a:spcBef>
                <a:spcPts val="0"/>
              </a:spcBef>
              <a:buNone/>
            </a:pPr>
            <a:endParaRPr lang="en-US" sz="2400">
              <a:solidFill>
                <a:srgbClr val="2D3B45"/>
              </a:solidFill>
              <a:latin typeface="Calibri Light"/>
              <a:ea typeface="Times New Roman" panose="02020603050405020304" pitchFamily="18" charset="0"/>
              <a:cs typeface="Calibri Light"/>
            </a:endParaRPr>
          </a:p>
        </p:txBody>
      </p:sp>
      <p:sp>
        <p:nvSpPr>
          <p:cNvPr id="4" name="TextBox 3">
            <a:extLst>
              <a:ext uri="{FF2B5EF4-FFF2-40B4-BE49-F238E27FC236}">
                <a16:creationId xmlns:a16="http://schemas.microsoft.com/office/drawing/2014/main" id="{2677473A-3BBF-EBC1-0FFB-ACDCBA1A0959}"/>
              </a:ext>
            </a:extLst>
          </p:cNvPr>
          <p:cNvSpPr txBox="1"/>
          <p:nvPr/>
        </p:nvSpPr>
        <p:spPr>
          <a:xfrm>
            <a:off x="0" y="110044"/>
            <a:ext cx="13004800" cy="1054648"/>
          </a:xfrm>
          <a:prstGeom prst="rect">
            <a:avLst/>
          </a:prstGeom>
          <a:solidFill>
            <a:srgbClr val="FFC000"/>
          </a:solidFill>
        </p:spPr>
        <p:txBody>
          <a:bodyPr wrap="square" lIns="130048" tIns="65024" rIns="130048" bIns="65024" rtlCol="0" anchor="ctr">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5400"/>
              <a:t>Campus Services for Research Writing</a:t>
            </a:r>
            <a:r>
              <a:rPr lang="en-US" sz="6000"/>
              <a:t> </a:t>
            </a:r>
            <a:r>
              <a:rPr lang="en-US" sz="3200"/>
              <a:t>(cont’d)</a:t>
            </a:r>
            <a:endParaRPr lang="en-US" sz="6000"/>
          </a:p>
        </p:txBody>
      </p:sp>
      <p:sp>
        <p:nvSpPr>
          <p:cNvPr id="5" name="Content Placeholder 2">
            <a:extLst>
              <a:ext uri="{FF2B5EF4-FFF2-40B4-BE49-F238E27FC236}">
                <a16:creationId xmlns:a16="http://schemas.microsoft.com/office/drawing/2014/main" id="{2EBA23D9-138C-3823-23A7-CFA96720CBF1}"/>
              </a:ext>
            </a:extLst>
          </p:cNvPr>
          <p:cNvSpPr txBox="1">
            <a:spLocks/>
          </p:cNvSpPr>
          <p:nvPr/>
        </p:nvSpPr>
        <p:spPr>
          <a:xfrm>
            <a:off x="1155337" y="3785616"/>
            <a:ext cx="10680192" cy="3081527"/>
          </a:xfrm>
          <a:custGeom>
            <a:avLst/>
            <a:gdLst>
              <a:gd name="connsiteX0" fmla="*/ 0 w 10680192"/>
              <a:gd name="connsiteY0" fmla="*/ 0 h 3081527"/>
              <a:gd name="connsiteX1" fmla="*/ 10680192 w 10680192"/>
              <a:gd name="connsiteY1" fmla="*/ 0 h 3081527"/>
              <a:gd name="connsiteX2" fmla="*/ 10680192 w 10680192"/>
              <a:gd name="connsiteY2" fmla="*/ 3081527 h 3081527"/>
              <a:gd name="connsiteX3" fmla="*/ 0 w 10680192"/>
              <a:gd name="connsiteY3" fmla="*/ 3081527 h 3081527"/>
              <a:gd name="connsiteX4" fmla="*/ 0 w 10680192"/>
              <a:gd name="connsiteY4" fmla="*/ 0 h 308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192" h="3081527" fill="none" extrusionOk="0">
                <a:moveTo>
                  <a:pt x="0" y="0"/>
                </a:moveTo>
                <a:cubicBezTo>
                  <a:pt x="2596776" y="-49533"/>
                  <a:pt x="9591967" y="-14809"/>
                  <a:pt x="10680192" y="0"/>
                </a:cubicBezTo>
                <a:cubicBezTo>
                  <a:pt x="10767831" y="1050628"/>
                  <a:pt x="10607513" y="1593203"/>
                  <a:pt x="10680192" y="3081527"/>
                </a:cubicBezTo>
                <a:cubicBezTo>
                  <a:pt x="7624185" y="3033296"/>
                  <a:pt x="2118962" y="3165982"/>
                  <a:pt x="0" y="3081527"/>
                </a:cubicBezTo>
                <a:cubicBezTo>
                  <a:pt x="-38581" y="1607232"/>
                  <a:pt x="63341" y="772253"/>
                  <a:pt x="0" y="0"/>
                </a:cubicBezTo>
                <a:close/>
              </a:path>
              <a:path w="10680192" h="3081527" stroke="0" extrusionOk="0">
                <a:moveTo>
                  <a:pt x="0" y="0"/>
                </a:moveTo>
                <a:cubicBezTo>
                  <a:pt x="3440294" y="118645"/>
                  <a:pt x="6070364" y="116012"/>
                  <a:pt x="10680192" y="0"/>
                </a:cubicBezTo>
                <a:cubicBezTo>
                  <a:pt x="10547310" y="1042336"/>
                  <a:pt x="10765143" y="2544074"/>
                  <a:pt x="10680192" y="3081527"/>
                </a:cubicBezTo>
                <a:cubicBezTo>
                  <a:pt x="7657935" y="3216127"/>
                  <a:pt x="2409448" y="2924331"/>
                  <a:pt x="0" y="3081527"/>
                </a:cubicBezTo>
                <a:cubicBezTo>
                  <a:pt x="-20187" y="1850509"/>
                  <a:pt x="-152480" y="911337"/>
                  <a:pt x="0" y="0"/>
                </a:cubicBezTo>
                <a:close/>
              </a:path>
            </a:pathLst>
          </a:custGeom>
          <a:ln w="19050">
            <a:solidFill>
              <a:srgbClr val="3BA14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vert="horz" lIns="130048" tIns="182880"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0" indent="0">
              <a:spcBef>
                <a:spcPts val="0"/>
              </a:spcBef>
              <a:buNone/>
            </a:pPr>
            <a:r>
              <a:rPr lang="en-US" sz="2400" b="1" i="1">
                <a:solidFill>
                  <a:srgbClr val="2D3B45"/>
                </a:solidFill>
                <a:latin typeface="+mj-lt"/>
                <a:ea typeface="Times New Roman" panose="02020603050405020304" pitchFamily="18" charset="0"/>
                <a:cs typeface="Calibri Light"/>
              </a:rPr>
              <a:t>Week Four: </a:t>
            </a:r>
            <a:r>
              <a:rPr lang="en-US" sz="2400">
                <a:solidFill>
                  <a:srgbClr val="2D3B45"/>
                </a:solidFill>
                <a:latin typeface="Calibri Light"/>
                <a:ea typeface="Times New Roman" panose="02020603050405020304" pitchFamily="18" charset="0"/>
                <a:cs typeface="Calibri Light"/>
              </a:rPr>
              <a:t>Representative from KSU Writing Center Speaks to Class</a:t>
            </a:r>
          </a:p>
          <a:p>
            <a:pPr marL="0" indent="0">
              <a:spcBef>
                <a:spcPts val="0"/>
              </a:spcBef>
              <a:buNone/>
            </a:pPr>
            <a:endParaRPr lang="en-US" sz="2400">
              <a:solidFill>
                <a:srgbClr val="2D3B45"/>
              </a:solidFill>
              <a:latin typeface="Calibri Light"/>
              <a:ea typeface="Times New Roman" panose="02020603050405020304" pitchFamily="18" charset="0"/>
              <a:cs typeface="Calibri Light"/>
            </a:endParaRPr>
          </a:p>
          <a:p>
            <a:pPr indent="514350">
              <a:spcBef>
                <a:spcPts val="0"/>
              </a:spcBef>
              <a:buNone/>
            </a:pPr>
            <a:r>
              <a:rPr lang="en-US" sz="2400">
                <a:solidFill>
                  <a:srgbClr val="2D3B45"/>
                </a:solidFill>
                <a:latin typeface="Calibri Light"/>
                <a:ea typeface="Times New Roman" panose="02020603050405020304" pitchFamily="18" charset="0"/>
                <a:cs typeface="Calibri Light"/>
                <a:hlinkClick r:id="rId2"/>
              </a:rPr>
              <a:t>Schedule a class visit from a Writing Assistant </a:t>
            </a:r>
            <a:endParaRPr lang="en-US" sz="2400">
              <a:solidFill>
                <a:srgbClr val="2D3B45"/>
              </a:solidFill>
              <a:latin typeface="Calibri Light"/>
              <a:ea typeface="Times New Roman" panose="02020603050405020304" pitchFamily="18" charset="0"/>
              <a:cs typeface="Calibri Light"/>
            </a:endParaRPr>
          </a:p>
          <a:p>
            <a:pPr marL="0" indent="0">
              <a:spcBef>
                <a:spcPts val="0"/>
              </a:spcBef>
              <a:buNone/>
            </a:pPr>
            <a:endParaRPr lang="en-US" sz="2400">
              <a:solidFill>
                <a:srgbClr val="2D3B45"/>
              </a:solidFill>
              <a:latin typeface="Calibri Light"/>
              <a:ea typeface="Times New Roman" panose="02020603050405020304" pitchFamily="18" charset="0"/>
              <a:cs typeface="Calibri Light"/>
            </a:endParaRPr>
          </a:p>
          <a:p>
            <a:pPr indent="742950">
              <a:spcBef>
                <a:spcPts val="0"/>
              </a:spcBef>
              <a:buNone/>
            </a:pPr>
            <a:r>
              <a:rPr lang="en-US" sz="2400" b="0" i="0" u="none" strike="noStrike">
                <a:solidFill>
                  <a:srgbClr val="000000"/>
                </a:solidFill>
                <a:effectLst/>
                <a:latin typeface="Calibri Light"/>
                <a:ea typeface="Calibri Light"/>
                <a:cs typeface="Calibri Light"/>
              </a:rPr>
              <a:t>Kennesaw campus: English Building, Room 219</a:t>
            </a:r>
          </a:p>
          <a:p>
            <a:pPr indent="742950">
              <a:spcBef>
                <a:spcPts val="0"/>
              </a:spcBef>
              <a:buNone/>
            </a:pPr>
            <a:r>
              <a:rPr lang="en-US" sz="2400">
                <a:solidFill>
                  <a:srgbClr val="000000"/>
                </a:solidFill>
                <a:latin typeface="Calibri Light"/>
                <a:ea typeface="Times New Roman" panose="02020603050405020304" pitchFamily="18" charset="0"/>
                <a:cs typeface="Calibri Light"/>
              </a:rPr>
              <a:t>Marietta campus: </a:t>
            </a:r>
            <a:r>
              <a:rPr lang="en-US" sz="2400" b="0" i="0" u="none" strike="noStrike">
                <a:solidFill>
                  <a:srgbClr val="000000"/>
                </a:solidFill>
                <a:effectLst/>
                <a:latin typeface="Calibri Light"/>
                <a:ea typeface="Calibri Light"/>
                <a:cs typeface="Calibri Light"/>
              </a:rPr>
              <a:t>Johnson Library, Room 101</a:t>
            </a:r>
          </a:p>
          <a:p>
            <a:pPr indent="742950">
              <a:spcBef>
                <a:spcPts val="0"/>
              </a:spcBef>
              <a:buNone/>
            </a:pPr>
            <a:r>
              <a:rPr lang="en-US" sz="2400">
                <a:solidFill>
                  <a:srgbClr val="000000"/>
                </a:solidFill>
                <a:latin typeface="Calibri Light"/>
                <a:ea typeface="Times New Roman" panose="02020603050405020304" pitchFamily="18" charset="0"/>
                <a:cs typeface="Calibri Light"/>
                <a:hlinkClick r:id="rId3"/>
              </a:rPr>
              <a:t>Online location </a:t>
            </a:r>
            <a:endParaRPr lang="en-US" sz="2400">
              <a:solidFill>
                <a:srgbClr val="2D3B45"/>
              </a:solidFill>
              <a:latin typeface="Calibri Light"/>
              <a:ea typeface="Times New Roman" panose="02020603050405020304" pitchFamily="18" charset="0"/>
              <a:cs typeface="Calibri Light"/>
            </a:endParaRPr>
          </a:p>
          <a:p>
            <a:pPr indent="0">
              <a:buFont typeface="Arial" pitchFamily="34" charset="0"/>
              <a:buNone/>
            </a:pPr>
            <a:endParaRPr lang="en-US" sz="2400"/>
          </a:p>
        </p:txBody>
      </p:sp>
    </p:spTree>
    <p:extLst>
      <p:ext uri="{BB962C8B-B14F-4D97-AF65-F5344CB8AC3E}">
        <p14:creationId xmlns:p14="http://schemas.microsoft.com/office/powerpoint/2010/main" val="3207173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19F7-156A-AE38-23E7-89ADD4A544C4}"/>
            </a:ext>
          </a:extLst>
        </p:cNvPr>
        <p:cNvGrpSpPr/>
        <p:nvPr/>
      </p:nvGrpSpPr>
      <p:grpSpPr>
        <a:xfrm>
          <a:off x="0" y="0"/>
          <a:ext cx="0" cy="0"/>
          <a:chOff x="0" y="0"/>
          <a:chExt cx="0" cy="0"/>
        </a:xfrm>
      </p:grpSpPr>
      <p:grpSp>
        <p:nvGrpSpPr>
          <p:cNvPr id="13" name="Group 8">
            <a:extLst>
              <a:ext uri="{FF2B5EF4-FFF2-40B4-BE49-F238E27FC236}">
                <a16:creationId xmlns:a16="http://schemas.microsoft.com/office/drawing/2014/main" id="{D10EAE39-6C2F-DC84-6F0A-FCB06BFB3C52}"/>
              </a:ext>
            </a:extLst>
          </p:cNvPr>
          <p:cNvGrpSpPr/>
          <p:nvPr/>
        </p:nvGrpSpPr>
        <p:grpSpPr>
          <a:xfrm>
            <a:off x="465425" y="303338"/>
            <a:ext cx="12539375" cy="1286679"/>
            <a:chOff x="0" y="0"/>
            <a:chExt cx="152400" cy="592454"/>
          </a:xfrm>
          <a:solidFill>
            <a:schemeClr val="accent2"/>
          </a:solidFill>
        </p:grpSpPr>
        <p:sp>
          <p:nvSpPr>
            <p:cNvPr id="14" name="Freeform 9">
              <a:extLst>
                <a:ext uri="{FF2B5EF4-FFF2-40B4-BE49-F238E27FC236}">
                  <a16:creationId xmlns:a16="http://schemas.microsoft.com/office/drawing/2014/main" id="{4F3B7C4B-BABD-0051-BB3B-5AC1891C7CBC}"/>
                </a:ext>
              </a:extLst>
            </p:cNvPr>
            <p:cNvSpPr/>
            <p:nvPr/>
          </p:nvSpPr>
          <p:spPr>
            <a:xfrm>
              <a:off x="0" y="0"/>
              <a:ext cx="152400" cy="592454"/>
            </a:xfrm>
            <a:custGeom>
              <a:avLst/>
              <a:gdLst/>
              <a:ahLst/>
              <a:cxnLst/>
              <a:rect l="l" t="t" r="r" b="b"/>
              <a:pathLst>
                <a:path w="152400" h="640111">
                  <a:moveTo>
                    <a:pt x="0" y="0"/>
                  </a:moveTo>
                  <a:lnTo>
                    <a:pt x="152400" y="0"/>
                  </a:lnTo>
                  <a:lnTo>
                    <a:pt x="152400" y="640111"/>
                  </a:lnTo>
                  <a:lnTo>
                    <a:pt x="0" y="640111"/>
                  </a:lnTo>
                  <a:close/>
                </a:path>
              </a:pathLst>
            </a:custGeom>
            <a:grpFill/>
          </p:spPr>
          <p:txBody>
            <a:bodyPr/>
            <a:lstStyle/>
            <a:p>
              <a:endParaRPr lang="en-US" sz="2400"/>
            </a:p>
          </p:txBody>
        </p:sp>
      </p:grpSp>
      <p:sp>
        <p:nvSpPr>
          <p:cNvPr id="8" name="TextBox 10">
            <a:extLst>
              <a:ext uri="{FF2B5EF4-FFF2-40B4-BE49-F238E27FC236}">
                <a16:creationId xmlns:a16="http://schemas.microsoft.com/office/drawing/2014/main" id="{7D5BEB4E-4D8E-DECB-CF79-3778F115B7E5}"/>
              </a:ext>
            </a:extLst>
          </p:cNvPr>
          <p:cNvSpPr txBox="1"/>
          <p:nvPr/>
        </p:nvSpPr>
        <p:spPr>
          <a:xfrm>
            <a:off x="497295" y="383141"/>
            <a:ext cx="12286017" cy="1126462"/>
          </a:xfrm>
          <a:prstGeom prst="rect">
            <a:avLst/>
          </a:prstGeom>
        </p:spPr>
        <p:txBody>
          <a:bodyPr wrap="square" lIns="0" tIns="0" rIns="0" bIns="0" rtlCol="0" anchor="t">
            <a:spAutoFit/>
          </a:bodyPr>
          <a:lstStyle/>
          <a:p>
            <a:pPr algn="r">
              <a:lnSpc>
                <a:spcPts val="9597"/>
              </a:lnSpc>
            </a:pPr>
            <a:r>
              <a:rPr lang="en-US" sz="6000">
                <a:latin typeface="Calibri"/>
                <a:ea typeface="Calibri"/>
                <a:cs typeface="Calibri"/>
              </a:rPr>
              <a:t>Opportunities for Research Writing </a:t>
            </a:r>
            <a:endParaRPr lang="en-US" sz="6000"/>
          </a:p>
        </p:txBody>
      </p:sp>
      <p:sp>
        <p:nvSpPr>
          <p:cNvPr id="2" name="Content Placeholder 2">
            <a:extLst>
              <a:ext uri="{FF2B5EF4-FFF2-40B4-BE49-F238E27FC236}">
                <a16:creationId xmlns:a16="http://schemas.microsoft.com/office/drawing/2014/main" id="{29EDD464-C6C9-3738-0D5E-C116795FD288}"/>
              </a:ext>
            </a:extLst>
          </p:cNvPr>
          <p:cNvSpPr txBox="1">
            <a:spLocks/>
          </p:cNvSpPr>
          <p:nvPr/>
        </p:nvSpPr>
        <p:spPr>
          <a:xfrm>
            <a:off x="1742744" y="1635457"/>
            <a:ext cx="11051757" cy="1391355"/>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indent="0">
              <a:buFont typeface="Arial" pitchFamily="34" charset="0"/>
              <a:buNone/>
            </a:pPr>
            <a:r>
              <a:rPr lang="en-US" sz="2300">
                <a:latin typeface="Calibri Light"/>
                <a:ea typeface="Calibri Light"/>
                <a:cs typeface="Calibri Light"/>
              </a:rPr>
              <a:t>“…scholars have continuously noted that the use of controversial issues and contemporary points of contention in the classroom has some benefits which, when implemented effectively, will help teachers achieve the aims of … education” (Tannebaum 100).</a:t>
            </a:r>
            <a:endParaRPr lang="en-US" sz="2300">
              <a:ea typeface="Calibri"/>
              <a:cs typeface="Calibri"/>
            </a:endParaRPr>
          </a:p>
        </p:txBody>
      </p:sp>
      <p:sp>
        <p:nvSpPr>
          <p:cNvPr id="4" name="Content Placeholder 2">
            <a:extLst>
              <a:ext uri="{FF2B5EF4-FFF2-40B4-BE49-F238E27FC236}">
                <a16:creationId xmlns:a16="http://schemas.microsoft.com/office/drawing/2014/main" id="{7E7EBF60-9BC1-D976-C0D0-520DAF01EDAD}"/>
              </a:ext>
            </a:extLst>
          </p:cNvPr>
          <p:cNvSpPr>
            <a:spLocks noGrp="1"/>
          </p:cNvSpPr>
          <p:nvPr/>
        </p:nvSpPr>
        <p:spPr>
          <a:xfrm>
            <a:off x="1723886" y="2983459"/>
            <a:ext cx="10553775" cy="4081330"/>
          </a:xfrm>
          <a:custGeom>
            <a:avLst/>
            <a:gdLst>
              <a:gd name="connsiteX0" fmla="*/ 0 w 10553775"/>
              <a:gd name="connsiteY0" fmla="*/ 0 h 4081330"/>
              <a:gd name="connsiteX1" fmla="*/ 10553775 w 10553775"/>
              <a:gd name="connsiteY1" fmla="*/ 0 h 4081330"/>
              <a:gd name="connsiteX2" fmla="*/ 10553775 w 10553775"/>
              <a:gd name="connsiteY2" fmla="*/ 4081330 h 4081330"/>
              <a:gd name="connsiteX3" fmla="*/ 0 w 10553775"/>
              <a:gd name="connsiteY3" fmla="*/ 4081330 h 4081330"/>
              <a:gd name="connsiteX4" fmla="*/ 0 w 10553775"/>
              <a:gd name="connsiteY4" fmla="*/ 0 h 408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3775" h="4081330" fill="none" extrusionOk="0">
                <a:moveTo>
                  <a:pt x="0" y="0"/>
                </a:moveTo>
                <a:cubicBezTo>
                  <a:pt x="4384974" y="-49533"/>
                  <a:pt x="6452352" y="-14809"/>
                  <a:pt x="10553775" y="0"/>
                </a:cubicBezTo>
                <a:cubicBezTo>
                  <a:pt x="10641414" y="470899"/>
                  <a:pt x="10481096" y="3079468"/>
                  <a:pt x="10553775" y="4081330"/>
                </a:cubicBezTo>
                <a:cubicBezTo>
                  <a:pt x="7756710" y="4033099"/>
                  <a:pt x="2786522" y="4165785"/>
                  <a:pt x="0" y="4081330"/>
                </a:cubicBezTo>
                <a:cubicBezTo>
                  <a:pt x="-38581" y="3151616"/>
                  <a:pt x="63341" y="1310520"/>
                  <a:pt x="0" y="0"/>
                </a:cubicBezTo>
                <a:close/>
              </a:path>
              <a:path w="10553775" h="4081330" stroke="0" extrusionOk="0">
                <a:moveTo>
                  <a:pt x="0" y="0"/>
                </a:moveTo>
                <a:cubicBezTo>
                  <a:pt x="4869623" y="118645"/>
                  <a:pt x="6617225" y="116012"/>
                  <a:pt x="10553775" y="0"/>
                </a:cubicBezTo>
                <a:cubicBezTo>
                  <a:pt x="10420893" y="1355251"/>
                  <a:pt x="10638726" y="3139528"/>
                  <a:pt x="10553775" y="4081330"/>
                </a:cubicBezTo>
                <a:cubicBezTo>
                  <a:pt x="7842660" y="4215930"/>
                  <a:pt x="4411311" y="3924134"/>
                  <a:pt x="0" y="4081330"/>
                </a:cubicBezTo>
                <a:cubicBezTo>
                  <a:pt x="-20187" y="2986703"/>
                  <a:pt x="-152480" y="812394"/>
                  <a:pt x="0" y="0"/>
                </a:cubicBezTo>
                <a:close/>
              </a:path>
            </a:pathLst>
          </a:custGeom>
          <a:ln w="19050">
            <a:solidFill>
              <a:srgbClr val="3BA14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0" indent="0">
              <a:buNone/>
            </a:pPr>
            <a:r>
              <a:rPr lang="en-US" sz="2100" b="1" i="1">
                <a:solidFill>
                  <a:srgbClr val="000000"/>
                </a:solidFill>
                <a:latin typeface="+mj-lt"/>
                <a:ea typeface="Calibri Light"/>
                <a:cs typeface="Calibri Light"/>
              </a:rPr>
              <a:t>Week Four</a:t>
            </a:r>
            <a:r>
              <a:rPr lang="en-US" sz="2100" b="0" i="0" u="none" strike="noStrike">
                <a:solidFill>
                  <a:srgbClr val="000000"/>
                </a:solidFill>
                <a:effectLst/>
                <a:latin typeface="Calibri Light"/>
                <a:ea typeface="Calibri Light"/>
                <a:cs typeface="Calibri Light"/>
              </a:rPr>
              <a:t>: Researc</a:t>
            </a:r>
            <a:r>
              <a:rPr lang="en-US" sz="2100">
                <a:solidFill>
                  <a:srgbClr val="000000"/>
                </a:solidFill>
                <a:latin typeface="Calibri Light"/>
                <a:ea typeface="Calibri Light"/>
                <a:cs typeface="Calibri Light"/>
              </a:rPr>
              <a:t>h Paper </a:t>
            </a:r>
            <a:endParaRPr lang="en-US" sz="2100" b="0" i="0" u="none" strike="noStrike">
              <a:solidFill>
                <a:srgbClr val="000000"/>
              </a:solidFill>
              <a:effectLst/>
              <a:latin typeface="Calibri Light"/>
              <a:ea typeface="Calibri Light"/>
              <a:cs typeface="Calibri Light"/>
            </a:endParaRPr>
          </a:p>
          <a:p>
            <a:pPr marL="415925" indent="-288925"/>
            <a:r>
              <a:rPr lang="en-US" sz="1900" b="0" i="1" u="none" strike="noStrike">
                <a:solidFill>
                  <a:srgbClr val="000000"/>
                </a:solidFill>
                <a:effectLst/>
                <a:latin typeface="Calibri Light"/>
                <a:ea typeface="Calibri Light"/>
                <a:cs typeface="Calibri Light"/>
              </a:rPr>
              <a:t>Cohort Class Prompt: </a:t>
            </a:r>
            <a:r>
              <a:rPr lang="en-US" sz="1900" b="0" i="0" u="none" strike="noStrike">
                <a:solidFill>
                  <a:srgbClr val="000000"/>
                </a:solidFill>
                <a:effectLst/>
                <a:latin typeface="Calibri Light"/>
                <a:ea typeface="Calibri Light"/>
                <a:cs typeface="Calibri Light"/>
              </a:rPr>
              <a:t>At the end of the course, each student will complete a research paper that relates to a social issue that impacts the mental and/or physical state of diverse people, communities, genders, cultural groups, etc. You will explore ways to eradicate the trauma caused by these issues. You can analyze and synthesize your topic in any manner you choose.</a:t>
            </a:r>
          </a:p>
          <a:p>
            <a:pPr marL="127000" indent="0">
              <a:buNone/>
            </a:pPr>
            <a:endParaRPr lang="en-US" sz="1050" b="0" i="0" u="none" strike="noStrike">
              <a:solidFill>
                <a:srgbClr val="000000"/>
              </a:solidFill>
              <a:effectLst/>
              <a:latin typeface="Calibri Light"/>
              <a:ea typeface="Calibri Light"/>
              <a:cs typeface="Calibri Light"/>
            </a:endParaRPr>
          </a:p>
          <a:p>
            <a:pPr marL="415925" indent="-288925"/>
            <a:r>
              <a:rPr lang="en-US" sz="1900" b="0" i="1" u="none" strike="noStrike">
                <a:solidFill>
                  <a:srgbClr val="000000"/>
                </a:solidFill>
                <a:effectLst/>
                <a:latin typeface="Calibri Light"/>
                <a:ea typeface="Calibri Light"/>
                <a:cs typeface="Calibri Light"/>
              </a:rPr>
              <a:t>General Class Prompt: </a:t>
            </a:r>
            <a:r>
              <a:rPr lang="en-US" sz="1900" b="0" i="0" u="none" strike="noStrike">
                <a:solidFill>
                  <a:srgbClr val="000000"/>
                </a:solidFill>
                <a:effectLst/>
                <a:latin typeface="Calibri Light"/>
                <a:ea typeface="Calibri Light"/>
                <a:cs typeface="Calibri Light"/>
              </a:rPr>
              <a:t>This research paper is an opportunity for you to research and learn about a topic that interests you. Writing a research paper is not simply looking up facts and stringing them together. As you do your research, you may find different points of view or contrary results. Good research usually leads to new understanding of a topic. As you compile information, you may see a new way to apply the information. Your new understanding is what is referred to as “synthesizing something new.” You might propose a new practice or a new explanation of a well-known phenomenon. This is considered academic use of information, and you should strive to achieve it.</a:t>
            </a:r>
          </a:p>
          <a:p>
            <a:pPr marL="0" indent="0">
              <a:buNone/>
            </a:pPr>
            <a:endParaRPr lang="en-US" sz="2000"/>
          </a:p>
        </p:txBody>
      </p:sp>
    </p:spTree>
    <p:extLst>
      <p:ext uri="{BB962C8B-B14F-4D97-AF65-F5344CB8AC3E}">
        <p14:creationId xmlns:p14="http://schemas.microsoft.com/office/powerpoint/2010/main" val="234837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F1621E-BA23-A761-B7F9-DBE9F12935B8}"/>
              </a:ext>
            </a:extLst>
          </p:cNvPr>
          <p:cNvSpPr txBox="1"/>
          <p:nvPr/>
        </p:nvSpPr>
        <p:spPr>
          <a:xfrm>
            <a:off x="8992" y="0"/>
            <a:ext cx="13004800" cy="1054648"/>
          </a:xfrm>
          <a:prstGeom prst="rect">
            <a:avLst/>
          </a:prstGeom>
          <a:solidFill>
            <a:srgbClr val="FFC000"/>
          </a:solidFill>
        </p:spPr>
        <p:txBody>
          <a:bodyPr wrap="square" lIns="130048" tIns="65024" rIns="130048" bIns="65024" rtlCol="0" anchor="ctr">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endParaRPr lang="en-US" sz="6000"/>
          </a:p>
        </p:txBody>
      </p:sp>
      <p:sp>
        <p:nvSpPr>
          <p:cNvPr id="2" name="Title 1">
            <a:extLst>
              <a:ext uri="{FF2B5EF4-FFF2-40B4-BE49-F238E27FC236}">
                <a16:creationId xmlns:a16="http://schemas.microsoft.com/office/drawing/2014/main" id="{82D1D11A-F835-8F92-EB4A-ADD086456E59}"/>
              </a:ext>
            </a:extLst>
          </p:cNvPr>
          <p:cNvSpPr>
            <a:spLocks noGrp="1"/>
          </p:cNvSpPr>
          <p:nvPr>
            <p:ph type="title"/>
          </p:nvPr>
        </p:nvSpPr>
        <p:spPr>
          <a:xfrm>
            <a:off x="0" y="27432"/>
            <a:ext cx="12995808" cy="1143000"/>
          </a:xfrm>
        </p:spPr>
        <p:txBody>
          <a:bodyPr>
            <a:norm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5400" b="1">
                <a:latin typeface="Calibri Light" panose="020F0302020204030204" pitchFamily="34" charset="0"/>
                <a:ea typeface="Calibri"/>
                <a:cs typeface="Calibri Light" panose="020F0302020204030204" pitchFamily="34" charset="0"/>
              </a:rPr>
              <a:t>Opportunities for Research Writing (cont’d)</a:t>
            </a:r>
          </a:p>
        </p:txBody>
      </p:sp>
      <p:sp>
        <p:nvSpPr>
          <p:cNvPr id="3" name="Content Placeholder 2">
            <a:extLst>
              <a:ext uri="{FF2B5EF4-FFF2-40B4-BE49-F238E27FC236}">
                <a16:creationId xmlns:a16="http://schemas.microsoft.com/office/drawing/2014/main" id="{13AA07D5-3D66-3A45-0A32-98E0D71F6476}"/>
              </a:ext>
            </a:extLst>
          </p:cNvPr>
          <p:cNvSpPr>
            <a:spLocks noGrp="1"/>
          </p:cNvSpPr>
          <p:nvPr>
            <p:ph idx="1"/>
          </p:nvPr>
        </p:nvSpPr>
        <p:spPr>
          <a:xfrm>
            <a:off x="349202" y="1408812"/>
            <a:ext cx="12324381" cy="5622924"/>
          </a:xfrm>
          <a:custGeom>
            <a:avLst/>
            <a:gdLst>
              <a:gd name="connsiteX0" fmla="*/ 0 w 12324381"/>
              <a:gd name="connsiteY0" fmla="*/ 0 h 5622924"/>
              <a:gd name="connsiteX1" fmla="*/ 12324381 w 12324381"/>
              <a:gd name="connsiteY1" fmla="*/ 0 h 5622924"/>
              <a:gd name="connsiteX2" fmla="*/ 12324381 w 12324381"/>
              <a:gd name="connsiteY2" fmla="*/ 5622924 h 5622924"/>
              <a:gd name="connsiteX3" fmla="*/ 0 w 12324381"/>
              <a:gd name="connsiteY3" fmla="*/ 5622924 h 5622924"/>
              <a:gd name="connsiteX4" fmla="*/ 0 w 12324381"/>
              <a:gd name="connsiteY4" fmla="*/ 0 h 562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4381" h="5622924" fill="none" extrusionOk="0">
                <a:moveTo>
                  <a:pt x="0" y="0"/>
                </a:moveTo>
                <a:cubicBezTo>
                  <a:pt x="4171855" y="-49533"/>
                  <a:pt x="9137747" y="-14809"/>
                  <a:pt x="12324381" y="0"/>
                </a:cubicBezTo>
                <a:cubicBezTo>
                  <a:pt x="12412020" y="1426294"/>
                  <a:pt x="12251702" y="4772212"/>
                  <a:pt x="12324381" y="5622924"/>
                </a:cubicBezTo>
                <a:cubicBezTo>
                  <a:pt x="6394826" y="5574693"/>
                  <a:pt x="5330143" y="5707379"/>
                  <a:pt x="0" y="5622924"/>
                </a:cubicBezTo>
                <a:cubicBezTo>
                  <a:pt x="-38581" y="4938858"/>
                  <a:pt x="63341" y="1719210"/>
                  <a:pt x="0" y="0"/>
                </a:cubicBezTo>
                <a:close/>
              </a:path>
              <a:path w="12324381" h="5622924" stroke="0" extrusionOk="0">
                <a:moveTo>
                  <a:pt x="0" y="0"/>
                </a:moveTo>
                <a:cubicBezTo>
                  <a:pt x="3891346" y="118645"/>
                  <a:pt x="11035111" y="116012"/>
                  <a:pt x="12324381" y="0"/>
                </a:cubicBezTo>
                <a:cubicBezTo>
                  <a:pt x="12191499" y="2168638"/>
                  <a:pt x="12409332" y="3105241"/>
                  <a:pt x="12324381" y="5622924"/>
                </a:cubicBezTo>
                <a:cubicBezTo>
                  <a:pt x="9323403" y="5757524"/>
                  <a:pt x="2872109" y="5465728"/>
                  <a:pt x="0" y="5622924"/>
                </a:cubicBezTo>
                <a:cubicBezTo>
                  <a:pt x="-20187" y="4348473"/>
                  <a:pt x="-152480" y="2689215"/>
                  <a:pt x="0" y="0"/>
                </a:cubicBezTo>
                <a:close/>
              </a:path>
            </a:pathLst>
          </a:custGeom>
          <a:ln w="34925">
            <a:solidFill>
              <a:srgbClr val="3BA140"/>
            </a:solidFill>
            <a:extLst>
              <a:ext uri="{C807C97D-BFC1-408E-A445-0C87EB9F89A2}">
                <ask:lineSketchStyleProps xmlns:ask="http://schemas.microsoft.com/office/drawing/2018/sketchyshapes" sd="1219033472">
                  <ask:type>
                    <ask:lineSketchCurved/>
                  </ask:type>
                </ask:lineSketchStyleProps>
              </a:ext>
            </a:extLst>
          </a:ln>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0" indent="0">
              <a:buNone/>
            </a:pPr>
            <a:r>
              <a:rPr lang="en-US" sz="2300" b="1" i="1">
                <a:solidFill>
                  <a:srgbClr val="000000"/>
                </a:solidFill>
                <a:latin typeface="+mj-lt"/>
                <a:ea typeface="Calibri Light"/>
                <a:cs typeface="Calibri Light"/>
              </a:rPr>
              <a:t>Week Five</a:t>
            </a:r>
            <a:r>
              <a:rPr lang="en-US" sz="2300">
                <a:solidFill>
                  <a:srgbClr val="000000"/>
                </a:solidFill>
                <a:latin typeface="+mj-lt"/>
                <a:ea typeface="Calibri Light"/>
                <a:cs typeface="Calibri Light"/>
              </a:rPr>
              <a:t>: </a:t>
            </a:r>
            <a:r>
              <a:rPr lang="en-US" sz="2300">
                <a:solidFill>
                  <a:srgbClr val="000000"/>
                </a:solidFill>
                <a:latin typeface="Calibri Light"/>
                <a:ea typeface="Calibri Light"/>
                <a:cs typeface="Calibri Light"/>
              </a:rPr>
              <a:t>Representative from Office of Undergraduate Research Speaks to Class</a:t>
            </a:r>
          </a:p>
          <a:p>
            <a:pPr marL="2000250" indent="-342900"/>
            <a:r>
              <a:rPr lang="en-US" sz="2300" i="0" u="none" strike="noStrike">
                <a:solidFill>
                  <a:srgbClr val="000000"/>
                </a:solidFill>
                <a:effectLst/>
                <a:latin typeface="Calibri Light"/>
                <a:ea typeface="Calibri Light"/>
                <a:cs typeface="Calibri Light"/>
              </a:rPr>
              <a:t>Dr. Amy Buddie, Director of Undergraduate Research and Professor of Psychology</a:t>
            </a:r>
          </a:p>
          <a:p>
            <a:pPr marL="2520950" lvl="1" indent="0">
              <a:spcBef>
                <a:spcPts val="0"/>
              </a:spcBef>
              <a:buNone/>
            </a:pPr>
            <a:r>
              <a:rPr lang="en-US" sz="2300" b="0" i="0" strike="noStrike">
                <a:solidFill>
                  <a:srgbClr val="000000"/>
                </a:solidFill>
                <a:effectLst/>
                <a:latin typeface="Calibri Light"/>
                <a:ea typeface="Calibri Light"/>
                <a:cs typeface="Calibri Light"/>
                <a:hlinkClick r:id="rId2"/>
              </a:rPr>
              <a:t>abuddie@kennesaw.edu</a:t>
            </a:r>
            <a:endParaRPr lang="en-US" sz="2300">
              <a:ea typeface="Calibri"/>
              <a:cs typeface="Calibri"/>
              <a:hlinkClick r:id="" action="ppaction://noaction"/>
            </a:endParaRPr>
          </a:p>
          <a:p>
            <a:pPr marL="2520950" lvl="1" indent="0">
              <a:spcBef>
                <a:spcPts val="0"/>
              </a:spcBef>
              <a:buNone/>
            </a:pPr>
            <a:r>
              <a:rPr lang="en-US" sz="2300">
                <a:solidFill>
                  <a:srgbClr val="000000"/>
                </a:solidFill>
                <a:latin typeface="Calibri Light"/>
                <a:ea typeface="Calibri Light"/>
                <a:cs typeface="Calibri Light"/>
              </a:rPr>
              <a:t>5500 Academic Learning Center</a:t>
            </a:r>
            <a:endParaRPr lang="en-US" sz="2300">
              <a:solidFill>
                <a:srgbClr val="000000"/>
              </a:solidFill>
              <a:ea typeface="Calibri"/>
              <a:cs typeface="Calibri"/>
            </a:endParaRPr>
          </a:p>
          <a:p>
            <a:pPr marL="2000250" indent="-342900">
              <a:spcBef>
                <a:spcPts val="0"/>
              </a:spcBef>
            </a:pPr>
            <a:r>
              <a:rPr lang="en-US" sz="2300">
                <a:solidFill>
                  <a:srgbClr val="3E799E"/>
                </a:solidFill>
                <a:latin typeface="Calibri Light"/>
                <a:ea typeface="Calibri Light"/>
                <a:cs typeface="Calibri Light"/>
                <a:hlinkClick r:id="rId3">
                  <a:extLst>
                    <a:ext uri="{A12FA001-AC4F-418D-AE19-62706E023703}">
                      <ahyp:hlinkClr xmlns:ahyp="http://schemas.microsoft.com/office/drawing/2018/hyperlinkcolor" val="tx"/>
                    </a:ext>
                  </a:extLst>
                </a:hlinkClick>
              </a:rPr>
              <a:t>Reserve space for student research in Office of Undergraduate Research </a:t>
            </a:r>
          </a:p>
          <a:p>
            <a:pPr marL="2000250" indent="-342900">
              <a:spcBef>
                <a:spcPts val="0"/>
              </a:spcBef>
            </a:pPr>
            <a:r>
              <a:rPr lang="en-US" sz="2300">
                <a:solidFill>
                  <a:srgbClr val="000000"/>
                </a:solidFill>
                <a:latin typeface="Calibri Light"/>
                <a:ea typeface="Calibri Light"/>
                <a:cs typeface="Calibri Light"/>
                <a:hlinkClick r:id="rId4"/>
              </a:rPr>
              <a:t>Reserve class visit from the Office of Undergraduate Research </a:t>
            </a:r>
          </a:p>
          <a:p>
            <a:pPr marL="1957705" indent="-342900">
              <a:spcBef>
                <a:spcPts val="0"/>
              </a:spcBef>
            </a:pPr>
            <a:endParaRPr lang="en-US" sz="2300">
              <a:solidFill>
                <a:srgbClr val="000000"/>
              </a:solidFill>
              <a:latin typeface="Calibri Light"/>
              <a:ea typeface="Calibri Light"/>
              <a:cs typeface="Calibri Light"/>
            </a:endParaRPr>
          </a:p>
          <a:p>
            <a:pPr marL="2066925" indent="-2066925">
              <a:buNone/>
            </a:pPr>
            <a:r>
              <a:rPr lang="en-US" sz="2300" b="1" i="1">
                <a:solidFill>
                  <a:srgbClr val="000000"/>
                </a:solidFill>
                <a:latin typeface="+mj-lt"/>
                <a:ea typeface="Calibri Light"/>
                <a:cs typeface="Calibri Light"/>
              </a:rPr>
              <a:t>Week Fourteen</a:t>
            </a:r>
            <a:r>
              <a:rPr lang="en-US" sz="2300">
                <a:solidFill>
                  <a:srgbClr val="000000"/>
                </a:solidFill>
                <a:latin typeface="+mj-lt"/>
                <a:ea typeface="Calibri Light"/>
                <a:cs typeface="Calibri Light"/>
              </a:rPr>
              <a:t>: </a:t>
            </a:r>
            <a:r>
              <a:rPr lang="en-US" sz="2300">
                <a:solidFill>
                  <a:srgbClr val="000000"/>
                </a:solidFill>
                <a:latin typeface="Calibri Light"/>
                <a:ea typeface="Calibri Light"/>
                <a:cs typeface="Calibri Light"/>
              </a:rPr>
              <a:t>Representative from Office of National and International Scholarships and Fellowships (ONISF) Speaks to Class </a:t>
            </a:r>
          </a:p>
          <a:p>
            <a:pPr marL="2012950" indent="-398145"/>
            <a:r>
              <a:rPr lang="en-US" sz="2300" b="0" i="0" u="none" strike="noStrike">
                <a:solidFill>
                  <a:srgbClr val="000000"/>
                </a:solidFill>
                <a:effectLst/>
                <a:latin typeface="Calibri Light"/>
                <a:ea typeface="Calibri Light"/>
                <a:cs typeface="Calibri Light"/>
              </a:rPr>
              <a:t>Dr. Michelle Miles, Director of </a:t>
            </a:r>
            <a:r>
              <a:rPr lang="en-US" sz="2300">
                <a:solidFill>
                  <a:srgbClr val="000000"/>
                </a:solidFill>
                <a:latin typeface="Calibri Light"/>
                <a:ea typeface="Calibri Light"/>
                <a:cs typeface="Calibri Light"/>
              </a:rPr>
              <a:t>Office of National and International Scholarships and Fellowships </a:t>
            </a:r>
            <a:endParaRPr lang="en-US" sz="2300" b="0" i="0" u="none" strike="noStrike">
              <a:solidFill>
                <a:srgbClr val="000000"/>
              </a:solidFill>
              <a:effectLst/>
              <a:latin typeface="Calibri Light"/>
              <a:ea typeface="Calibri Light"/>
              <a:cs typeface="Calibri Light"/>
            </a:endParaRPr>
          </a:p>
          <a:p>
            <a:pPr marL="3717925" lvl="1" indent="-1203325">
              <a:spcBef>
                <a:spcPts val="0"/>
              </a:spcBef>
              <a:buNone/>
            </a:pPr>
            <a:r>
              <a:rPr lang="en-US" sz="2300" b="0" i="0" u="sng">
                <a:solidFill>
                  <a:srgbClr val="3E799E"/>
                </a:solidFill>
                <a:effectLst/>
                <a:latin typeface="Calibri Light"/>
                <a:ea typeface="Calibri Light"/>
                <a:cs typeface="Calibri Light"/>
                <a:hlinkClick r:id="rId5">
                  <a:extLst>
                    <a:ext uri="{A12FA001-AC4F-418D-AE19-62706E023703}">
                      <ahyp:hlinkClr xmlns:ahyp="http://schemas.microsoft.com/office/drawing/2018/hyperlinkcolor" val="tx"/>
                    </a:ext>
                  </a:extLst>
                </a:hlinkClick>
              </a:rPr>
              <a:t>onisf@kennesaw.edu </a:t>
            </a:r>
            <a:endParaRPr lang="en-US" sz="2300" b="0" i="0" u="none" strike="noStrike">
              <a:solidFill>
                <a:srgbClr val="3E799E"/>
              </a:solidFill>
              <a:effectLst/>
              <a:latin typeface="Calibri Light"/>
              <a:ea typeface="Calibri Light"/>
              <a:cs typeface="Calibri Light"/>
              <a:hlinkClick r:id="" action="ppaction://noaction">
                <a:extLst>
                  <a:ext uri="{A12FA001-AC4F-418D-AE19-62706E023703}">
                    <ahyp:hlinkClr xmlns:ahyp="http://schemas.microsoft.com/office/drawing/2018/hyperlinkcolor" val="tx"/>
                  </a:ext>
                </a:extLst>
              </a:hlinkClick>
            </a:endParaRPr>
          </a:p>
          <a:p>
            <a:pPr marL="3717925" lvl="1" indent="-1203325">
              <a:spcBef>
                <a:spcPts val="0"/>
              </a:spcBef>
              <a:buNone/>
            </a:pPr>
            <a:r>
              <a:rPr lang="en-US" sz="2300">
                <a:solidFill>
                  <a:srgbClr val="000000"/>
                </a:solidFill>
                <a:latin typeface="Calibri Light"/>
                <a:ea typeface="Calibri Light"/>
                <a:cs typeface="Calibri Light"/>
              </a:rPr>
              <a:t>5525 </a:t>
            </a:r>
            <a:r>
              <a:rPr lang="en-US" sz="2300" b="0" i="0" u="none" strike="noStrike">
                <a:solidFill>
                  <a:srgbClr val="000000"/>
                </a:solidFill>
                <a:effectLst/>
                <a:latin typeface="Calibri Light"/>
                <a:ea typeface="Calibri Light"/>
                <a:cs typeface="Calibri Light"/>
              </a:rPr>
              <a:t>Academic Learning Center </a:t>
            </a:r>
          </a:p>
          <a:p>
            <a:pPr marL="2066925" indent="-452120">
              <a:spcBef>
                <a:spcPts val="0"/>
              </a:spcBef>
            </a:pPr>
            <a:r>
              <a:rPr lang="en-US" sz="2300" b="0" i="0" u="none" strike="noStrike">
                <a:solidFill>
                  <a:srgbClr val="3E799E"/>
                </a:solidFill>
                <a:effectLst/>
                <a:latin typeface="Calibri Light"/>
                <a:ea typeface="Calibri Light"/>
                <a:cs typeface="Calibri Light"/>
                <a:hlinkClick r:id="rId6"/>
              </a:rPr>
              <a:t>Office of National and International Scholarships and Fellowships website</a:t>
            </a:r>
            <a:br>
              <a:rPr lang="en-US" sz="2300" b="0" i="0" u="none" strike="noStrike">
                <a:solidFill>
                  <a:srgbClr val="3E799E"/>
                </a:solidFill>
                <a:effectLst/>
                <a:latin typeface="Calibri Light"/>
                <a:ea typeface="Calibri Light"/>
                <a:cs typeface="Calibri Light"/>
              </a:rPr>
            </a:br>
            <a:endParaRPr lang="en-US" sz="2300" b="0" i="0" u="none" strike="noStrike">
              <a:solidFill>
                <a:srgbClr val="3E799E"/>
              </a:solidFill>
              <a:effectLst/>
              <a:latin typeface="Calibri Light"/>
              <a:ea typeface="Calibri Light"/>
              <a:cs typeface="Calibri Light"/>
            </a:endParaRPr>
          </a:p>
          <a:p>
            <a:pPr indent="-456565"/>
            <a:endParaRPr lang="en-US" sz="2300">
              <a:latin typeface="Calibri Light"/>
              <a:ea typeface="Calibri Light"/>
              <a:cs typeface="Calibri Light"/>
            </a:endParaRPr>
          </a:p>
        </p:txBody>
      </p:sp>
    </p:spTree>
    <p:extLst>
      <p:ext uri="{BB962C8B-B14F-4D97-AF65-F5344CB8AC3E}">
        <p14:creationId xmlns:p14="http://schemas.microsoft.com/office/powerpoint/2010/main" val="67454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A1573-0A03-2B02-B61C-4F59DC30F6CF}"/>
              </a:ext>
            </a:extLst>
          </p:cNvPr>
          <p:cNvSpPr>
            <a:spLocks noGrp="1"/>
          </p:cNvSpPr>
          <p:nvPr>
            <p:ph type="body" idx="1"/>
          </p:nvPr>
        </p:nvSpPr>
        <p:spPr>
          <a:xfrm>
            <a:off x="1709283" y="1210929"/>
            <a:ext cx="5386917" cy="639762"/>
          </a:xfrm>
        </p:spPr>
        <p:txBody>
          <a:bodyPr vert="horz" lIns="91440" tIns="45720" rIns="91440" bIns="45720" rtlCol="0" anchor="ctr">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4400">
                <a:ea typeface="Calibri"/>
                <a:cs typeface="Calibri"/>
              </a:rPr>
              <a:t>Benefits</a:t>
            </a:r>
          </a:p>
        </p:txBody>
      </p:sp>
      <p:sp>
        <p:nvSpPr>
          <p:cNvPr id="5" name="Text Placeholder 4">
            <a:extLst>
              <a:ext uri="{FF2B5EF4-FFF2-40B4-BE49-F238E27FC236}">
                <a16:creationId xmlns:a16="http://schemas.microsoft.com/office/drawing/2014/main" id="{5AE537EA-8ACA-7285-5B0B-35D611761534}"/>
              </a:ext>
            </a:extLst>
          </p:cNvPr>
          <p:cNvSpPr>
            <a:spLocks noGrp="1"/>
          </p:cNvSpPr>
          <p:nvPr>
            <p:ph type="body" sz="quarter" idx="3"/>
          </p:nvPr>
        </p:nvSpPr>
        <p:spPr>
          <a:xfrm>
            <a:off x="8412480" y="1210929"/>
            <a:ext cx="4867623" cy="639762"/>
          </a:xfrm>
        </p:spPr>
        <p:txBody>
          <a:bodyPr vert="horz" lIns="91440" tIns="45720" rIns="91440" bIns="45720" rtlCol="0" anchor="ctr">
            <a:normAutofit fontScale="92500" lnSpcReduction="10000"/>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4000">
                <a:ea typeface="Calibri"/>
                <a:cs typeface="Calibri"/>
              </a:rPr>
              <a:t>Limitations</a:t>
            </a:r>
          </a:p>
        </p:txBody>
      </p:sp>
      <p:sp>
        <p:nvSpPr>
          <p:cNvPr id="6" name="Content Placeholder 5">
            <a:extLst>
              <a:ext uri="{FF2B5EF4-FFF2-40B4-BE49-F238E27FC236}">
                <a16:creationId xmlns:a16="http://schemas.microsoft.com/office/drawing/2014/main" id="{641A7CE4-D8F9-D13A-F3E8-703B930A7D35}"/>
              </a:ext>
            </a:extLst>
          </p:cNvPr>
          <p:cNvSpPr>
            <a:spLocks noGrp="1"/>
          </p:cNvSpPr>
          <p:nvPr>
            <p:ph sz="quarter" idx="4"/>
          </p:nvPr>
        </p:nvSpPr>
        <p:spPr>
          <a:xfrm>
            <a:off x="9144000" y="1993497"/>
            <a:ext cx="3617982" cy="4149731"/>
          </a:xfrm>
          <a:ln w="25400">
            <a:solidFill>
              <a:schemeClr val="accent2"/>
            </a:solidFill>
          </a:ln>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571500" indent="-285750"/>
            <a:r>
              <a:rPr lang="en-US" sz="2550">
                <a:latin typeface="Calibri Light"/>
                <a:ea typeface="Calibri"/>
                <a:cs typeface="Calibri"/>
              </a:rPr>
              <a:t>Smaller classes- average of 15 students in a class</a:t>
            </a:r>
            <a:br>
              <a:rPr lang="en-US" sz="2550">
                <a:latin typeface="Calibri Light"/>
                <a:ea typeface="Calibri"/>
                <a:cs typeface="Calibri"/>
              </a:rPr>
            </a:br>
            <a:endParaRPr lang="en-US">
              <a:ea typeface="Calibri"/>
              <a:cs typeface="Calibri"/>
            </a:endParaRPr>
          </a:p>
          <a:p>
            <a:pPr marL="571500" indent="-285750"/>
            <a:r>
              <a:rPr lang="en-US" sz="2550">
                <a:latin typeface="Calibri Light"/>
                <a:ea typeface="Calibri"/>
                <a:cs typeface="Calibri"/>
              </a:rPr>
              <a:t>Honors students</a:t>
            </a:r>
            <a:br>
              <a:rPr lang="en-US" sz="2550">
                <a:latin typeface="Calibri Light"/>
                <a:ea typeface="Calibri"/>
                <a:cs typeface="Calibri"/>
              </a:rPr>
            </a:br>
            <a:endParaRPr lang="en-US" sz="2550">
              <a:latin typeface="Calibri Light"/>
              <a:ea typeface="Calibri"/>
              <a:cs typeface="Calibri"/>
            </a:endParaRPr>
          </a:p>
          <a:p>
            <a:pPr marL="571500" indent="-285750"/>
            <a:r>
              <a:rPr lang="en-US" sz="2550">
                <a:latin typeface="Calibri Light"/>
                <a:ea typeface="Calibri"/>
                <a:cs typeface="Calibri"/>
              </a:rPr>
              <a:t>Only </a:t>
            </a:r>
            <a:r>
              <a:rPr lang="en-US" sz="2550" err="1">
                <a:latin typeface="Calibri Light"/>
                <a:ea typeface="Calibri"/>
                <a:cs typeface="Calibri"/>
              </a:rPr>
              <a:t>Wellstar</a:t>
            </a:r>
            <a:r>
              <a:rPr lang="en-US" sz="2550">
                <a:latin typeface="Calibri Light"/>
                <a:ea typeface="Calibri"/>
                <a:cs typeface="Calibri"/>
              </a:rPr>
              <a:t> Nursing cohort </a:t>
            </a:r>
            <a:endParaRPr lang="en-US" sz="2550">
              <a:latin typeface="Calibri Light"/>
              <a:ea typeface="Calibri Light"/>
              <a:cs typeface="Calibri Light"/>
            </a:endParaRPr>
          </a:p>
        </p:txBody>
      </p:sp>
      <p:graphicFrame>
        <p:nvGraphicFramePr>
          <p:cNvPr id="10" name="Content Placeholder 9">
            <a:extLst>
              <a:ext uri="{FF2B5EF4-FFF2-40B4-BE49-F238E27FC236}">
                <a16:creationId xmlns:a16="http://schemas.microsoft.com/office/drawing/2014/main" id="{B836D232-65CD-BBD6-55C7-5672A35302AF}"/>
              </a:ext>
            </a:extLst>
          </p:cNvPr>
          <p:cNvGraphicFramePr>
            <a:graphicFrameLocks noGrp="1"/>
          </p:cNvGraphicFramePr>
          <p:nvPr>
            <p:ph sz="half" idx="2"/>
            <p:extLst>
              <p:ext uri="{D42A27DB-BD31-4B8C-83A1-F6EECF244321}">
                <p14:modId xmlns:p14="http://schemas.microsoft.com/office/powerpoint/2010/main" val="348066649"/>
              </p:ext>
            </p:extLst>
          </p:nvPr>
        </p:nvGraphicFramePr>
        <p:xfrm>
          <a:off x="277513" y="2117839"/>
          <a:ext cx="8250456" cy="3346671"/>
        </p:xfrm>
        <a:graphic>
          <a:graphicData uri="http://schemas.openxmlformats.org/drawingml/2006/table">
            <a:tbl>
              <a:tblPr firstRow="1" bandRow="1">
                <a:tableStyleId>{21E4AEA4-8DFA-4A89-87EB-49C32662AFE0}</a:tableStyleId>
              </a:tblPr>
              <a:tblGrid>
                <a:gridCol w="2009530">
                  <a:extLst>
                    <a:ext uri="{9D8B030D-6E8A-4147-A177-3AD203B41FA5}">
                      <a16:colId xmlns:a16="http://schemas.microsoft.com/office/drawing/2014/main" val="1198708638"/>
                    </a:ext>
                  </a:extLst>
                </a:gridCol>
                <a:gridCol w="1687214">
                  <a:extLst>
                    <a:ext uri="{9D8B030D-6E8A-4147-A177-3AD203B41FA5}">
                      <a16:colId xmlns:a16="http://schemas.microsoft.com/office/drawing/2014/main" val="1138787818"/>
                    </a:ext>
                  </a:extLst>
                </a:gridCol>
                <a:gridCol w="1664208">
                  <a:extLst>
                    <a:ext uri="{9D8B030D-6E8A-4147-A177-3AD203B41FA5}">
                      <a16:colId xmlns:a16="http://schemas.microsoft.com/office/drawing/2014/main" val="1192978798"/>
                    </a:ext>
                  </a:extLst>
                </a:gridCol>
                <a:gridCol w="1572768">
                  <a:extLst>
                    <a:ext uri="{9D8B030D-6E8A-4147-A177-3AD203B41FA5}">
                      <a16:colId xmlns:a16="http://schemas.microsoft.com/office/drawing/2014/main" val="1626485093"/>
                    </a:ext>
                  </a:extLst>
                </a:gridCol>
                <a:gridCol w="1316736">
                  <a:extLst>
                    <a:ext uri="{9D8B030D-6E8A-4147-A177-3AD203B41FA5}">
                      <a16:colId xmlns:a16="http://schemas.microsoft.com/office/drawing/2014/main" val="2395932716"/>
                    </a:ext>
                  </a:extLst>
                </a:gridCol>
              </a:tblGrid>
              <a:tr h="539785">
                <a:tc>
                  <a:txBody>
                    <a:bodyPr/>
                    <a:lstStyle/>
                    <a:p>
                      <a:r>
                        <a:rPr lang="en-US" sz="2200"/>
                        <a:t>Semester</a:t>
                      </a:r>
                    </a:p>
                  </a:txBody>
                  <a:tcPr marL="130048" marR="130048" marT="65024" marB="65024"/>
                </a:tc>
                <a:tc>
                  <a:txBody>
                    <a:bodyPr/>
                    <a:lstStyle/>
                    <a:p>
                      <a:r>
                        <a:rPr lang="en-US" sz="2200"/>
                        <a:t>Attendance</a:t>
                      </a:r>
                    </a:p>
                  </a:txBody>
                  <a:tcPr marL="130048" marR="130048" marT="65024" marB="65024"/>
                </a:tc>
                <a:tc>
                  <a:txBody>
                    <a:bodyPr/>
                    <a:lstStyle/>
                    <a:p>
                      <a:r>
                        <a:rPr lang="en-US" sz="2200"/>
                        <a:t>Grade A</a:t>
                      </a:r>
                    </a:p>
                  </a:txBody>
                  <a:tcPr marL="130048" marR="130048" marT="65024" marB="65024"/>
                </a:tc>
                <a:tc>
                  <a:txBody>
                    <a:bodyPr/>
                    <a:lstStyle/>
                    <a:p>
                      <a:r>
                        <a:rPr lang="en-US" sz="2200"/>
                        <a:t>Grade B</a:t>
                      </a:r>
                    </a:p>
                  </a:txBody>
                  <a:tcPr marL="130048" marR="130048" marT="65024" marB="65024"/>
                </a:tc>
                <a:tc>
                  <a:txBody>
                    <a:bodyPr/>
                    <a:lstStyle/>
                    <a:p>
                      <a:endParaRPr lang="en-US" sz="2200"/>
                    </a:p>
                  </a:txBody>
                  <a:tcPr marL="130048" marR="130048" marT="65024" marB="65024"/>
                </a:tc>
                <a:extLst>
                  <a:ext uri="{0D108BD9-81ED-4DB2-BD59-A6C34878D82A}">
                    <a16:rowId xmlns:a16="http://schemas.microsoft.com/office/drawing/2014/main" val="3749558173"/>
                  </a:ext>
                </a:extLst>
              </a:tr>
              <a:tr h="734109">
                <a:tc>
                  <a:txBody>
                    <a:bodyPr/>
                    <a:lstStyle/>
                    <a:p>
                      <a:r>
                        <a:rPr lang="en-US" sz="2200"/>
                        <a:t>Spring 2024</a:t>
                      </a:r>
                    </a:p>
                  </a:txBody>
                  <a:tcPr marL="130048" marR="130048" marT="65024" marB="65024"/>
                </a:tc>
                <a:tc>
                  <a:txBody>
                    <a:bodyPr/>
                    <a:lstStyle/>
                    <a:p>
                      <a:r>
                        <a:rPr lang="en-US" sz="2200"/>
                        <a:t>76%</a:t>
                      </a:r>
                    </a:p>
                  </a:txBody>
                  <a:tcPr marL="130048" marR="130048" marT="65024" marB="65024"/>
                </a:tc>
                <a:tc>
                  <a:txBody>
                    <a:bodyPr/>
                    <a:lstStyle/>
                    <a:p>
                      <a:r>
                        <a:rPr lang="en-US" sz="2200"/>
                        <a:t>60%</a:t>
                      </a:r>
                    </a:p>
                  </a:txBody>
                  <a:tcPr marL="130048" marR="130048" marT="65024" marB="65024"/>
                </a:tc>
                <a:tc>
                  <a:txBody>
                    <a:bodyPr/>
                    <a:lstStyle/>
                    <a:p>
                      <a:r>
                        <a:rPr lang="en-US" sz="2200"/>
                        <a:t>40%</a:t>
                      </a:r>
                    </a:p>
                  </a:txBody>
                  <a:tcPr marL="130048" marR="130048" marT="65024" marB="65024"/>
                </a:tc>
                <a:tc>
                  <a:txBody>
                    <a:bodyPr/>
                    <a:lstStyle/>
                    <a:p>
                      <a:endParaRPr lang="en-US" sz="2200"/>
                    </a:p>
                  </a:txBody>
                  <a:tcPr marL="130048" marR="130048" marT="65024" marB="65024"/>
                </a:tc>
                <a:extLst>
                  <a:ext uri="{0D108BD9-81ED-4DB2-BD59-A6C34878D82A}">
                    <a16:rowId xmlns:a16="http://schemas.microsoft.com/office/drawing/2014/main" val="3068624340"/>
                  </a:ext>
                </a:extLst>
              </a:tr>
              <a:tr h="734109">
                <a:tc>
                  <a:txBody>
                    <a:bodyPr/>
                    <a:lstStyle/>
                    <a:p>
                      <a:r>
                        <a:rPr lang="en-US" sz="2200"/>
                        <a:t>Spring 2025</a:t>
                      </a:r>
                    </a:p>
                  </a:txBody>
                  <a:tcPr marL="130048" marR="130048" marT="65024" marB="65024"/>
                </a:tc>
                <a:tc>
                  <a:txBody>
                    <a:bodyPr/>
                    <a:lstStyle/>
                    <a:p>
                      <a:r>
                        <a:rPr lang="en-US" sz="2200"/>
                        <a:t>100%</a:t>
                      </a:r>
                    </a:p>
                  </a:txBody>
                  <a:tcPr marL="130048" marR="130048" marT="65024" marB="65024"/>
                </a:tc>
                <a:tc>
                  <a:txBody>
                    <a:bodyPr/>
                    <a:lstStyle/>
                    <a:p>
                      <a:r>
                        <a:rPr lang="en-US" sz="2200"/>
                        <a:t>86%</a:t>
                      </a:r>
                    </a:p>
                  </a:txBody>
                  <a:tcPr marL="130048" marR="130048" marT="65024" marB="65024"/>
                </a:tc>
                <a:tc>
                  <a:txBody>
                    <a:bodyPr/>
                    <a:lstStyle/>
                    <a:p>
                      <a:r>
                        <a:rPr lang="en-US" sz="2200"/>
                        <a:t>14%</a:t>
                      </a:r>
                    </a:p>
                  </a:txBody>
                  <a:tcPr marL="130048" marR="130048" marT="65024" marB="65024"/>
                </a:tc>
                <a:tc>
                  <a:txBody>
                    <a:bodyPr/>
                    <a:lstStyle/>
                    <a:p>
                      <a:endParaRPr lang="en-US" sz="2200"/>
                    </a:p>
                  </a:txBody>
                  <a:tcPr marL="130048" marR="130048" marT="65024" marB="65024"/>
                </a:tc>
                <a:extLst>
                  <a:ext uri="{0D108BD9-81ED-4DB2-BD59-A6C34878D82A}">
                    <a16:rowId xmlns:a16="http://schemas.microsoft.com/office/drawing/2014/main" val="2259196093"/>
                  </a:ext>
                </a:extLst>
              </a:tr>
              <a:tr h="1338668">
                <a:tc>
                  <a:txBody>
                    <a:bodyPr/>
                    <a:lstStyle/>
                    <a:p>
                      <a:endParaRPr lang="en-US" sz="2200"/>
                    </a:p>
                  </a:txBody>
                  <a:tcPr marL="130048" marR="130048" marT="65024" marB="65024"/>
                </a:tc>
                <a:tc>
                  <a:txBody>
                    <a:bodyPr/>
                    <a:lstStyle/>
                    <a:p>
                      <a:r>
                        <a:rPr lang="en-US" sz="2200"/>
                        <a:t>24% increase in attendance</a:t>
                      </a:r>
                    </a:p>
                  </a:txBody>
                  <a:tcPr marL="130048" marR="130048" marT="65024" marB="65024"/>
                </a:tc>
                <a:tc>
                  <a:txBody>
                    <a:bodyPr/>
                    <a:lstStyle/>
                    <a:p>
                      <a:endParaRPr lang="en-US" sz="2200"/>
                    </a:p>
                  </a:txBody>
                  <a:tcPr marL="130048" marR="130048" marT="65024" marB="65024"/>
                </a:tc>
                <a:tc>
                  <a:txBody>
                    <a:bodyPr/>
                    <a:lstStyle/>
                    <a:p>
                      <a:endParaRPr lang="en-US" sz="2200"/>
                    </a:p>
                  </a:txBody>
                  <a:tcPr marL="130048" marR="130048" marT="65024" marB="65024"/>
                </a:tc>
                <a:tc>
                  <a:txBody>
                    <a:bodyPr/>
                    <a:lstStyle/>
                    <a:p>
                      <a:r>
                        <a:rPr lang="en-US" sz="2200"/>
                        <a:t>26% increase in grades</a:t>
                      </a:r>
                    </a:p>
                  </a:txBody>
                  <a:tcPr marL="130048" marR="130048" marT="65024" marB="65024"/>
                </a:tc>
                <a:extLst>
                  <a:ext uri="{0D108BD9-81ED-4DB2-BD59-A6C34878D82A}">
                    <a16:rowId xmlns:a16="http://schemas.microsoft.com/office/drawing/2014/main" val="2288046771"/>
                  </a:ext>
                </a:extLst>
              </a:tr>
            </a:tbl>
          </a:graphicData>
        </a:graphic>
      </p:graphicFrame>
    </p:spTree>
    <p:extLst>
      <p:ext uri="{BB962C8B-B14F-4D97-AF65-F5344CB8AC3E}">
        <p14:creationId xmlns:p14="http://schemas.microsoft.com/office/powerpoint/2010/main" val="1047478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130104" y="-1182920"/>
            <a:ext cx="7658484" cy="5575002"/>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5" name="Title 1">
            <a:extLst>
              <a:ext uri="{FF2B5EF4-FFF2-40B4-BE49-F238E27FC236}">
                <a16:creationId xmlns:a16="http://schemas.microsoft.com/office/drawing/2014/main" id="{44160912-1201-7A06-F4F2-A7E78B2D50E8}"/>
              </a:ext>
            </a:extLst>
          </p:cNvPr>
          <p:cNvSpPr txBox="1">
            <a:spLocks/>
          </p:cNvSpPr>
          <p:nvPr/>
        </p:nvSpPr>
        <p:spPr>
          <a:xfrm>
            <a:off x="897329" y="718688"/>
            <a:ext cx="3887455" cy="2575453"/>
          </a:xfrm>
          <a:prstGeom prst="rect">
            <a:avLst/>
          </a:prstGeom>
        </p:spPr>
        <p:txBody>
          <a:bodyPr vert="horz" lIns="91440" tIns="45720" rIns="91440" bIns="45720" rtlCol="0" anchor="t">
            <a:normAutofit/>
          </a:bodyPr>
          <a:lstStyle>
            <a:defPPr>
              <a:defRPr lang="en-US"/>
            </a:defPPr>
            <a:lvl1pPr marL="0" algn="l" defTabSz="650230" rtl="0" eaLnBrk="1" latinLnBrk="0" hangingPunct="1">
              <a:spcBef>
                <a:spcPct val="0"/>
              </a:spcBef>
              <a:buNone/>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defTabSz="914400">
              <a:lnSpc>
                <a:spcPct val="90000"/>
              </a:lnSpc>
              <a:spcAft>
                <a:spcPts val="600"/>
              </a:spcAft>
            </a:pPr>
            <a:r>
              <a:rPr lang="en-US" sz="8800" b="1">
                <a:ln>
                  <a:solidFill>
                    <a:schemeClr val="accent2"/>
                  </a:solidFill>
                </a:ln>
                <a:solidFill>
                  <a:schemeClr val="tx1">
                    <a:lumMod val="90000"/>
                    <a:lumOff val="10000"/>
                  </a:schemeClr>
                </a:solidFill>
                <a:latin typeface="+mj-lt"/>
                <a:ea typeface="+mj-ea"/>
                <a:cs typeface="+mj-cs"/>
              </a:rPr>
              <a:t>ACTION ITEMS</a:t>
            </a:r>
            <a:endParaRPr lang="en-US" sz="8800" b="1" kern="1200">
              <a:solidFill>
                <a:schemeClr val="tx1">
                  <a:lumMod val="90000"/>
                  <a:lumOff val="10000"/>
                </a:schemeClr>
              </a:solidFill>
              <a:latin typeface="+mj-lt"/>
              <a:ea typeface="Calibri"/>
              <a:cs typeface="Calibri"/>
            </a:endParaRPr>
          </a:p>
        </p:txBody>
      </p:sp>
      <p:sp>
        <p:nvSpPr>
          <p:cNvPr id="3" name="Content Placeholder 2">
            <a:extLst>
              <a:ext uri="{FF2B5EF4-FFF2-40B4-BE49-F238E27FC236}">
                <a16:creationId xmlns:a16="http://schemas.microsoft.com/office/drawing/2014/main" id="{0F729B91-1B16-C5C7-0798-FC7EF392C039}"/>
              </a:ext>
            </a:extLst>
          </p:cNvPr>
          <p:cNvSpPr>
            <a:spLocks noGrp="1"/>
          </p:cNvSpPr>
          <p:nvPr>
            <p:ph idx="1"/>
          </p:nvPr>
        </p:nvSpPr>
        <p:spPr>
          <a:xfrm>
            <a:off x="6227838" y="1100210"/>
            <a:ext cx="5829660" cy="5647623"/>
          </a:xfrm>
        </p:spPr>
        <p:txBody>
          <a:bodyPr vert="horz" lIns="91440" tIns="45720" rIns="91440" bIns="45720" rtlCol="0" anchor="t">
            <a:noAutofit/>
          </a:bodyPr>
          <a:lstStyle/>
          <a:p>
            <a:pPr marL="800100" indent="-572135" defTabSz="914400">
              <a:lnSpc>
                <a:spcPct val="90000"/>
              </a:lnSpc>
              <a:spcBef>
                <a:spcPts val="750"/>
              </a:spcBef>
              <a:buFont typeface="Wingdings" pitchFamily="34" charset="0"/>
              <a:buChar char="ü"/>
            </a:pPr>
            <a:r>
              <a:rPr lang="en-US" sz="2400">
                <a:latin typeface="Calibri Light"/>
                <a:ea typeface="Calibri Light"/>
                <a:cs typeface="Calibri Light"/>
              </a:rPr>
              <a:t>Listen to the specific needs of your students.</a:t>
            </a:r>
            <a:endParaRPr lang="en-US" sz="2400">
              <a:ea typeface="Calibri"/>
              <a:cs typeface="Calibri"/>
            </a:endParaRPr>
          </a:p>
          <a:p>
            <a:pPr marL="800100" indent="-572135" defTabSz="914400">
              <a:lnSpc>
                <a:spcPct val="90000"/>
              </a:lnSpc>
              <a:spcBef>
                <a:spcPts val="750"/>
              </a:spcBef>
              <a:buFont typeface="Wingdings" pitchFamily="34" charset="0"/>
              <a:buChar char="ü"/>
            </a:pPr>
            <a:r>
              <a:rPr lang="en-US" sz="2400">
                <a:latin typeface="Calibri Light"/>
                <a:ea typeface="Calibri Light"/>
                <a:cs typeface="Calibri Light"/>
              </a:rPr>
              <a:t>Identify which student services will support the needs of your students and the objective of the course curriculum.</a:t>
            </a:r>
          </a:p>
          <a:p>
            <a:pPr marL="800100" indent="-572135" defTabSz="914400">
              <a:lnSpc>
                <a:spcPct val="90000"/>
              </a:lnSpc>
              <a:spcBef>
                <a:spcPts val="750"/>
              </a:spcBef>
              <a:buFont typeface="Wingdings" pitchFamily="34" charset="0"/>
              <a:buChar char="ü"/>
            </a:pPr>
            <a:r>
              <a:rPr lang="en-US" sz="2400">
                <a:latin typeface="Calibri Light"/>
                <a:ea typeface="Calibri Light"/>
                <a:cs typeface="Calibri Light"/>
              </a:rPr>
              <a:t>Create assignments designed to encourage engagement with the campus, its services, and build community.</a:t>
            </a:r>
          </a:p>
          <a:p>
            <a:pPr marL="800100" indent="-572135" defTabSz="914400">
              <a:lnSpc>
                <a:spcPct val="90000"/>
              </a:lnSpc>
              <a:spcBef>
                <a:spcPts val="750"/>
              </a:spcBef>
              <a:buFont typeface="Wingdings" pitchFamily="34" charset="0"/>
              <a:buChar char="ü"/>
            </a:pPr>
            <a:r>
              <a:rPr lang="en-US" sz="2400">
                <a:latin typeface="Calibri Light"/>
                <a:ea typeface="Calibri Light"/>
                <a:cs typeface="Calibri Light"/>
              </a:rPr>
              <a:t>Implement the first class visit within the first month of class.</a:t>
            </a:r>
          </a:p>
          <a:p>
            <a:pPr marL="800100" indent="-572135" defTabSz="914400">
              <a:lnSpc>
                <a:spcPct val="90000"/>
              </a:lnSpc>
              <a:spcBef>
                <a:spcPts val="750"/>
              </a:spcBef>
              <a:buFont typeface="Wingdings" pitchFamily="34" charset="0"/>
              <a:buChar char="ü"/>
            </a:pPr>
            <a:r>
              <a:rPr lang="en-US" sz="2400">
                <a:latin typeface="Calibri Light"/>
                <a:ea typeface="Calibri Light"/>
                <a:cs typeface="Calibri Light"/>
              </a:rPr>
              <a:t>Have at least one student service engagement within the last two weeks of class.</a:t>
            </a:r>
          </a:p>
        </p:txBody>
      </p:sp>
    </p:spTree>
    <p:extLst>
      <p:ext uri="{BB962C8B-B14F-4D97-AF65-F5344CB8AC3E}">
        <p14:creationId xmlns:p14="http://schemas.microsoft.com/office/powerpoint/2010/main" val="226152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066B-FD3B-F944-90A3-529365516E12}"/>
              </a:ext>
            </a:extLst>
          </p:cNvPr>
          <p:cNvSpPr>
            <a:spLocks noGrp="1"/>
          </p:cNvSpPr>
          <p:nvPr>
            <p:ph type="title"/>
          </p:nvPr>
        </p:nvSpPr>
        <p:spPr>
          <a:xfrm>
            <a:off x="894080" y="390144"/>
            <a:ext cx="11216640" cy="1413934"/>
          </a:xfrm>
        </p:spPr>
        <p:txBody>
          <a:bodyPr>
            <a:norm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r>
              <a:rPr lang="en-US" b="1">
                <a:solidFill>
                  <a:schemeClr val="bg1"/>
                </a:solidFill>
              </a:rPr>
              <a:t>Workshop Objectives</a:t>
            </a:r>
          </a:p>
        </p:txBody>
      </p:sp>
      <p:sp>
        <p:nvSpPr>
          <p:cNvPr id="3" name="Content Placeholder 2">
            <a:extLst>
              <a:ext uri="{FF2B5EF4-FFF2-40B4-BE49-F238E27FC236}">
                <a16:creationId xmlns:a16="http://schemas.microsoft.com/office/drawing/2014/main" id="{325AA407-3E03-4F42-A554-F0D859C670F6}"/>
              </a:ext>
            </a:extLst>
          </p:cNvPr>
          <p:cNvSpPr>
            <a:spLocks noGrp="1"/>
          </p:cNvSpPr>
          <p:nvPr>
            <p:ph idx="1"/>
          </p:nvPr>
        </p:nvSpPr>
        <p:spPr>
          <a:xfrm>
            <a:off x="1105989" y="1834642"/>
            <a:ext cx="11730156" cy="5764766"/>
          </a:xfrm>
        </p:spPr>
        <p:txBody>
          <a:bodyPr anchor="ctr">
            <a:norm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571500" indent="-571500"/>
            <a:r>
              <a:rPr lang="en-US" sz="4000">
                <a:latin typeface="Assistant Light"/>
                <a:ea typeface="Calibri Light"/>
                <a:cs typeface="Calibri Light"/>
              </a:rPr>
              <a:t>Building Community with Student Services: </a:t>
            </a:r>
            <a:br>
              <a:rPr lang="en-US" sz="4000">
                <a:latin typeface="Assistant Light"/>
                <a:ea typeface="Calibri Light"/>
                <a:cs typeface="Calibri Light"/>
              </a:rPr>
            </a:br>
            <a:r>
              <a:rPr lang="en-US" sz="4000">
                <a:latin typeface="Assistant Light"/>
                <a:ea typeface="Calibri Light"/>
                <a:cs typeface="Calibri Light"/>
              </a:rPr>
              <a:t>Will Carter</a:t>
            </a:r>
            <a:br>
              <a:rPr lang="en-US" sz="4000">
                <a:latin typeface="Assistant Light"/>
                <a:ea typeface="Calibri Light"/>
                <a:cs typeface="Calibri Light"/>
              </a:rPr>
            </a:br>
            <a:endParaRPr lang="en-US"/>
          </a:p>
          <a:p>
            <a:pPr marL="571500" indent="-571500"/>
            <a:r>
              <a:rPr lang="en-US" sz="4000">
                <a:latin typeface="Assistant Light"/>
                <a:ea typeface="Calibri Light"/>
                <a:cs typeface="Assistant Light"/>
              </a:rPr>
              <a:t>Exploring Student Success with The KSU Writing Center: Dr. Mary Lou Odom  &amp; Rachel Greil</a:t>
            </a:r>
            <a:br>
              <a:rPr lang="en-US" sz="4000">
                <a:latin typeface="Assistant Light"/>
                <a:ea typeface="Calibri Light"/>
                <a:cs typeface="Assistant Light"/>
              </a:rPr>
            </a:br>
            <a:endParaRPr lang="en-US" sz="4000">
              <a:latin typeface="Assistant Light"/>
              <a:ea typeface="Calibri Light"/>
              <a:cs typeface="Calibri Light"/>
            </a:endParaRPr>
          </a:p>
          <a:p>
            <a:pPr marL="571500" indent="-571500"/>
            <a:r>
              <a:rPr lang="en-US" sz="4000">
                <a:latin typeface="Assistant Light"/>
                <a:ea typeface="Calibri Light"/>
                <a:cs typeface="Calibri Light"/>
              </a:rPr>
              <a:t>Using Student Services to Develop Student Scholars: Dr. Keir Singleton- Ortiz</a:t>
            </a:r>
            <a:endParaRPr lang="en-US" sz="2276" b="1">
              <a:ea typeface="Calibri"/>
              <a:cs typeface="Calibri"/>
            </a:endParaRPr>
          </a:p>
          <a:p>
            <a:pPr indent="-456565"/>
            <a:endParaRPr lang="en-US" sz="2276" b="1">
              <a:ea typeface="Calibri"/>
              <a:cs typeface="Calibri"/>
            </a:endParaRPr>
          </a:p>
        </p:txBody>
      </p:sp>
      <p:sp>
        <p:nvSpPr>
          <p:cNvPr id="6" name="TextBox 5">
            <a:extLst>
              <a:ext uri="{FF2B5EF4-FFF2-40B4-BE49-F238E27FC236}">
                <a16:creationId xmlns:a16="http://schemas.microsoft.com/office/drawing/2014/main" id="{747E658C-0ABB-124C-BD05-5838E6255DA1}"/>
              </a:ext>
            </a:extLst>
          </p:cNvPr>
          <p:cNvSpPr txBox="1"/>
          <p:nvPr/>
        </p:nvSpPr>
        <p:spPr>
          <a:xfrm>
            <a:off x="7223459" y="1094464"/>
            <a:ext cx="262729" cy="525272"/>
          </a:xfrm>
          <a:prstGeom prst="rect">
            <a:avLst/>
          </a:prstGeom>
          <a:noFill/>
        </p:spPr>
        <p:txBody>
          <a:bodyPr wrap="square" rtlCol="0">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endParaRPr lang="en-US" sz="3641"/>
          </a:p>
        </p:txBody>
      </p:sp>
      <p:sp>
        <p:nvSpPr>
          <p:cNvPr id="7" name="TextBox 6">
            <a:extLst>
              <a:ext uri="{FF2B5EF4-FFF2-40B4-BE49-F238E27FC236}">
                <a16:creationId xmlns:a16="http://schemas.microsoft.com/office/drawing/2014/main" id="{875E71DA-D50F-274E-A747-42946CA36BE4}"/>
              </a:ext>
            </a:extLst>
          </p:cNvPr>
          <p:cNvSpPr txBox="1"/>
          <p:nvPr/>
        </p:nvSpPr>
        <p:spPr>
          <a:xfrm>
            <a:off x="3439160" y="359580"/>
            <a:ext cx="6126480" cy="1444498"/>
          </a:xfrm>
          <a:prstGeom prst="rect">
            <a:avLst/>
          </a:prstGeom>
          <a:noFill/>
          <a:ln w="57150">
            <a:solidFill>
              <a:schemeClr val="accent2"/>
            </a:solidFill>
          </a:ln>
        </p:spPr>
        <p:txBody>
          <a:bodyPr wrap="square" lIns="130048" tIns="65024" rIns="130048" bIns="65024" rtlCol="0" anchor="t">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8533">
                <a:solidFill>
                  <a:schemeClr val="tx1">
                    <a:lumMod val="75000"/>
                    <a:lumOff val="25000"/>
                  </a:schemeClr>
                </a:solidFill>
                <a:latin typeface="Calibri"/>
                <a:ea typeface="Calibri"/>
                <a:cs typeface="Calibri"/>
              </a:rPr>
              <a:t>AGENDA</a:t>
            </a:r>
          </a:p>
        </p:txBody>
      </p:sp>
    </p:spTree>
    <p:extLst>
      <p:ext uri="{BB962C8B-B14F-4D97-AF65-F5344CB8AC3E}">
        <p14:creationId xmlns:p14="http://schemas.microsoft.com/office/powerpoint/2010/main" val="311699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93384-F864-E051-B8B3-F5C0689DFEA0}"/>
              </a:ext>
            </a:extLst>
          </p:cNvPr>
          <p:cNvSpPr>
            <a:spLocks noGrp="1"/>
          </p:cNvSpPr>
          <p:nvPr>
            <p:ph type="title"/>
          </p:nvPr>
        </p:nvSpPr>
        <p:spPr>
          <a:xfrm>
            <a:off x="276414" y="2945800"/>
            <a:ext cx="2690434" cy="1187405"/>
          </a:xfrm>
        </p:spPr>
        <p:txBody>
          <a:bodyPr anchor="t">
            <a:norm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r>
              <a:rPr lang="en-US" sz="4200">
                <a:latin typeface="Calibri"/>
                <a:ea typeface="Calibri"/>
                <a:cs typeface="Calibri"/>
              </a:rPr>
              <a:t>References</a:t>
            </a:r>
            <a:endParaRPr lang="en-US"/>
          </a:p>
        </p:txBody>
      </p:sp>
      <p:sp>
        <p:nvSpPr>
          <p:cNvPr id="3" name="Content Placeholder 2">
            <a:extLst>
              <a:ext uri="{FF2B5EF4-FFF2-40B4-BE49-F238E27FC236}">
                <a16:creationId xmlns:a16="http://schemas.microsoft.com/office/drawing/2014/main" id="{62973CD1-D2BD-E7DA-3C45-A855EDD0ECD3}"/>
              </a:ext>
            </a:extLst>
          </p:cNvPr>
          <p:cNvSpPr>
            <a:spLocks noGrp="1"/>
          </p:cNvSpPr>
          <p:nvPr>
            <p:ph idx="1"/>
          </p:nvPr>
        </p:nvSpPr>
        <p:spPr>
          <a:xfrm>
            <a:off x="4064317" y="750583"/>
            <a:ext cx="8299235" cy="5059386"/>
          </a:xfrm>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indent="0">
              <a:buNone/>
            </a:pPr>
            <a:r>
              <a:rPr lang="en-US" sz="2400" b="0" i="0" u="none" strike="noStrike">
                <a:effectLst/>
                <a:latin typeface="Calibri Light"/>
                <a:ea typeface="Calibri Light"/>
                <a:cs typeface="Calibri Light"/>
              </a:rPr>
              <a:t>Casale, Carolyn, et al. “Developing Empathetic Learners.” </a:t>
            </a:r>
            <a:r>
              <a:rPr lang="en-US" sz="2400" b="0" i="1" u="none" strike="noStrike">
                <a:effectLst/>
                <a:latin typeface="Calibri Light"/>
                <a:ea typeface="Calibri Light"/>
                <a:cs typeface="Calibri Light"/>
              </a:rPr>
              <a:t>Journal of Thought</a:t>
            </a:r>
            <a:r>
              <a:rPr lang="en-US" sz="2400" b="0" i="0" u="none" strike="noStrike">
                <a:effectLst/>
                <a:latin typeface="Calibri Light"/>
                <a:ea typeface="Calibri Light"/>
                <a:cs typeface="Calibri Light"/>
              </a:rPr>
              <a:t>, vol. 52, no. 3–4, 2018, pp. 3–18. </a:t>
            </a:r>
            <a:r>
              <a:rPr lang="en-US" sz="2400" b="0" i="1" u="none" strike="noStrike">
                <a:effectLst/>
                <a:latin typeface="Calibri Light"/>
                <a:ea typeface="Calibri Light"/>
                <a:cs typeface="Calibri Light"/>
              </a:rPr>
              <a:t>JSTOR</a:t>
            </a:r>
            <a:r>
              <a:rPr lang="en-US" sz="2400" b="0" i="0" u="none" strike="noStrike">
                <a:effectLst/>
                <a:latin typeface="Calibri Light"/>
                <a:ea typeface="Calibri Light"/>
                <a:cs typeface="Calibri Light"/>
              </a:rPr>
              <a:t>, </a:t>
            </a:r>
            <a:r>
              <a:rPr lang="en-US" sz="2400" b="0" i="0" u="none" strike="noStrike">
                <a:effectLst/>
                <a:latin typeface="Calibri Light"/>
                <a:ea typeface="Calibri Light"/>
                <a:cs typeface="Calibri Light"/>
                <a:hlinkClick r:id="rId2"/>
              </a:rPr>
              <a:t>https://www.jstor.org/stable/90026734. Accessed 2 May 2025</a:t>
            </a:r>
            <a:r>
              <a:rPr lang="en-US" sz="2400" b="0" i="0" u="none" strike="noStrike">
                <a:effectLst/>
                <a:latin typeface="Calibri Light"/>
                <a:ea typeface="Calibri Light"/>
                <a:cs typeface="Calibri Light"/>
              </a:rPr>
              <a:t>.</a:t>
            </a:r>
          </a:p>
          <a:p>
            <a:pPr indent="0">
              <a:buNone/>
            </a:pPr>
            <a:endParaRPr lang="en-US" sz="2400">
              <a:effectLst/>
              <a:latin typeface="Calibri Light"/>
              <a:ea typeface="Calibri Light"/>
              <a:cs typeface="Calibri Light"/>
            </a:endParaRPr>
          </a:p>
          <a:p>
            <a:pPr indent="0">
              <a:buNone/>
            </a:pPr>
            <a:r>
              <a:rPr lang="en-US" sz="2400">
                <a:effectLst/>
                <a:latin typeface="Calibri Light"/>
                <a:ea typeface="Calibri Light"/>
                <a:cs typeface="Calibri Light"/>
              </a:rPr>
              <a:t>M.I.T. Learning Lab. (2023, February). </a:t>
            </a:r>
            <a:r>
              <a:rPr lang="en-US" sz="2400" i="1">
                <a:effectLst/>
                <a:latin typeface="Calibri Light"/>
                <a:ea typeface="Calibri Light"/>
                <a:cs typeface="Calibri Light"/>
              </a:rPr>
              <a:t>Students’ sense of belonging matters: Evidence from three studies</a:t>
            </a:r>
            <a:r>
              <a:rPr lang="en-US" sz="2400">
                <a:effectLst/>
                <a:latin typeface="Calibri Light"/>
                <a:ea typeface="Calibri Light"/>
                <a:cs typeface="Calibri Light"/>
              </a:rPr>
              <a:t>. Teaching + Learning Lab Students Sense of Belonging Matters Evidence from Three Studies Comments. https://tll.mit.edu/sense-of-belonging-matters/ </a:t>
            </a:r>
          </a:p>
          <a:p>
            <a:pPr indent="0">
              <a:buNone/>
            </a:pPr>
            <a:endParaRPr lang="en-US" sz="2400">
              <a:effectLst/>
              <a:latin typeface="Calibri Light"/>
              <a:ea typeface="Calibri Light"/>
              <a:cs typeface="Calibri Light"/>
            </a:endParaRPr>
          </a:p>
          <a:p>
            <a:pPr indent="0">
              <a:buNone/>
            </a:pPr>
            <a:r>
              <a:rPr lang="en-US" sz="2400" b="0" i="0" u="none" strike="noStrike">
                <a:effectLst/>
                <a:latin typeface="Calibri Light"/>
                <a:ea typeface="Calibri Light"/>
                <a:cs typeface="Calibri Light"/>
              </a:rPr>
              <a:t>Tannebaum, P. R. (2013). Dialogue, discussion, and democracy in the Social Studies classroom. Social Studies Research and Practice, 8(3), 99-109.</a:t>
            </a:r>
          </a:p>
          <a:p>
            <a:pPr indent="0">
              <a:buNone/>
            </a:pPr>
            <a:endParaRPr lang="en-US" sz="2100">
              <a:effectLst/>
            </a:endParaRPr>
          </a:p>
          <a:p>
            <a:pPr indent="-456565"/>
            <a:endParaRPr lang="en-US" sz="2100">
              <a:ea typeface="Calibri"/>
              <a:cs typeface="Calibri"/>
            </a:endParaRP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827518"/>
            <a:ext cx="13004800" cy="487225"/>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07840" y="6827518"/>
            <a:ext cx="8696957" cy="487224"/>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739AD2E0-48B1-16B9-5979-F9984994FB0B}"/>
              </a:ext>
            </a:extLst>
          </p:cNvPr>
          <p:cNvCxnSpPr/>
          <p:nvPr/>
        </p:nvCxnSpPr>
        <p:spPr>
          <a:xfrm flipH="1">
            <a:off x="3412627" y="1845613"/>
            <a:ext cx="11592" cy="3202863"/>
          </a:xfrm>
          <a:prstGeom prst="straightConnector1">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8677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16000" cy="7315200"/>
            <a:chOff x="0" y="0"/>
            <a:chExt cx="1203325" cy="5864971"/>
          </a:xfrm>
        </p:grpSpPr>
        <p:sp>
          <p:nvSpPr>
            <p:cNvPr id="3" name="Freeform 3"/>
            <p:cNvSpPr/>
            <p:nvPr/>
          </p:nvSpPr>
          <p:spPr>
            <a:xfrm>
              <a:off x="0" y="0"/>
              <a:ext cx="1203325" cy="5864971"/>
            </a:xfrm>
            <a:custGeom>
              <a:avLst/>
              <a:gdLst/>
              <a:ahLst/>
              <a:cxnLst/>
              <a:rect l="l" t="t" r="r" b="b"/>
              <a:pathLst>
                <a:path w="1203325" h="5864971">
                  <a:moveTo>
                    <a:pt x="0" y="0"/>
                  </a:moveTo>
                  <a:lnTo>
                    <a:pt x="1203325" y="0"/>
                  </a:lnTo>
                  <a:lnTo>
                    <a:pt x="1203325" y="5864971"/>
                  </a:lnTo>
                  <a:lnTo>
                    <a:pt x="0" y="5864971"/>
                  </a:lnTo>
                  <a:close/>
                </a:path>
              </a:pathLst>
            </a:custGeom>
            <a:solidFill>
              <a:srgbClr val="F6BF2E"/>
            </a:solidFill>
          </p:spPr>
          <p:txBody>
            <a:bodyPr/>
            <a:lstStyle/>
            <a:p>
              <a:endParaRPr lang="en-US" sz="2400"/>
            </a:p>
          </p:txBody>
        </p:sp>
      </p:grpSp>
      <p:grpSp>
        <p:nvGrpSpPr>
          <p:cNvPr id="4" name="Group 4"/>
          <p:cNvGrpSpPr/>
          <p:nvPr/>
        </p:nvGrpSpPr>
        <p:grpSpPr>
          <a:xfrm>
            <a:off x="12505765" y="0"/>
            <a:ext cx="499035" cy="7315200"/>
            <a:chOff x="0" y="0"/>
            <a:chExt cx="152400" cy="5864971"/>
          </a:xfrm>
        </p:grpSpPr>
        <p:sp>
          <p:nvSpPr>
            <p:cNvPr id="5" name="Freeform 5"/>
            <p:cNvSpPr/>
            <p:nvPr/>
          </p:nvSpPr>
          <p:spPr>
            <a:xfrm>
              <a:off x="0" y="0"/>
              <a:ext cx="152400" cy="5864971"/>
            </a:xfrm>
            <a:custGeom>
              <a:avLst/>
              <a:gdLst/>
              <a:ahLst/>
              <a:cxnLst/>
              <a:rect l="l" t="t" r="r" b="b"/>
              <a:pathLst>
                <a:path w="152400" h="5864971">
                  <a:moveTo>
                    <a:pt x="0" y="0"/>
                  </a:moveTo>
                  <a:lnTo>
                    <a:pt x="152400" y="0"/>
                  </a:lnTo>
                  <a:lnTo>
                    <a:pt x="152400" y="5864971"/>
                  </a:lnTo>
                  <a:lnTo>
                    <a:pt x="0" y="5864971"/>
                  </a:lnTo>
                  <a:close/>
                </a:path>
              </a:pathLst>
            </a:custGeom>
            <a:solidFill>
              <a:srgbClr val="B2B4B2"/>
            </a:solidFill>
          </p:spPr>
          <p:txBody>
            <a:bodyPr/>
            <a:lstStyle/>
            <a:p>
              <a:endParaRPr lang="en-US" sz="2400"/>
            </a:p>
          </p:txBody>
        </p:sp>
      </p:grpSp>
      <p:sp>
        <p:nvSpPr>
          <p:cNvPr id="23" name="TextBox 23"/>
          <p:cNvSpPr txBox="1"/>
          <p:nvPr/>
        </p:nvSpPr>
        <p:spPr>
          <a:xfrm>
            <a:off x="1383426" y="1574546"/>
            <a:ext cx="5119398" cy="4308872"/>
          </a:xfrm>
          <a:prstGeom prst="rect">
            <a:avLst/>
          </a:prstGeom>
        </p:spPr>
        <p:txBody>
          <a:bodyPr wrap="square" lIns="0" tIns="0" rIns="0" bIns="0" rtlCol="0" anchor="t">
            <a:spAutoFit/>
          </a:bodyPr>
          <a:lstStyle/>
          <a:p>
            <a:r>
              <a:rPr lang="en-US" sz="5600" b="1">
                <a:solidFill>
                  <a:srgbClr val="2D2926"/>
                </a:solidFill>
                <a:latin typeface="Calibri"/>
                <a:ea typeface="Calibri"/>
                <a:cs typeface="Calibri"/>
              </a:rPr>
              <a:t>How Student Support Services Encourage Student Engagement</a:t>
            </a:r>
            <a:endParaRPr lang="en-US" sz="5600" b="1">
              <a:latin typeface="Calibri"/>
              <a:ea typeface="Calibri"/>
              <a:cs typeface="Calibri"/>
            </a:endParaRPr>
          </a:p>
        </p:txBody>
      </p:sp>
      <p:graphicFrame>
        <p:nvGraphicFramePr>
          <p:cNvPr id="25" name="Diagram 24">
            <a:extLst>
              <a:ext uri="{FF2B5EF4-FFF2-40B4-BE49-F238E27FC236}">
                <a16:creationId xmlns:a16="http://schemas.microsoft.com/office/drawing/2014/main" id="{6480E208-9787-0895-C979-353AFD33D0E9}"/>
              </a:ext>
            </a:extLst>
          </p:cNvPr>
          <p:cNvGraphicFramePr/>
          <p:nvPr>
            <p:extLst>
              <p:ext uri="{D42A27DB-BD31-4B8C-83A1-F6EECF244321}">
                <p14:modId xmlns:p14="http://schemas.microsoft.com/office/powerpoint/2010/main" val="2897424836"/>
              </p:ext>
            </p:extLst>
          </p:nvPr>
        </p:nvGraphicFramePr>
        <p:xfrm>
          <a:off x="6778540" y="544986"/>
          <a:ext cx="5864019" cy="6225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55F0-F177-06AD-0646-9CF4218ACB2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3C7D958-19E7-5E02-6EB3-65E7EB3D42C0}"/>
              </a:ext>
            </a:extLst>
          </p:cNvPr>
          <p:cNvGrpSpPr/>
          <p:nvPr/>
        </p:nvGrpSpPr>
        <p:grpSpPr>
          <a:xfrm rot="5400000">
            <a:off x="683066" y="379725"/>
            <a:ext cx="5189625" cy="6555752"/>
            <a:chOff x="0" y="0"/>
            <a:chExt cx="2809995" cy="3549703"/>
          </a:xfrm>
        </p:grpSpPr>
        <p:sp>
          <p:nvSpPr>
            <p:cNvPr id="3" name="Freeform 3">
              <a:extLst>
                <a:ext uri="{FF2B5EF4-FFF2-40B4-BE49-F238E27FC236}">
                  <a16:creationId xmlns:a16="http://schemas.microsoft.com/office/drawing/2014/main" id="{059340FF-2586-4728-DDB3-B1FCD194136F}"/>
                </a:ext>
              </a:extLst>
            </p:cNvPr>
            <p:cNvSpPr/>
            <p:nvPr/>
          </p:nvSpPr>
          <p:spPr>
            <a:xfrm>
              <a:off x="0" y="0"/>
              <a:ext cx="2809995" cy="3549703"/>
            </a:xfrm>
            <a:custGeom>
              <a:avLst/>
              <a:gdLst/>
              <a:ahLst/>
              <a:cxnLst/>
              <a:rect l="l" t="t" r="r" b="b"/>
              <a:pathLst>
                <a:path w="2809995" h="3549703">
                  <a:moveTo>
                    <a:pt x="0" y="0"/>
                  </a:moveTo>
                  <a:lnTo>
                    <a:pt x="2809995" y="0"/>
                  </a:lnTo>
                  <a:lnTo>
                    <a:pt x="2809995" y="3549703"/>
                  </a:lnTo>
                  <a:lnTo>
                    <a:pt x="0" y="3549703"/>
                  </a:lnTo>
                  <a:close/>
                </a:path>
              </a:pathLst>
            </a:custGeom>
            <a:solidFill>
              <a:srgbClr val="B2B4B2"/>
            </a:solidFill>
          </p:spPr>
          <p:txBody>
            <a:bodyPr/>
            <a:lstStyle/>
            <a:p>
              <a:endParaRPr lang="en-US" sz="2400"/>
            </a:p>
          </p:txBody>
        </p:sp>
      </p:grpSp>
      <p:grpSp>
        <p:nvGrpSpPr>
          <p:cNvPr id="4" name="Group 4">
            <a:extLst>
              <a:ext uri="{FF2B5EF4-FFF2-40B4-BE49-F238E27FC236}">
                <a16:creationId xmlns:a16="http://schemas.microsoft.com/office/drawing/2014/main" id="{05ED2077-5651-CFD3-7688-C700F69FF981}"/>
              </a:ext>
            </a:extLst>
          </p:cNvPr>
          <p:cNvGrpSpPr/>
          <p:nvPr/>
        </p:nvGrpSpPr>
        <p:grpSpPr>
          <a:xfrm>
            <a:off x="0" y="6517878"/>
            <a:ext cx="6555752" cy="797322"/>
            <a:chOff x="0" y="0"/>
            <a:chExt cx="3549703" cy="1091875"/>
          </a:xfrm>
        </p:grpSpPr>
        <p:sp>
          <p:nvSpPr>
            <p:cNvPr id="5" name="Freeform 5">
              <a:extLst>
                <a:ext uri="{FF2B5EF4-FFF2-40B4-BE49-F238E27FC236}">
                  <a16:creationId xmlns:a16="http://schemas.microsoft.com/office/drawing/2014/main" id="{84BA0F8B-172D-857F-E2C3-B9FFCDD830EE}"/>
                </a:ext>
              </a:extLst>
            </p:cNvPr>
            <p:cNvSpPr/>
            <p:nvPr/>
          </p:nvSpPr>
          <p:spPr>
            <a:xfrm>
              <a:off x="0" y="0"/>
              <a:ext cx="3549703" cy="1091875"/>
            </a:xfrm>
            <a:custGeom>
              <a:avLst/>
              <a:gdLst/>
              <a:ahLst/>
              <a:cxnLst/>
              <a:rect l="l" t="t" r="r" b="b"/>
              <a:pathLst>
                <a:path w="3549703" h="1091875">
                  <a:moveTo>
                    <a:pt x="0" y="0"/>
                  </a:moveTo>
                  <a:lnTo>
                    <a:pt x="3549703" y="0"/>
                  </a:lnTo>
                  <a:lnTo>
                    <a:pt x="3549703" y="1091875"/>
                  </a:lnTo>
                  <a:lnTo>
                    <a:pt x="0" y="1091875"/>
                  </a:lnTo>
                  <a:close/>
                </a:path>
              </a:pathLst>
            </a:custGeom>
            <a:solidFill>
              <a:srgbClr val="F6BF2E"/>
            </a:solidFill>
          </p:spPr>
          <p:txBody>
            <a:bodyPr/>
            <a:lstStyle/>
            <a:p>
              <a:endParaRPr lang="en-US" sz="2400"/>
            </a:p>
          </p:txBody>
        </p:sp>
      </p:grpSp>
      <p:grpSp>
        <p:nvGrpSpPr>
          <p:cNvPr id="6" name="Group 6">
            <a:extLst>
              <a:ext uri="{FF2B5EF4-FFF2-40B4-BE49-F238E27FC236}">
                <a16:creationId xmlns:a16="http://schemas.microsoft.com/office/drawing/2014/main" id="{77C0BE66-EC9B-3A75-4A7C-964C9184B7EF}"/>
              </a:ext>
            </a:extLst>
          </p:cNvPr>
          <p:cNvGrpSpPr/>
          <p:nvPr/>
        </p:nvGrpSpPr>
        <p:grpSpPr>
          <a:xfrm>
            <a:off x="0" y="-1"/>
            <a:ext cx="6555752" cy="797325"/>
            <a:chOff x="0" y="0"/>
            <a:chExt cx="3549703" cy="1091875"/>
          </a:xfrm>
        </p:grpSpPr>
        <p:sp>
          <p:nvSpPr>
            <p:cNvPr id="7" name="Freeform 7">
              <a:extLst>
                <a:ext uri="{FF2B5EF4-FFF2-40B4-BE49-F238E27FC236}">
                  <a16:creationId xmlns:a16="http://schemas.microsoft.com/office/drawing/2014/main" id="{343951DA-22DC-40CE-4BE8-E95B8E5E2C2F}"/>
                </a:ext>
              </a:extLst>
            </p:cNvPr>
            <p:cNvSpPr/>
            <p:nvPr/>
          </p:nvSpPr>
          <p:spPr>
            <a:xfrm>
              <a:off x="0" y="0"/>
              <a:ext cx="3549703" cy="1091875"/>
            </a:xfrm>
            <a:custGeom>
              <a:avLst/>
              <a:gdLst/>
              <a:ahLst/>
              <a:cxnLst/>
              <a:rect l="l" t="t" r="r" b="b"/>
              <a:pathLst>
                <a:path w="3549703" h="1091875">
                  <a:moveTo>
                    <a:pt x="0" y="0"/>
                  </a:moveTo>
                  <a:lnTo>
                    <a:pt x="3549703" y="0"/>
                  </a:lnTo>
                  <a:lnTo>
                    <a:pt x="3549703" y="1091875"/>
                  </a:lnTo>
                  <a:lnTo>
                    <a:pt x="0" y="1091875"/>
                  </a:lnTo>
                  <a:close/>
                </a:path>
              </a:pathLst>
            </a:custGeom>
            <a:solidFill>
              <a:srgbClr val="F6BF2E"/>
            </a:solidFill>
          </p:spPr>
          <p:txBody>
            <a:bodyPr/>
            <a:lstStyle/>
            <a:p>
              <a:endParaRPr lang="en-US" sz="2400"/>
            </a:p>
          </p:txBody>
        </p:sp>
      </p:grpSp>
      <p:grpSp>
        <p:nvGrpSpPr>
          <p:cNvPr id="8" name="Group 8">
            <a:extLst>
              <a:ext uri="{FF2B5EF4-FFF2-40B4-BE49-F238E27FC236}">
                <a16:creationId xmlns:a16="http://schemas.microsoft.com/office/drawing/2014/main" id="{22193C2B-A253-B43C-3F66-C36A7B481FB8}"/>
              </a:ext>
            </a:extLst>
          </p:cNvPr>
          <p:cNvGrpSpPr/>
          <p:nvPr/>
        </p:nvGrpSpPr>
        <p:grpSpPr>
          <a:xfrm rot="5400000">
            <a:off x="10232096" y="3479708"/>
            <a:ext cx="5189625" cy="355785"/>
            <a:chOff x="0" y="0"/>
            <a:chExt cx="2222965" cy="152400"/>
          </a:xfrm>
        </p:grpSpPr>
        <p:sp>
          <p:nvSpPr>
            <p:cNvPr id="9" name="Freeform 9">
              <a:extLst>
                <a:ext uri="{FF2B5EF4-FFF2-40B4-BE49-F238E27FC236}">
                  <a16:creationId xmlns:a16="http://schemas.microsoft.com/office/drawing/2014/main" id="{BCD9B1E2-A1AE-FE0D-63C3-58EC7282C107}"/>
                </a:ext>
              </a:extLst>
            </p:cNvPr>
            <p:cNvSpPr/>
            <p:nvPr/>
          </p:nvSpPr>
          <p:spPr>
            <a:xfrm>
              <a:off x="0" y="0"/>
              <a:ext cx="2222965" cy="152400"/>
            </a:xfrm>
            <a:custGeom>
              <a:avLst/>
              <a:gdLst/>
              <a:ahLst/>
              <a:cxnLst/>
              <a:rect l="l" t="t" r="r" b="b"/>
              <a:pathLst>
                <a:path w="2222965" h="152400">
                  <a:moveTo>
                    <a:pt x="0" y="0"/>
                  </a:moveTo>
                  <a:lnTo>
                    <a:pt x="2222965" y="0"/>
                  </a:lnTo>
                  <a:lnTo>
                    <a:pt x="2222965" y="152400"/>
                  </a:lnTo>
                  <a:lnTo>
                    <a:pt x="0" y="152400"/>
                  </a:lnTo>
                  <a:close/>
                </a:path>
              </a:pathLst>
            </a:custGeom>
            <a:solidFill>
              <a:srgbClr val="2D2926"/>
            </a:solidFill>
          </p:spPr>
          <p:txBody>
            <a:bodyPr/>
            <a:lstStyle/>
            <a:p>
              <a:endParaRPr lang="en-US" sz="2400"/>
            </a:p>
          </p:txBody>
        </p:sp>
      </p:grpSp>
      <p:sp>
        <p:nvSpPr>
          <p:cNvPr id="10" name="Freeform 10">
            <a:extLst>
              <a:ext uri="{FF2B5EF4-FFF2-40B4-BE49-F238E27FC236}">
                <a16:creationId xmlns:a16="http://schemas.microsoft.com/office/drawing/2014/main" id="{206E4A73-2C0C-F6DB-FFBD-7A487291DA3C}"/>
              </a:ext>
            </a:extLst>
          </p:cNvPr>
          <p:cNvSpPr/>
          <p:nvPr/>
        </p:nvSpPr>
        <p:spPr>
          <a:xfrm>
            <a:off x="6912607" y="0"/>
            <a:ext cx="5453368" cy="7315200"/>
          </a:xfrm>
          <a:custGeom>
            <a:avLst/>
            <a:gdLst/>
            <a:ahLst/>
            <a:cxnLst/>
            <a:rect l="l" t="t" r="r" b="b"/>
            <a:pathLst>
              <a:path w="4090026" h="6234126">
                <a:moveTo>
                  <a:pt x="0" y="0"/>
                </a:moveTo>
                <a:lnTo>
                  <a:pt x="4090026" y="0"/>
                </a:lnTo>
                <a:lnTo>
                  <a:pt x="4090026" y="6234126"/>
                </a:lnTo>
                <a:lnTo>
                  <a:pt x="0" y="6234126"/>
                </a:lnTo>
                <a:lnTo>
                  <a:pt x="0" y="0"/>
                </a:lnTo>
                <a:close/>
              </a:path>
            </a:pathLst>
          </a:custGeom>
          <a:blipFill>
            <a:blip r:embed="rId2"/>
            <a:stretch>
              <a:fillRect l="-128776"/>
            </a:stretch>
          </a:blipFill>
        </p:spPr>
        <p:txBody>
          <a:bodyPr/>
          <a:lstStyle/>
          <a:p>
            <a:endParaRPr lang="en-US" sz="2400"/>
          </a:p>
        </p:txBody>
      </p:sp>
      <p:sp>
        <p:nvSpPr>
          <p:cNvPr id="11" name="TextBox 11">
            <a:extLst>
              <a:ext uri="{FF2B5EF4-FFF2-40B4-BE49-F238E27FC236}">
                <a16:creationId xmlns:a16="http://schemas.microsoft.com/office/drawing/2014/main" id="{B01E80C4-C221-B49F-8FF7-3911A9716CDF}"/>
              </a:ext>
            </a:extLst>
          </p:cNvPr>
          <p:cNvSpPr txBox="1"/>
          <p:nvPr/>
        </p:nvSpPr>
        <p:spPr>
          <a:xfrm>
            <a:off x="638825" y="3097785"/>
            <a:ext cx="4972545" cy="1431802"/>
          </a:xfrm>
          <a:prstGeom prst="rect">
            <a:avLst/>
          </a:prstGeom>
        </p:spPr>
        <p:txBody>
          <a:bodyPr lIns="0" tIns="0" rIns="0" bIns="0" rtlCol="0" anchor="t">
            <a:spAutoFit/>
          </a:bodyPr>
          <a:lstStyle/>
          <a:p>
            <a:pPr>
              <a:lnSpc>
                <a:spcPts val="10664"/>
              </a:lnSpc>
            </a:pPr>
            <a:r>
              <a:rPr lang="en-US" sz="11849">
                <a:solidFill>
                  <a:srgbClr val="2D2926"/>
                </a:solidFill>
                <a:latin typeface="League Gothic"/>
              </a:rPr>
              <a:t>QUESTIONS?</a:t>
            </a:r>
          </a:p>
        </p:txBody>
      </p:sp>
    </p:spTree>
    <p:extLst>
      <p:ext uri="{BB962C8B-B14F-4D97-AF65-F5344CB8AC3E}">
        <p14:creationId xmlns:p14="http://schemas.microsoft.com/office/powerpoint/2010/main" val="62479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033DA-9B9F-A901-E372-10185516120E}"/>
            </a:ext>
          </a:extLst>
        </p:cNvPr>
        <p:cNvGrpSpPr/>
        <p:nvPr/>
      </p:nvGrpSpPr>
      <p:grpSpPr>
        <a:xfrm>
          <a:off x="0" y="0"/>
          <a:ext cx="0" cy="0"/>
          <a:chOff x="0" y="0"/>
          <a:chExt cx="0" cy="0"/>
        </a:xfrm>
      </p:grpSpPr>
      <p:grpSp>
        <p:nvGrpSpPr>
          <p:cNvPr id="13" name="Group 8">
            <a:extLst>
              <a:ext uri="{FF2B5EF4-FFF2-40B4-BE49-F238E27FC236}">
                <a16:creationId xmlns:a16="http://schemas.microsoft.com/office/drawing/2014/main" id="{667F03B2-F73D-8776-68EC-BB320FB3770F}"/>
              </a:ext>
            </a:extLst>
          </p:cNvPr>
          <p:cNvGrpSpPr/>
          <p:nvPr/>
        </p:nvGrpSpPr>
        <p:grpSpPr>
          <a:xfrm>
            <a:off x="372534" y="291094"/>
            <a:ext cx="12632266" cy="1516209"/>
            <a:chOff x="0" y="0"/>
            <a:chExt cx="152400" cy="640111"/>
          </a:xfrm>
          <a:solidFill>
            <a:schemeClr val="accent2"/>
          </a:solidFill>
        </p:grpSpPr>
        <p:sp>
          <p:nvSpPr>
            <p:cNvPr id="14" name="Freeform 9">
              <a:extLst>
                <a:ext uri="{FF2B5EF4-FFF2-40B4-BE49-F238E27FC236}">
                  <a16:creationId xmlns:a16="http://schemas.microsoft.com/office/drawing/2014/main" id="{4A0CFE73-3725-35FD-DDCE-D78D9187555D}"/>
                </a:ext>
              </a:extLst>
            </p:cNvPr>
            <p:cNvSpPr/>
            <p:nvPr/>
          </p:nvSpPr>
          <p:spPr>
            <a:xfrm>
              <a:off x="0" y="0"/>
              <a:ext cx="152400" cy="640111"/>
            </a:xfrm>
            <a:custGeom>
              <a:avLst/>
              <a:gdLst/>
              <a:ahLst/>
              <a:cxnLst/>
              <a:rect l="l" t="t" r="r" b="b"/>
              <a:pathLst>
                <a:path w="152400" h="640111">
                  <a:moveTo>
                    <a:pt x="0" y="0"/>
                  </a:moveTo>
                  <a:lnTo>
                    <a:pt x="152400" y="0"/>
                  </a:lnTo>
                  <a:lnTo>
                    <a:pt x="152400" y="640111"/>
                  </a:lnTo>
                  <a:lnTo>
                    <a:pt x="0" y="640111"/>
                  </a:lnTo>
                  <a:close/>
                </a:path>
              </a:pathLst>
            </a:custGeom>
            <a:grpFill/>
          </p:spPr>
          <p:txBody>
            <a:bodyPr/>
            <a:lstStyle/>
            <a:p>
              <a:endParaRPr lang="en-US" sz="2400"/>
            </a:p>
          </p:txBody>
        </p:sp>
      </p:grpSp>
      <p:sp>
        <p:nvSpPr>
          <p:cNvPr id="8" name="TextBox 10">
            <a:extLst>
              <a:ext uri="{FF2B5EF4-FFF2-40B4-BE49-F238E27FC236}">
                <a16:creationId xmlns:a16="http://schemas.microsoft.com/office/drawing/2014/main" id="{7D426EAB-18E4-AC5F-9E8F-7ECEC0F2F8A8}"/>
              </a:ext>
            </a:extLst>
          </p:cNvPr>
          <p:cNvSpPr txBox="1"/>
          <p:nvPr/>
        </p:nvSpPr>
        <p:spPr>
          <a:xfrm>
            <a:off x="2438205" y="291094"/>
            <a:ext cx="10566595" cy="1147430"/>
          </a:xfrm>
          <a:prstGeom prst="rect">
            <a:avLst/>
          </a:prstGeom>
        </p:spPr>
        <p:txBody>
          <a:bodyPr wrap="square" lIns="0" tIns="0" rIns="0" bIns="0" rtlCol="0" anchor="t">
            <a:spAutoFit/>
          </a:bodyPr>
          <a:lstStyle/>
          <a:p>
            <a:pPr>
              <a:lnSpc>
                <a:spcPts val="9597"/>
              </a:lnSpc>
            </a:pPr>
            <a:r>
              <a:rPr lang="en-US" sz="6600">
                <a:solidFill>
                  <a:srgbClr val="2D2926"/>
                </a:solidFill>
                <a:ea typeface="+mn-lt"/>
                <a:cs typeface="+mn-lt"/>
              </a:rPr>
              <a:t>Why Empathetic Teaching?</a:t>
            </a:r>
            <a:endParaRPr lang="en-US"/>
          </a:p>
        </p:txBody>
      </p:sp>
      <p:sp>
        <p:nvSpPr>
          <p:cNvPr id="2" name="Content Placeholder 2">
            <a:extLst>
              <a:ext uri="{FF2B5EF4-FFF2-40B4-BE49-F238E27FC236}">
                <a16:creationId xmlns:a16="http://schemas.microsoft.com/office/drawing/2014/main" id="{1D63AB4B-86D5-7944-5A9B-22D638A13647}"/>
              </a:ext>
            </a:extLst>
          </p:cNvPr>
          <p:cNvSpPr txBox="1">
            <a:spLocks/>
          </p:cNvSpPr>
          <p:nvPr/>
        </p:nvSpPr>
        <p:spPr>
          <a:xfrm>
            <a:off x="2065671" y="1932699"/>
            <a:ext cx="10441835" cy="5043670"/>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457200" indent="-457200"/>
            <a:r>
              <a:rPr lang="en-US" sz="2800">
                <a:latin typeface="Calibri Light"/>
                <a:ea typeface="Calibri Light"/>
                <a:cs typeface="Calibri Light"/>
              </a:rPr>
              <a:t>“Students’ perceptions of teacher empathy are related to both students’ perceptions of their learning (Bozkurt and Ozden,2010) and to their performance on objective tests and papers.” (Chang, Berger, and Chang,1981) (Meyers et al., 2019)</a:t>
            </a:r>
            <a:endParaRPr lang="en-US">
              <a:ea typeface="Calibri"/>
              <a:cs typeface="Calibri"/>
            </a:endParaRPr>
          </a:p>
          <a:p>
            <a:pPr marL="457200" indent="-457200"/>
            <a:endParaRPr lang="en-US" sz="1600">
              <a:latin typeface="Calibri Light"/>
              <a:ea typeface="Calibri Light"/>
              <a:cs typeface="Calibri Light"/>
            </a:endParaRPr>
          </a:p>
          <a:p>
            <a:pPr marL="457200" indent="-457200"/>
            <a:r>
              <a:rPr lang="en-US" sz="2800">
                <a:latin typeface="Calibri Light"/>
                <a:ea typeface="Calibri Light"/>
                <a:cs typeface="Calibri Light"/>
              </a:rPr>
              <a:t>“Studies by </a:t>
            </a:r>
            <a:r>
              <a:rPr lang="en-US" sz="2800" err="1">
                <a:latin typeface="Calibri Light"/>
                <a:ea typeface="Calibri Light"/>
                <a:cs typeface="Calibri Light"/>
              </a:rPr>
              <a:t>Noblit</a:t>
            </a:r>
            <a:r>
              <a:rPr lang="en-US" sz="2800">
                <a:latin typeface="Calibri Light"/>
                <a:ea typeface="Calibri Light"/>
                <a:cs typeface="Calibri Light"/>
              </a:rPr>
              <a:t>, Roger and </a:t>
            </a:r>
            <a:r>
              <a:rPr lang="en-US" sz="2800" err="1">
                <a:latin typeface="Calibri Light"/>
                <a:ea typeface="Calibri Light"/>
                <a:cs typeface="Calibri Light"/>
              </a:rPr>
              <a:t>McCadden</a:t>
            </a:r>
            <a:r>
              <a:rPr lang="en-US" sz="2800">
                <a:latin typeface="Calibri Light"/>
                <a:ea typeface="Calibri Light"/>
                <a:cs typeface="Calibri Light"/>
              </a:rPr>
              <a:t> (1995) and </a:t>
            </a:r>
            <a:r>
              <a:rPr lang="en-US" sz="2800" err="1">
                <a:latin typeface="Calibri Light"/>
                <a:ea typeface="Calibri Light"/>
                <a:cs typeface="Calibri Light"/>
              </a:rPr>
              <a:t>Noddings</a:t>
            </a:r>
            <a:r>
              <a:rPr lang="en-US" sz="2800">
                <a:latin typeface="Calibri Light"/>
                <a:ea typeface="Calibri Light"/>
                <a:cs typeface="Calibri Light"/>
              </a:rPr>
              <a:t> (1995) indicate that many students must believe that their teachers care about them and understand them in order for them to be motivated to learn.” (Bostic, 2014; similarly Keating, Van Boven, &amp; Ito, 2016). </a:t>
            </a:r>
          </a:p>
          <a:p>
            <a:pPr marL="457200" indent="-457200"/>
            <a:endParaRPr lang="en-US" sz="1600">
              <a:latin typeface="Calibri Light"/>
              <a:ea typeface="Calibri Light"/>
              <a:cs typeface="Calibri Light"/>
            </a:endParaRPr>
          </a:p>
          <a:p>
            <a:pPr marL="457200" indent="-457200"/>
            <a:r>
              <a:rPr lang="en-US" sz="2800">
                <a:latin typeface="Calibri Light"/>
                <a:ea typeface="Calibri Light"/>
                <a:cs typeface="Calibri Light"/>
              </a:rPr>
              <a:t>These strategies demonstrate to students that you care.</a:t>
            </a:r>
          </a:p>
        </p:txBody>
      </p:sp>
    </p:spTree>
    <p:extLst>
      <p:ext uri="{BB962C8B-B14F-4D97-AF65-F5344CB8AC3E}">
        <p14:creationId xmlns:p14="http://schemas.microsoft.com/office/powerpoint/2010/main" val="118574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6DF61-336A-7DE2-8ECD-FEE36793FDA2}"/>
              </a:ext>
            </a:extLst>
          </p:cNvPr>
          <p:cNvSpPr>
            <a:spLocks noGrp="1"/>
          </p:cNvSpPr>
          <p:nvPr>
            <p:ph idx="1"/>
          </p:nvPr>
        </p:nvSpPr>
        <p:spPr>
          <a:xfrm>
            <a:off x="440324" y="1532294"/>
            <a:ext cx="12225252" cy="5530582"/>
          </a:xfrm>
        </p:spPr>
        <p:txBody>
          <a:bodyPr vert="horz" lIns="130048" tIns="65024" rIns="130048" bIns="65024" rtlCol="0" anchor="t">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marL="457200" indent="-457200" algn="l">
              <a:spcBef>
                <a:spcPts val="2133"/>
              </a:spcBef>
              <a:spcAft>
                <a:spcPts val="2133"/>
              </a:spcAft>
            </a:pPr>
            <a:r>
              <a:rPr lang="en-US" sz="3000" i="0">
                <a:effectLst/>
                <a:latin typeface="Calibri Light"/>
                <a:ea typeface="Calibri Light"/>
                <a:cs typeface="Calibri Light"/>
              </a:rPr>
              <a:t>“</a:t>
            </a:r>
            <a:r>
              <a:rPr lang="en-US" sz="3000">
                <a:latin typeface="Calibri Light"/>
                <a:ea typeface="Calibri Light"/>
                <a:cs typeface="Calibri Light"/>
              </a:rPr>
              <a:t>In</a:t>
            </a:r>
            <a:r>
              <a:rPr lang="en-US" sz="3000" i="0">
                <a:effectLst/>
                <a:latin typeface="Calibri Light"/>
                <a:ea typeface="Calibri Light"/>
                <a:cs typeface="Calibri Light"/>
              </a:rPr>
              <a:t> a Gallup poll specifically of college students, which was released in August, 39 percent said they had experienced loneliness the previous day. While it wasn’t the top concern for students—that appeared to be stress, which 66 percent of students reported experiencing the previous day—loneliness ranked above sadness (36 percent) and anger (25 percent). (Alonso 2023).</a:t>
            </a:r>
            <a:endParaRPr lang="en-US" sz="3000">
              <a:ea typeface="Calibri"/>
              <a:cs typeface="Calibri"/>
            </a:endParaRPr>
          </a:p>
          <a:p>
            <a:pPr marL="457200" indent="-457200" algn="l">
              <a:spcBef>
                <a:spcPts val="2133"/>
              </a:spcBef>
              <a:spcAft>
                <a:spcPts val="2133"/>
              </a:spcAft>
            </a:pPr>
            <a:r>
              <a:rPr lang="en-US" sz="3000" i="0">
                <a:effectLst/>
                <a:latin typeface="Calibri Light"/>
                <a:ea typeface="Calibri Light"/>
                <a:cs typeface="Arial"/>
              </a:rPr>
              <a:t>Belonging uncertainty may result in disengagement and poor academic outcomes. In contrast, a sense of belonging is associated with academic achievement, persistence in the course, major, and college (Walton &amp; Cohen, 20011, Yeager &amp; Walton, 2011) (M.I</a:t>
            </a:r>
            <a:r>
              <a:rPr lang="en-US" sz="3000">
                <a:latin typeface="Calibri Light"/>
                <a:ea typeface="Calibri Light"/>
                <a:cs typeface="Arial"/>
              </a:rPr>
              <a:t>.</a:t>
            </a:r>
            <a:r>
              <a:rPr lang="en-US" sz="3000" i="0">
                <a:effectLst/>
                <a:latin typeface="Calibri Light"/>
                <a:ea typeface="Calibri Light"/>
                <a:cs typeface="Arial"/>
              </a:rPr>
              <a:t>T. Learning Lab 2023).</a:t>
            </a:r>
            <a:endParaRPr lang="en-US" sz="30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41D25-773B-A4BA-8E53-10A5EF2D610B}"/>
              </a:ext>
            </a:extLst>
          </p:cNvPr>
          <p:cNvSpPr txBox="1"/>
          <p:nvPr/>
        </p:nvSpPr>
        <p:spPr>
          <a:xfrm>
            <a:off x="0" y="100027"/>
            <a:ext cx="13004800" cy="977704"/>
          </a:xfrm>
          <a:prstGeom prst="rect">
            <a:avLst/>
          </a:prstGeom>
          <a:solidFill>
            <a:srgbClr val="FFC000"/>
          </a:solidFill>
        </p:spPr>
        <p:txBody>
          <a:bodyPr wrap="square" lIns="130048" tIns="65024" rIns="130048" bIns="65024" rtlCol="0" anchor="ctr">
            <a:sp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5500">
                <a:ea typeface="+mn-lt"/>
                <a:cs typeface="+mn-lt"/>
              </a:rPr>
              <a:t>The Loneliness Epidemic in College </a:t>
            </a:r>
            <a:endParaRPr lang="en-US" sz="5500"/>
          </a:p>
        </p:txBody>
      </p:sp>
    </p:spTree>
    <p:extLst>
      <p:ext uri="{BB962C8B-B14F-4D97-AF65-F5344CB8AC3E}">
        <p14:creationId xmlns:p14="http://schemas.microsoft.com/office/powerpoint/2010/main" val="71003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BF2E"/>
        </a:solidFill>
        <a:effectLst/>
      </p:bgPr>
    </p:bg>
    <p:spTree>
      <p:nvGrpSpPr>
        <p:cNvPr id="1" name="">
          <a:extLst>
            <a:ext uri="{FF2B5EF4-FFF2-40B4-BE49-F238E27FC236}">
              <a16:creationId xmlns:a16="http://schemas.microsoft.com/office/drawing/2014/main" id="{2233673C-92EA-6BD0-08E7-9E19ED9ACE79}"/>
            </a:ext>
          </a:extLst>
        </p:cNvPr>
        <p:cNvGrpSpPr/>
        <p:nvPr/>
      </p:nvGrpSpPr>
      <p:grpSpPr>
        <a:xfrm>
          <a:off x="0" y="0"/>
          <a:ext cx="0" cy="0"/>
          <a:chOff x="0" y="0"/>
          <a:chExt cx="0" cy="0"/>
        </a:xfrm>
      </p:grpSpPr>
      <p:grpSp>
        <p:nvGrpSpPr>
          <p:cNvPr id="20" name="Group 8">
            <a:extLst>
              <a:ext uri="{FF2B5EF4-FFF2-40B4-BE49-F238E27FC236}">
                <a16:creationId xmlns:a16="http://schemas.microsoft.com/office/drawing/2014/main" id="{5F87A398-49B7-3392-D9C2-6B9D98D7F183}"/>
              </a:ext>
            </a:extLst>
          </p:cNvPr>
          <p:cNvGrpSpPr/>
          <p:nvPr/>
        </p:nvGrpSpPr>
        <p:grpSpPr>
          <a:xfrm>
            <a:off x="7233139" y="0"/>
            <a:ext cx="5520977" cy="7315195"/>
            <a:chOff x="0" y="0"/>
            <a:chExt cx="3549703" cy="668024"/>
          </a:xfrm>
        </p:grpSpPr>
        <p:sp>
          <p:nvSpPr>
            <p:cNvPr id="21" name="Freeform 9">
              <a:extLst>
                <a:ext uri="{FF2B5EF4-FFF2-40B4-BE49-F238E27FC236}">
                  <a16:creationId xmlns:a16="http://schemas.microsoft.com/office/drawing/2014/main" id="{488B6D93-0704-1E5A-7FA7-EB4B49DF4847}"/>
                </a:ext>
              </a:extLst>
            </p:cNvPr>
            <p:cNvSpPr/>
            <p:nvPr/>
          </p:nvSpPr>
          <p:spPr>
            <a:xfrm>
              <a:off x="0" y="0"/>
              <a:ext cx="3549703" cy="668024"/>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grpSp>
        <p:nvGrpSpPr>
          <p:cNvPr id="6" name="Group 6">
            <a:extLst>
              <a:ext uri="{FF2B5EF4-FFF2-40B4-BE49-F238E27FC236}">
                <a16:creationId xmlns:a16="http://schemas.microsoft.com/office/drawing/2014/main" id="{B01E85AC-1D99-0775-63AA-61EDB7DEEBF1}"/>
              </a:ext>
            </a:extLst>
          </p:cNvPr>
          <p:cNvGrpSpPr/>
          <p:nvPr/>
        </p:nvGrpSpPr>
        <p:grpSpPr>
          <a:xfrm rot="5400000">
            <a:off x="2223636" y="-1607586"/>
            <a:ext cx="2575287" cy="7022556"/>
            <a:chOff x="347392" y="0"/>
            <a:chExt cx="2531086" cy="3549703"/>
          </a:xfrm>
          <a:solidFill>
            <a:schemeClr val="tx1">
              <a:lumMod val="90000"/>
              <a:lumOff val="10000"/>
            </a:schemeClr>
          </a:solidFill>
        </p:grpSpPr>
        <p:sp>
          <p:nvSpPr>
            <p:cNvPr id="7" name="Freeform 7">
              <a:extLst>
                <a:ext uri="{FF2B5EF4-FFF2-40B4-BE49-F238E27FC236}">
                  <a16:creationId xmlns:a16="http://schemas.microsoft.com/office/drawing/2014/main" id="{287AF26F-2AE4-CC49-CDB1-86923F6C84A7}"/>
                </a:ext>
              </a:extLst>
            </p:cNvPr>
            <p:cNvSpPr/>
            <p:nvPr/>
          </p:nvSpPr>
          <p:spPr>
            <a:xfrm>
              <a:off x="347392" y="0"/>
              <a:ext cx="2531086" cy="3549703"/>
            </a:xfrm>
            <a:custGeom>
              <a:avLst/>
              <a:gdLst/>
              <a:ahLst/>
              <a:cxnLst/>
              <a:rect l="l" t="t" r="r" b="b"/>
              <a:pathLst>
                <a:path w="3355861" h="3549703">
                  <a:moveTo>
                    <a:pt x="0" y="0"/>
                  </a:moveTo>
                  <a:lnTo>
                    <a:pt x="3355861" y="0"/>
                  </a:lnTo>
                  <a:lnTo>
                    <a:pt x="3355861" y="3549703"/>
                  </a:lnTo>
                  <a:lnTo>
                    <a:pt x="0" y="3549703"/>
                  </a:lnTo>
                  <a:close/>
                </a:path>
              </a:pathLst>
            </a:custGeom>
            <a:grpFill/>
          </p:spPr>
          <p:txBody>
            <a:bodyPr/>
            <a:lstStyle/>
            <a:p>
              <a:endParaRPr lang="en-US" sz="2400"/>
            </a:p>
          </p:txBody>
        </p:sp>
      </p:grpSp>
      <p:grpSp>
        <p:nvGrpSpPr>
          <p:cNvPr id="8" name="Group 8">
            <a:extLst>
              <a:ext uri="{FF2B5EF4-FFF2-40B4-BE49-F238E27FC236}">
                <a16:creationId xmlns:a16="http://schemas.microsoft.com/office/drawing/2014/main" id="{BBB293E7-DB81-63E0-EE40-9F9831DA57FB}"/>
              </a:ext>
            </a:extLst>
          </p:cNvPr>
          <p:cNvGrpSpPr/>
          <p:nvPr/>
        </p:nvGrpSpPr>
        <p:grpSpPr>
          <a:xfrm>
            <a:off x="11527" y="3384282"/>
            <a:ext cx="7022556" cy="3930920"/>
            <a:chOff x="0" y="0"/>
            <a:chExt cx="3549703" cy="718825"/>
          </a:xfrm>
        </p:grpSpPr>
        <p:sp>
          <p:nvSpPr>
            <p:cNvPr id="9" name="Freeform 9">
              <a:extLst>
                <a:ext uri="{FF2B5EF4-FFF2-40B4-BE49-F238E27FC236}">
                  <a16:creationId xmlns:a16="http://schemas.microsoft.com/office/drawing/2014/main" id="{D44FA399-0792-197F-5991-C69E04924BEF}"/>
                </a:ext>
              </a:extLst>
            </p:cNvPr>
            <p:cNvSpPr/>
            <p:nvPr/>
          </p:nvSpPr>
          <p:spPr>
            <a:xfrm>
              <a:off x="0" y="0"/>
              <a:ext cx="3549703" cy="718825"/>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sp>
        <p:nvSpPr>
          <p:cNvPr id="15" name="TextBox 15">
            <a:extLst>
              <a:ext uri="{FF2B5EF4-FFF2-40B4-BE49-F238E27FC236}">
                <a16:creationId xmlns:a16="http://schemas.microsoft.com/office/drawing/2014/main" id="{511AA23E-35F5-2906-1631-EEE24E004E72}"/>
              </a:ext>
            </a:extLst>
          </p:cNvPr>
          <p:cNvSpPr txBox="1"/>
          <p:nvPr/>
        </p:nvSpPr>
        <p:spPr>
          <a:xfrm>
            <a:off x="136383" y="1129906"/>
            <a:ext cx="6741602" cy="1279261"/>
          </a:xfrm>
          <a:prstGeom prst="rect">
            <a:avLst/>
          </a:prstGeom>
        </p:spPr>
        <p:txBody>
          <a:bodyPr wrap="square" lIns="0" tIns="0" rIns="0" bIns="0" rtlCol="0" anchor="t">
            <a:spAutoFit/>
          </a:bodyPr>
          <a:lstStyle/>
          <a:p>
            <a:pPr algn="ctr">
              <a:lnSpc>
                <a:spcPts val="11424"/>
              </a:lnSpc>
            </a:pPr>
            <a:r>
              <a:rPr lang="en-US" sz="5400" b="1">
                <a:solidFill>
                  <a:srgbClr val="FFFFFF"/>
                </a:solidFill>
                <a:latin typeface="+mj-lt"/>
              </a:rPr>
              <a:t>Student Services</a:t>
            </a:r>
          </a:p>
        </p:txBody>
      </p:sp>
      <p:sp>
        <p:nvSpPr>
          <p:cNvPr id="3" name="Content Placeholder 2">
            <a:extLst>
              <a:ext uri="{FF2B5EF4-FFF2-40B4-BE49-F238E27FC236}">
                <a16:creationId xmlns:a16="http://schemas.microsoft.com/office/drawing/2014/main" id="{5225AB0A-B695-ED87-6B0E-B1493BBC2B1A}"/>
              </a:ext>
            </a:extLst>
          </p:cNvPr>
          <p:cNvSpPr txBox="1">
            <a:spLocks/>
          </p:cNvSpPr>
          <p:nvPr/>
        </p:nvSpPr>
        <p:spPr>
          <a:xfrm>
            <a:off x="327142" y="3947393"/>
            <a:ext cx="6549765" cy="2800843"/>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457200" indent="-457200"/>
            <a:r>
              <a:rPr lang="en-US" sz="3200">
                <a:latin typeface="Calibri Light"/>
                <a:ea typeface="Calibri"/>
                <a:cs typeface="Arial"/>
              </a:rPr>
              <a:t>Especially if you have first-year students, let them know about campus services. </a:t>
            </a:r>
            <a:br>
              <a:rPr lang="en-US" sz="3200">
                <a:latin typeface="Calibri Light"/>
                <a:ea typeface="Calibri"/>
                <a:cs typeface="Arial"/>
              </a:rPr>
            </a:br>
            <a:endParaRPr lang="en-US" sz="1600">
              <a:latin typeface="Calibri Light"/>
              <a:ea typeface="Calibri"/>
              <a:cs typeface="Arial"/>
            </a:endParaRPr>
          </a:p>
          <a:p>
            <a:pPr marL="457200" indent="-457200"/>
            <a:r>
              <a:rPr lang="en-US" sz="3200">
                <a:latin typeface="Calibri Light"/>
                <a:ea typeface="Calibri"/>
                <a:cs typeface="Arial"/>
              </a:rPr>
              <a:t>Many students are unaware of services that could help them. </a:t>
            </a:r>
          </a:p>
        </p:txBody>
      </p:sp>
      <p:grpSp>
        <p:nvGrpSpPr>
          <p:cNvPr id="25" name="Group 24">
            <a:extLst>
              <a:ext uri="{FF2B5EF4-FFF2-40B4-BE49-F238E27FC236}">
                <a16:creationId xmlns:a16="http://schemas.microsoft.com/office/drawing/2014/main" id="{DE782C4A-3C0E-16F8-F009-6B201F0A6E80}"/>
              </a:ext>
            </a:extLst>
          </p:cNvPr>
          <p:cNvGrpSpPr/>
          <p:nvPr/>
        </p:nvGrpSpPr>
        <p:grpSpPr>
          <a:xfrm>
            <a:off x="7626512" y="1733085"/>
            <a:ext cx="4772450" cy="4034191"/>
            <a:chOff x="7619482" y="1380892"/>
            <a:chExt cx="4772450" cy="4034191"/>
          </a:xfrm>
        </p:grpSpPr>
        <p:pic>
          <p:nvPicPr>
            <p:cNvPr id="12" name="Picture 11" descr="A group of women making a heart with their hands&#10;&#10;AI-generated content may be incorrect.">
              <a:extLst>
                <a:ext uri="{FF2B5EF4-FFF2-40B4-BE49-F238E27FC236}">
                  <a16:creationId xmlns:a16="http://schemas.microsoft.com/office/drawing/2014/main" id="{55F16B7B-400E-378A-EB38-4F22B1CA5314}"/>
                </a:ext>
              </a:extLst>
            </p:cNvPr>
            <p:cNvPicPr>
              <a:picLocks noChangeAspect="1"/>
            </p:cNvPicPr>
            <p:nvPr/>
          </p:nvPicPr>
          <p:blipFill>
            <a:blip r:embed="rId3">
              <a:alphaModFix amt="55000"/>
              <a:extLst>
                <a:ext uri="{28A0092B-C50C-407E-A947-70E740481C1C}">
                  <a14:useLocalDpi xmlns:a14="http://schemas.microsoft.com/office/drawing/2010/main" val="0"/>
                </a:ext>
              </a:extLst>
            </a:blip>
            <a:srcRect r="13262"/>
            <a:stretch/>
          </p:blipFill>
          <p:spPr>
            <a:xfrm>
              <a:off x="7619482" y="1380892"/>
              <a:ext cx="4772450" cy="4006667"/>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8100000" algn="tr" rotWithShape="0">
                <a:prstClr val="black">
                  <a:alpha val="40000"/>
                </a:prstClr>
              </a:outerShdw>
            </a:effectLst>
          </p:spPr>
        </p:pic>
        <p:sp>
          <p:nvSpPr>
            <p:cNvPr id="17" name="Rectangle 16">
              <a:extLst>
                <a:ext uri="{FF2B5EF4-FFF2-40B4-BE49-F238E27FC236}">
                  <a16:creationId xmlns:a16="http://schemas.microsoft.com/office/drawing/2014/main" id="{5FA2EE53-64E2-DC8B-8DA4-6328104715EB}"/>
                </a:ext>
              </a:extLst>
            </p:cNvPr>
            <p:cNvSpPr/>
            <p:nvPr/>
          </p:nvSpPr>
          <p:spPr>
            <a:xfrm>
              <a:off x="7619482" y="4681728"/>
              <a:ext cx="4772450" cy="733355"/>
            </a:xfrm>
            <a:prstGeom prst="rect">
              <a:avLst/>
            </a:prstGeom>
            <a:solidFill>
              <a:srgbClr val="C4C4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women making a heart with their hands&#10;&#10;AI-generated content may be incorrect.">
              <a:extLst>
                <a:ext uri="{FF2B5EF4-FFF2-40B4-BE49-F238E27FC236}">
                  <a16:creationId xmlns:a16="http://schemas.microsoft.com/office/drawing/2014/main" id="{D69334F8-3CA1-2E26-672F-F94EB7211AF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9907" t="88471" r="10545" b="928"/>
            <a:stretch/>
          </p:blipFill>
          <p:spPr>
            <a:xfrm>
              <a:off x="7619482" y="4754880"/>
              <a:ext cx="4561283" cy="554362"/>
            </a:xfrm>
            <a:prstGeom prst="rect">
              <a:avLst/>
            </a:prstGeom>
            <a:ln>
              <a:noFill/>
            </a:ln>
            <a:effectLst>
              <a:softEdge rad="0"/>
            </a:effectLst>
          </p:spPr>
        </p:pic>
      </p:grpSp>
      <p:grpSp>
        <p:nvGrpSpPr>
          <p:cNvPr id="18" name="Group 8">
            <a:extLst>
              <a:ext uri="{FF2B5EF4-FFF2-40B4-BE49-F238E27FC236}">
                <a16:creationId xmlns:a16="http://schemas.microsoft.com/office/drawing/2014/main" id="{2A875704-7EA1-61B9-3E50-ED7697F30230}"/>
              </a:ext>
            </a:extLst>
          </p:cNvPr>
          <p:cNvGrpSpPr/>
          <p:nvPr/>
        </p:nvGrpSpPr>
        <p:grpSpPr>
          <a:xfrm>
            <a:off x="11527" y="0"/>
            <a:ext cx="7022556" cy="423102"/>
            <a:chOff x="0" y="0"/>
            <a:chExt cx="3549703" cy="1337166"/>
          </a:xfrm>
        </p:grpSpPr>
        <p:sp>
          <p:nvSpPr>
            <p:cNvPr id="19" name="Freeform 9">
              <a:extLst>
                <a:ext uri="{FF2B5EF4-FFF2-40B4-BE49-F238E27FC236}">
                  <a16:creationId xmlns:a16="http://schemas.microsoft.com/office/drawing/2014/main" id="{E219675E-FA95-AA1B-C9EE-77D26D1B976C}"/>
                </a:ext>
              </a:extLst>
            </p:cNvPr>
            <p:cNvSpPr/>
            <p:nvPr/>
          </p:nvSpPr>
          <p:spPr>
            <a:xfrm>
              <a:off x="0" y="0"/>
              <a:ext cx="3549703" cy="1337166"/>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spTree>
    <p:extLst>
      <p:ext uri="{BB962C8B-B14F-4D97-AF65-F5344CB8AC3E}">
        <p14:creationId xmlns:p14="http://schemas.microsoft.com/office/powerpoint/2010/main" val="178225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9A286-C638-2F1F-48BB-D3B87FD9A9D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B792335-7A64-6A12-6984-EBF03886D72B}"/>
              </a:ext>
            </a:extLst>
          </p:cNvPr>
          <p:cNvSpPr/>
          <p:nvPr/>
        </p:nvSpPr>
        <p:spPr>
          <a:xfrm flipH="1">
            <a:off x="4989753" y="0"/>
            <a:ext cx="218789" cy="73152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44CD7D2E-ACF0-5306-9B5F-DFF36D61DD68}"/>
              </a:ext>
            </a:extLst>
          </p:cNvPr>
          <p:cNvGrpSpPr/>
          <p:nvPr/>
        </p:nvGrpSpPr>
        <p:grpSpPr>
          <a:xfrm>
            <a:off x="5035474" y="0"/>
            <a:ext cx="7964191" cy="7315200"/>
            <a:chOff x="0" y="0"/>
            <a:chExt cx="3497154" cy="5864971"/>
          </a:xfrm>
        </p:grpSpPr>
        <p:sp>
          <p:nvSpPr>
            <p:cNvPr id="3" name="Freeform 3">
              <a:extLst>
                <a:ext uri="{FF2B5EF4-FFF2-40B4-BE49-F238E27FC236}">
                  <a16:creationId xmlns:a16="http://schemas.microsoft.com/office/drawing/2014/main" id="{9B72BDF9-EE55-F3BF-EE26-FF1F11743066}"/>
                </a:ext>
              </a:extLst>
            </p:cNvPr>
            <p:cNvSpPr/>
            <p:nvPr/>
          </p:nvSpPr>
          <p:spPr>
            <a:xfrm>
              <a:off x="0" y="0"/>
              <a:ext cx="3497154" cy="5864971"/>
            </a:xfrm>
            <a:custGeom>
              <a:avLst/>
              <a:gdLst/>
              <a:ahLst/>
              <a:cxnLst/>
              <a:rect l="l" t="t" r="r" b="b"/>
              <a:pathLst>
                <a:path w="3497154" h="5864971">
                  <a:moveTo>
                    <a:pt x="0" y="0"/>
                  </a:moveTo>
                  <a:lnTo>
                    <a:pt x="3497154" y="0"/>
                  </a:lnTo>
                  <a:lnTo>
                    <a:pt x="3497154" y="5864971"/>
                  </a:lnTo>
                  <a:lnTo>
                    <a:pt x="0" y="5864971"/>
                  </a:lnTo>
                  <a:close/>
                </a:path>
              </a:pathLst>
            </a:custGeom>
            <a:solidFill>
              <a:srgbClr val="FFC100"/>
            </a:solidFill>
          </p:spPr>
          <p:txBody>
            <a:bodyPr/>
            <a:lstStyle/>
            <a:p>
              <a:endParaRPr lang="en-US" sz="2400"/>
            </a:p>
          </p:txBody>
        </p:sp>
      </p:grpSp>
      <p:grpSp>
        <p:nvGrpSpPr>
          <p:cNvPr id="8" name="Group 8">
            <a:extLst>
              <a:ext uri="{FF2B5EF4-FFF2-40B4-BE49-F238E27FC236}">
                <a16:creationId xmlns:a16="http://schemas.microsoft.com/office/drawing/2014/main" id="{E3FC8028-1F85-6164-C1E1-34AB93196203}"/>
              </a:ext>
            </a:extLst>
          </p:cNvPr>
          <p:cNvGrpSpPr/>
          <p:nvPr/>
        </p:nvGrpSpPr>
        <p:grpSpPr>
          <a:xfrm>
            <a:off x="0" y="0"/>
            <a:ext cx="45719" cy="7315200"/>
            <a:chOff x="0" y="0"/>
            <a:chExt cx="152400" cy="640111"/>
          </a:xfrm>
        </p:grpSpPr>
        <p:sp>
          <p:nvSpPr>
            <p:cNvPr id="9" name="Freeform 9">
              <a:extLst>
                <a:ext uri="{FF2B5EF4-FFF2-40B4-BE49-F238E27FC236}">
                  <a16:creationId xmlns:a16="http://schemas.microsoft.com/office/drawing/2014/main" id="{E38F3654-E154-9205-7C18-331167A39553}"/>
                </a:ext>
              </a:extLst>
            </p:cNvPr>
            <p:cNvSpPr/>
            <p:nvPr/>
          </p:nvSpPr>
          <p:spPr>
            <a:xfrm>
              <a:off x="0" y="0"/>
              <a:ext cx="152400" cy="640111"/>
            </a:xfrm>
            <a:custGeom>
              <a:avLst/>
              <a:gdLst/>
              <a:ahLst/>
              <a:cxnLst/>
              <a:rect l="l" t="t" r="r" b="b"/>
              <a:pathLst>
                <a:path w="152400" h="640111">
                  <a:moveTo>
                    <a:pt x="0" y="0"/>
                  </a:moveTo>
                  <a:lnTo>
                    <a:pt x="152400" y="0"/>
                  </a:lnTo>
                  <a:lnTo>
                    <a:pt x="152400" y="640111"/>
                  </a:lnTo>
                  <a:lnTo>
                    <a:pt x="0" y="640111"/>
                  </a:lnTo>
                  <a:close/>
                </a:path>
              </a:pathLst>
            </a:custGeom>
            <a:solidFill>
              <a:srgbClr val="2D2926"/>
            </a:solidFill>
          </p:spPr>
          <p:txBody>
            <a:bodyPr/>
            <a:lstStyle/>
            <a:p>
              <a:endParaRPr lang="en-US" sz="2400"/>
            </a:p>
          </p:txBody>
        </p:sp>
      </p:grpSp>
      <p:sp>
        <p:nvSpPr>
          <p:cNvPr id="12" name="TextBox 12">
            <a:extLst>
              <a:ext uri="{FF2B5EF4-FFF2-40B4-BE49-F238E27FC236}">
                <a16:creationId xmlns:a16="http://schemas.microsoft.com/office/drawing/2014/main" id="{DA70B570-579B-4FCE-93AD-777A3D0C250D}"/>
              </a:ext>
            </a:extLst>
          </p:cNvPr>
          <p:cNvSpPr txBox="1"/>
          <p:nvPr/>
        </p:nvSpPr>
        <p:spPr>
          <a:xfrm>
            <a:off x="494360" y="1257046"/>
            <a:ext cx="4258382" cy="4801107"/>
          </a:xfrm>
          <a:prstGeom prst="rect">
            <a:avLst/>
          </a:prstGeom>
        </p:spPr>
        <p:txBody>
          <a:bodyPr wrap="square" lIns="0" tIns="0" rIns="0" bIns="0" rtlCol="0" anchor="t">
            <a:noAutofit/>
          </a:bodyPr>
          <a:lstStyle/>
          <a:p>
            <a:pPr>
              <a:lnSpc>
                <a:spcPts val="6060"/>
              </a:lnSpc>
            </a:pPr>
            <a:r>
              <a:rPr lang="en-US" sz="5400" i="1">
                <a:solidFill>
                  <a:srgbClr val="2D2926"/>
                </a:solidFill>
                <a:latin typeface="Calibri Light" panose="020F0302020204030204" pitchFamily="34" charset="0"/>
                <a:cs typeface="Calibri Light" panose="020F0302020204030204" pitchFamily="34" charset="0"/>
              </a:rPr>
              <a:t>Faculty can request in-class </a:t>
            </a:r>
            <a:r>
              <a:rPr lang="en-US" sz="4800" i="1">
                <a:solidFill>
                  <a:srgbClr val="2D2926"/>
                </a:solidFill>
                <a:latin typeface="Calibri Light" panose="020F0302020204030204" pitchFamily="34" charset="0"/>
                <a:cs typeface="Calibri Light" panose="020F0302020204030204" pitchFamily="34" charset="0"/>
              </a:rPr>
              <a:t>presentations</a:t>
            </a:r>
            <a:r>
              <a:rPr lang="en-US" sz="5400" i="1">
                <a:solidFill>
                  <a:srgbClr val="2D2926"/>
                </a:solidFill>
                <a:latin typeface="Calibri Light" panose="020F0302020204030204" pitchFamily="34" charset="0"/>
                <a:cs typeface="Calibri Light" panose="020F0302020204030204" pitchFamily="34" charset="0"/>
              </a:rPr>
              <a:t> from </a:t>
            </a:r>
            <a:r>
              <a:rPr lang="en-US" sz="5400" b="1" i="1">
                <a:solidFill>
                  <a:srgbClr val="2D2926"/>
                </a:solidFill>
                <a:latin typeface="Calibri Light" panose="020F0302020204030204" pitchFamily="34" charset="0"/>
                <a:cs typeface="Calibri Light" panose="020F0302020204030204" pitchFamily="34" charset="0"/>
              </a:rPr>
              <a:t>student services </a:t>
            </a:r>
            <a:r>
              <a:rPr lang="en-US" sz="5400" i="1">
                <a:solidFill>
                  <a:srgbClr val="2D2926"/>
                </a:solidFill>
                <a:latin typeface="Calibri Light" panose="020F0302020204030204" pitchFamily="34" charset="0"/>
                <a:cs typeface="Calibri Light" panose="020F0302020204030204" pitchFamily="34" charset="0"/>
              </a:rPr>
              <a:t>such as . . . </a:t>
            </a:r>
          </a:p>
          <a:p>
            <a:pPr>
              <a:lnSpc>
                <a:spcPts val="6060"/>
              </a:lnSpc>
            </a:pPr>
            <a:endParaRPr lang="en-US" sz="8800" i="1">
              <a:solidFill>
                <a:srgbClr val="2D2926"/>
              </a:solidFill>
              <a:latin typeface="Calibri Light" panose="020F0302020204030204" pitchFamily="34" charset="0"/>
              <a:cs typeface="Calibri Light" panose="020F0302020204030204" pitchFamily="34" charset="0"/>
            </a:endParaRPr>
          </a:p>
        </p:txBody>
      </p:sp>
      <p:sp>
        <p:nvSpPr>
          <p:cNvPr id="4" name="Content Placeholder 2">
            <a:extLst>
              <a:ext uri="{FF2B5EF4-FFF2-40B4-BE49-F238E27FC236}">
                <a16:creationId xmlns:a16="http://schemas.microsoft.com/office/drawing/2014/main" id="{B08185B5-07EF-79C1-06E1-C9B160555DBD}"/>
              </a:ext>
            </a:extLst>
          </p:cNvPr>
          <p:cNvSpPr txBox="1">
            <a:spLocks/>
          </p:cNvSpPr>
          <p:nvPr/>
        </p:nvSpPr>
        <p:spPr>
          <a:xfrm>
            <a:off x="5036807" y="211287"/>
            <a:ext cx="7964192" cy="6492746"/>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742950" lvl="1" indent="-454025">
              <a:buSzPct val="70000"/>
              <a:buFont typeface="Arial" panose="020B0604020202020204" pitchFamily="34" charset="0"/>
              <a:buChar char="•"/>
            </a:pPr>
            <a:r>
              <a:rPr lang="en-US" sz="4400">
                <a:latin typeface="Calibri Light"/>
                <a:ea typeface="Calibri Light"/>
                <a:cs typeface="Calibri Light"/>
              </a:rPr>
              <a:t>The KSU Writing Center</a:t>
            </a:r>
          </a:p>
          <a:p>
            <a:pPr marL="742950" lvl="1" indent="-454025">
              <a:buSzPct val="70000"/>
              <a:buFont typeface="Arial" panose="020B0604020202020204" pitchFamily="34" charset="0"/>
              <a:buChar char="•"/>
            </a:pPr>
            <a:r>
              <a:rPr lang="en-US" sz="4400">
                <a:latin typeface="Calibri Light"/>
                <a:ea typeface="Calibri Light"/>
                <a:cs typeface="Calibri Light"/>
              </a:rPr>
              <a:t>The SMART Center</a:t>
            </a:r>
          </a:p>
          <a:p>
            <a:pPr marL="742950" lvl="1" indent="-454025">
              <a:buSzPct val="70000"/>
              <a:buFont typeface="Arial" panose="020B0604020202020204" pitchFamily="34" charset="0"/>
              <a:buChar char="•"/>
            </a:pPr>
            <a:r>
              <a:rPr lang="en-US" sz="4400">
                <a:latin typeface="Calibri Light"/>
                <a:ea typeface="Calibri Light"/>
                <a:cs typeface="Calibri Light"/>
              </a:rPr>
              <a:t>Counseling &amp; Psychological Services</a:t>
            </a:r>
          </a:p>
          <a:p>
            <a:pPr marL="742950" lvl="1" indent="-454025">
              <a:buSzPct val="70000"/>
              <a:buFont typeface="Arial" panose="020B0604020202020204" pitchFamily="34" charset="0"/>
              <a:buChar char="•"/>
            </a:pPr>
            <a:r>
              <a:rPr lang="en-US" sz="4400">
                <a:latin typeface="Calibri Light"/>
                <a:ea typeface="Calibri Light"/>
                <a:cs typeface="Calibri Light"/>
              </a:rPr>
              <a:t>Career Planning &amp; Development</a:t>
            </a:r>
          </a:p>
          <a:p>
            <a:pPr marL="742950" lvl="1" indent="-454025">
              <a:buSzPct val="70000"/>
              <a:buFont typeface="Arial" panose="020B0604020202020204" pitchFamily="34" charset="0"/>
              <a:buChar char="•"/>
            </a:pPr>
            <a:r>
              <a:rPr lang="en-US" sz="4400">
                <a:latin typeface="Calibri Light"/>
                <a:ea typeface="Calibri Light"/>
                <a:cs typeface="Calibri Light"/>
              </a:rPr>
              <a:t>The Office of Financial Aid </a:t>
            </a:r>
          </a:p>
          <a:p>
            <a:pPr marL="742950" lvl="1" indent="-454025">
              <a:buSzPct val="70000"/>
              <a:buFont typeface="Arial" panose="020B0604020202020204" pitchFamily="34" charset="0"/>
              <a:buChar char="•"/>
            </a:pPr>
            <a:r>
              <a:rPr lang="en-US" sz="4400">
                <a:latin typeface="Calibri Light"/>
                <a:ea typeface="Calibri Light"/>
                <a:cs typeface="Calibri Light"/>
              </a:rPr>
              <a:t>The Office of Disability Services</a:t>
            </a:r>
          </a:p>
        </p:txBody>
      </p:sp>
      <p:sp>
        <p:nvSpPr>
          <p:cNvPr id="17" name="Content Placeholder 2">
            <a:extLst>
              <a:ext uri="{FF2B5EF4-FFF2-40B4-BE49-F238E27FC236}">
                <a16:creationId xmlns:a16="http://schemas.microsoft.com/office/drawing/2014/main" id="{CF8419AE-5428-882B-1183-B7638C18EF58}"/>
              </a:ext>
            </a:extLst>
          </p:cNvPr>
          <p:cNvSpPr txBox="1">
            <a:spLocks/>
          </p:cNvSpPr>
          <p:nvPr/>
        </p:nvSpPr>
        <p:spPr>
          <a:xfrm>
            <a:off x="4708518" y="520701"/>
            <a:ext cx="4410082" cy="896937"/>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indent="0">
              <a:buFont typeface="Arial" pitchFamily="34" charset="0"/>
              <a:buNone/>
            </a:pPr>
            <a:endParaRPr lang="en-US" sz="4551" b="1">
              <a:latin typeface="Calibri Light"/>
              <a:ea typeface="Calibri Light"/>
              <a:cs typeface="Calibri Light"/>
            </a:endParaRPr>
          </a:p>
        </p:txBody>
      </p:sp>
    </p:spTree>
    <p:extLst>
      <p:ext uri="{BB962C8B-B14F-4D97-AF65-F5344CB8AC3E}">
        <p14:creationId xmlns:p14="http://schemas.microsoft.com/office/powerpoint/2010/main" val="3687552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BA7B5FC-9857-EFA4-40D7-78C0586ACE6A}"/>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defPPr>
              <a:defRPr lang="en-US"/>
            </a:defPPr>
            <a:lvl1pPr marL="0" algn="l" defTabSz="650230" rtl="0" eaLnBrk="1" latinLnBrk="0" hangingPunct="1">
              <a:spcBef>
                <a:spcPct val="0"/>
              </a:spcBef>
              <a:buNone/>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endParaRPr lang="en-US">
              <a:latin typeface="Calibri"/>
              <a:ea typeface="Calibri"/>
              <a:cs typeface="Calibri"/>
            </a:endParaRPr>
          </a:p>
        </p:txBody>
      </p:sp>
      <p:sp>
        <p:nvSpPr>
          <p:cNvPr id="9" name="Content Placeholder 2">
            <a:extLst>
              <a:ext uri="{FF2B5EF4-FFF2-40B4-BE49-F238E27FC236}">
                <a16:creationId xmlns:a16="http://schemas.microsoft.com/office/drawing/2014/main" id="{A14AC548-1106-5848-FCBA-8A2693511D2E}"/>
              </a:ext>
            </a:extLst>
          </p:cNvPr>
          <p:cNvSpPr txBox="1">
            <a:spLocks/>
          </p:cNvSpPr>
          <p:nvPr/>
        </p:nvSpPr>
        <p:spPr>
          <a:xfrm>
            <a:off x="396691" y="1790948"/>
            <a:ext cx="12589821" cy="1516310"/>
          </a:xfrm>
          <a:prstGeom prst="rect">
            <a:avLst/>
          </a:prstGeom>
        </p:spPr>
        <p:txBody>
          <a:bodyPr vert="horz" lIns="130048" tIns="65024" rIns="130048" bIns="65024" rtlCol="0" anchor="t">
            <a:norm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indent="0">
              <a:buFont typeface="Arial" pitchFamily="34" charset="0"/>
              <a:buNone/>
            </a:pPr>
            <a:r>
              <a:rPr lang="en-US" sz="3000">
                <a:latin typeface="+mj-lt"/>
                <a:ea typeface="Calibri Light"/>
                <a:cs typeface="Calibri Light"/>
              </a:rPr>
              <a:t>To help students become familiar with the locations and services provided by university services, I created a scavenger hunt assignment for Dr. Lori Lowder (AVP of Student Success) to highlight the following campus services/ locations: </a:t>
            </a:r>
          </a:p>
        </p:txBody>
      </p:sp>
      <p:sp>
        <p:nvSpPr>
          <p:cNvPr id="10" name="TextBox 9">
            <a:extLst>
              <a:ext uri="{FF2B5EF4-FFF2-40B4-BE49-F238E27FC236}">
                <a16:creationId xmlns:a16="http://schemas.microsoft.com/office/drawing/2014/main" id="{00E4DDE5-F111-2EE3-76B2-F4CEC4D7EFC9}"/>
              </a:ext>
            </a:extLst>
          </p:cNvPr>
          <p:cNvSpPr txBox="1"/>
          <p:nvPr/>
        </p:nvSpPr>
        <p:spPr>
          <a:xfrm>
            <a:off x="396691" y="3492691"/>
            <a:ext cx="12253412" cy="3511295"/>
          </a:xfrm>
          <a:custGeom>
            <a:avLst/>
            <a:gdLst>
              <a:gd name="connsiteX0" fmla="*/ 0 w 12253412"/>
              <a:gd name="connsiteY0" fmla="*/ 0 h 3511295"/>
              <a:gd name="connsiteX1" fmla="*/ 12253412 w 12253412"/>
              <a:gd name="connsiteY1" fmla="*/ 0 h 3511295"/>
              <a:gd name="connsiteX2" fmla="*/ 12253412 w 12253412"/>
              <a:gd name="connsiteY2" fmla="*/ 3511295 h 3511295"/>
              <a:gd name="connsiteX3" fmla="*/ 0 w 12253412"/>
              <a:gd name="connsiteY3" fmla="*/ 3511295 h 3511295"/>
              <a:gd name="connsiteX4" fmla="*/ 0 w 12253412"/>
              <a:gd name="connsiteY4" fmla="*/ 0 h 351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412" h="3511295" extrusionOk="0">
                <a:moveTo>
                  <a:pt x="0" y="0"/>
                </a:moveTo>
                <a:cubicBezTo>
                  <a:pt x="1736481" y="118645"/>
                  <a:pt x="9684787" y="116012"/>
                  <a:pt x="12253412" y="0"/>
                </a:cubicBezTo>
                <a:cubicBezTo>
                  <a:pt x="12120530" y="1447575"/>
                  <a:pt x="12338363" y="3124909"/>
                  <a:pt x="12253412" y="3511295"/>
                </a:cubicBezTo>
                <a:cubicBezTo>
                  <a:pt x="6883982" y="3645895"/>
                  <a:pt x="2911419" y="3354099"/>
                  <a:pt x="0" y="3511295"/>
                </a:cubicBezTo>
                <a:cubicBezTo>
                  <a:pt x="-20187" y="2895583"/>
                  <a:pt x="-152480" y="654265"/>
                  <a:pt x="0" y="0"/>
                </a:cubicBezTo>
                <a:close/>
              </a:path>
            </a:pathLst>
          </a:custGeom>
          <a:noFill/>
          <a:ln w="15875">
            <a:solidFill>
              <a:srgbClr val="00B0F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tIns="274320" bIns="182880" numCol="2">
            <a:noAutofit/>
          </a:bodyPr>
          <a:lstStyle/>
          <a:p>
            <a:pPr marL="234950" indent="-234950">
              <a:buFont typeface="System Font Regular"/>
              <a:buChar char="-"/>
            </a:pPr>
            <a:r>
              <a:rPr lang="en-US" sz="2500">
                <a:latin typeface="Calibri Light"/>
                <a:ea typeface="Calibri Light"/>
                <a:cs typeface="Calibri Light"/>
              </a:rPr>
              <a:t>Advising &amp; Retention Services   </a:t>
            </a:r>
            <a:endParaRPr lang="en-US" sz="2500">
              <a:latin typeface="Calibri Light"/>
              <a:ea typeface="Calibri"/>
              <a:cs typeface="Calibri"/>
            </a:endParaRPr>
          </a:p>
          <a:p>
            <a:pPr marL="234950" indent="-234950">
              <a:buFont typeface="System Font Regular"/>
              <a:buChar char="-"/>
            </a:pPr>
            <a:r>
              <a:rPr lang="en-US" sz="2500">
                <a:latin typeface="Calibri Light"/>
                <a:ea typeface="Calibri Light"/>
                <a:cs typeface="Calibri Light"/>
              </a:rPr>
              <a:t>Office of Disability Services </a:t>
            </a:r>
          </a:p>
          <a:p>
            <a:pPr marL="234950" indent="-234950">
              <a:buFont typeface="System Font Regular"/>
              <a:buChar char="-"/>
            </a:pPr>
            <a:r>
              <a:rPr lang="en-US" sz="2500">
                <a:latin typeface="Calibri Light"/>
                <a:ea typeface="Calibri Light"/>
                <a:cs typeface="Calibri Light"/>
              </a:rPr>
              <a:t>KSU Writing Center</a:t>
            </a:r>
          </a:p>
          <a:p>
            <a:pPr marL="234950" indent="-234950">
              <a:buFont typeface="System Font Regular"/>
              <a:buChar char="-"/>
            </a:pPr>
            <a:r>
              <a:rPr lang="en-US" sz="2500">
                <a:latin typeface="Calibri Light"/>
                <a:ea typeface="Calibri Light"/>
                <a:cs typeface="Calibri Light"/>
              </a:rPr>
              <a:t>Counseling &amp; Psychological Services</a:t>
            </a:r>
          </a:p>
          <a:p>
            <a:pPr marL="234950" indent="-234950">
              <a:buFont typeface="System Font Regular"/>
              <a:buChar char="-"/>
            </a:pPr>
            <a:r>
              <a:rPr lang="en-US" sz="2500">
                <a:latin typeface="Calibri Light"/>
                <a:ea typeface="Calibri Light"/>
                <a:cs typeface="Calibri Light"/>
              </a:rPr>
              <a:t>Global Village</a:t>
            </a:r>
          </a:p>
          <a:p>
            <a:pPr marL="234950" indent="-234950">
              <a:buFont typeface="System Font Regular"/>
              <a:buChar char="-"/>
            </a:pPr>
            <a:r>
              <a:rPr lang="en-US" sz="2500">
                <a:latin typeface="Calibri Light"/>
                <a:ea typeface="Calibri Light"/>
                <a:cs typeface="Calibri Light"/>
              </a:rPr>
              <a:t>Career Planning &amp; Development</a:t>
            </a:r>
          </a:p>
          <a:p>
            <a:pPr marL="234950" indent="-234950">
              <a:buFont typeface="System Font Regular"/>
              <a:buChar char="-"/>
            </a:pPr>
            <a:r>
              <a:rPr lang="en-US" sz="2500">
                <a:latin typeface="Calibri Light"/>
                <a:ea typeface="Calibri Light"/>
                <a:cs typeface="Calibri Light"/>
              </a:rPr>
              <a:t>Library				          </a:t>
            </a:r>
          </a:p>
          <a:p>
            <a:pPr marL="234950" indent="-234950">
              <a:buFont typeface="System Font Regular"/>
              <a:buChar char="-"/>
            </a:pPr>
            <a:r>
              <a:rPr lang="en-US" sz="2500">
                <a:latin typeface="Calibri Light"/>
                <a:ea typeface="Calibri Light"/>
                <a:cs typeface="Calibri Light"/>
              </a:rPr>
              <a:t>CARE Services			</a:t>
            </a:r>
            <a:br>
              <a:rPr lang="en-US" sz="2500">
                <a:latin typeface="Calibri Light"/>
                <a:ea typeface="Calibri Light"/>
                <a:cs typeface="Calibri Light"/>
              </a:rPr>
            </a:br>
            <a:r>
              <a:rPr lang="en-US" sz="2500">
                <a:latin typeface="Calibri Light"/>
                <a:ea typeface="Calibri Light"/>
                <a:cs typeface="Calibri Light"/>
              </a:rPr>
              <a:t>	          </a:t>
            </a:r>
          </a:p>
          <a:p>
            <a:pPr marL="234950" indent="-234950">
              <a:buFont typeface="System Font Regular"/>
              <a:buChar char="-"/>
            </a:pPr>
            <a:r>
              <a:rPr lang="en-US" sz="2500">
                <a:latin typeface="Calibri Light"/>
                <a:ea typeface="Calibri Light"/>
                <a:cs typeface="Calibri Light"/>
              </a:rPr>
              <a:t>Center for Young Adult Addiction &amp; Recovery</a:t>
            </a:r>
          </a:p>
          <a:p>
            <a:pPr marL="234950" indent="-234950">
              <a:buFont typeface="System Font Regular"/>
              <a:buChar char="-"/>
            </a:pPr>
            <a:r>
              <a:rPr lang="en-US" sz="2500">
                <a:latin typeface="Calibri Light"/>
                <a:ea typeface="Calibri Light"/>
                <a:cs typeface="Calibri Light"/>
              </a:rPr>
              <a:t>Student Recreation &amp; Activities Center</a:t>
            </a:r>
          </a:p>
          <a:p>
            <a:pPr marL="234950" indent="-234950">
              <a:buFont typeface="System Font Regular"/>
              <a:buChar char="-"/>
            </a:pPr>
            <a:r>
              <a:rPr lang="en-US" sz="2500">
                <a:latin typeface="Calibri Light"/>
                <a:ea typeface="Calibri Light"/>
                <a:cs typeface="Calibri Light"/>
              </a:rPr>
              <a:t>Fifth-Third Bank Stadium </a:t>
            </a:r>
          </a:p>
          <a:p>
            <a:pPr marL="234950" indent="-234950">
              <a:buFont typeface="System Font Regular"/>
              <a:buChar char="-"/>
            </a:pPr>
            <a:r>
              <a:rPr lang="en-US" sz="2500">
                <a:latin typeface="Calibri Light"/>
                <a:ea typeface="Calibri Light"/>
                <a:cs typeface="Calibri Light"/>
              </a:rPr>
              <a:t>Stillwell Theater &amp; Bailey Performance Center-Department of Student Activities	 </a:t>
            </a:r>
          </a:p>
          <a:p>
            <a:pPr marL="234950" indent="-234950">
              <a:buFont typeface="System Font Regular"/>
              <a:buChar char="-"/>
            </a:pPr>
            <a:r>
              <a:rPr lang="en-US" sz="2500">
                <a:latin typeface="Calibri Light"/>
                <a:ea typeface="Calibri Light"/>
                <a:cs typeface="Calibri Light"/>
              </a:rPr>
              <a:t>Department of Student Activities	  </a:t>
            </a:r>
          </a:p>
          <a:p>
            <a:pPr marL="234950" indent="-234950">
              <a:buFont typeface="System Font Regular"/>
              <a:buChar char="-"/>
            </a:pPr>
            <a:r>
              <a:rPr lang="en-US" sz="2500">
                <a:latin typeface="Calibri Light"/>
                <a:ea typeface="Calibri Light"/>
                <a:cs typeface="Calibri Light"/>
              </a:rPr>
              <a:t>Odyssey Peer Mentoring </a:t>
            </a:r>
          </a:p>
          <a:p>
            <a:pPr marL="234950" indent="-234950">
              <a:buFont typeface="System Font Regular"/>
              <a:buChar char="-"/>
            </a:pPr>
            <a:r>
              <a:rPr lang="en-US" sz="2500">
                <a:latin typeface="Calibri Light"/>
                <a:ea typeface="Calibri Light"/>
                <a:cs typeface="Calibri Light"/>
              </a:rPr>
              <a:t>Health Promotion &amp; Wellness</a:t>
            </a:r>
          </a:p>
        </p:txBody>
      </p:sp>
      <p:sp>
        <p:nvSpPr>
          <p:cNvPr id="13" name="TextBox 12">
            <a:extLst>
              <a:ext uri="{FF2B5EF4-FFF2-40B4-BE49-F238E27FC236}">
                <a16:creationId xmlns:a16="http://schemas.microsoft.com/office/drawing/2014/main" id="{6C56ADD8-9E05-FABA-454E-FF3B049F3B21}"/>
              </a:ext>
            </a:extLst>
          </p:cNvPr>
          <p:cNvSpPr txBox="1"/>
          <p:nvPr/>
        </p:nvSpPr>
        <p:spPr>
          <a:xfrm>
            <a:off x="0" y="0"/>
            <a:ext cx="13004800" cy="1371600"/>
          </a:xfrm>
          <a:prstGeom prst="rect">
            <a:avLst/>
          </a:prstGeom>
          <a:solidFill>
            <a:srgbClr val="FFC000"/>
          </a:solidFill>
        </p:spPr>
        <p:txBody>
          <a:bodyPr wrap="square" lIns="130048" tIns="65024" rIns="130048" bIns="65024" rtlCol="0" anchor="ctr">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4400" i="1" cap="small"/>
              <a:t>course component: </a:t>
            </a:r>
            <a:r>
              <a:rPr lang="en-US" sz="5400"/>
              <a:t>Student Scavenger Hunt</a:t>
            </a:r>
          </a:p>
        </p:txBody>
      </p:sp>
    </p:spTree>
    <p:extLst>
      <p:ext uri="{BB962C8B-B14F-4D97-AF65-F5344CB8AC3E}">
        <p14:creationId xmlns:p14="http://schemas.microsoft.com/office/powerpoint/2010/main" val="303048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BF2E"/>
        </a:solidFill>
        <a:effectLst/>
      </p:bgPr>
    </p:bg>
    <p:spTree>
      <p:nvGrpSpPr>
        <p:cNvPr id="1" name="">
          <a:extLst>
            <a:ext uri="{FF2B5EF4-FFF2-40B4-BE49-F238E27FC236}">
              <a16:creationId xmlns:a16="http://schemas.microsoft.com/office/drawing/2014/main" id="{F86BA2A3-9851-95EB-4AA0-7FEA4AB022EE}"/>
            </a:ext>
          </a:extLst>
        </p:cNvPr>
        <p:cNvGrpSpPr/>
        <p:nvPr/>
      </p:nvGrpSpPr>
      <p:grpSpPr>
        <a:xfrm>
          <a:off x="0" y="0"/>
          <a:ext cx="0" cy="0"/>
          <a:chOff x="0" y="0"/>
          <a:chExt cx="0" cy="0"/>
        </a:xfrm>
      </p:grpSpPr>
      <p:grpSp>
        <p:nvGrpSpPr>
          <p:cNvPr id="20" name="Group 8">
            <a:extLst>
              <a:ext uri="{FF2B5EF4-FFF2-40B4-BE49-F238E27FC236}">
                <a16:creationId xmlns:a16="http://schemas.microsoft.com/office/drawing/2014/main" id="{EE5F6AFA-C123-B54C-E985-4C63DF7E0E8B}"/>
              </a:ext>
            </a:extLst>
          </p:cNvPr>
          <p:cNvGrpSpPr/>
          <p:nvPr/>
        </p:nvGrpSpPr>
        <p:grpSpPr>
          <a:xfrm>
            <a:off x="7214851" y="0"/>
            <a:ext cx="5577839" cy="7315195"/>
            <a:chOff x="-11758" y="0"/>
            <a:chExt cx="3586262" cy="668024"/>
          </a:xfrm>
        </p:grpSpPr>
        <p:sp>
          <p:nvSpPr>
            <p:cNvPr id="21" name="Freeform 9">
              <a:extLst>
                <a:ext uri="{FF2B5EF4-FFF2-40B4-BE49-F238E27FC236}">
                  <a16:creationId xmlns:a16="http://schemas.microsoft.com/office/drawing/2014/main" id="{48F2D184-FB44-A254-6170-644CD50D323F}"/>
                </a:ext>
              </a:extLst>
            </p:cNvPr>
            <p:cNvSpPr/>
            <p:nvPr/>
          </p:nvSpPr>
          <p:spPr>
            <a:xfrm>
              <a:off x="-11758" y="0"/>
              <a:ext cx="3586262" cy="668024"/>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grpSp>
        <p:nvGrpSpPr>
          <p:cNvPr id="6" name="Group 6">
            <a:extLst>
              <a:ext uri="{FF2B5EF4-FFF2-40B4-BE49-F238E27FC236}">
                <a16:creationId xmlns:a16="http://schemas.microsoft.com/office/drawing/2014/main" id="{5C8B6E20-358F-ED04-D33A-8559F85194C1}"/>
              </a:ext>
            </a:extLst>
          </p:cNvPr>
          <p:cNvGrpSpPr/>
          <p:nvPr/>
        </p:nvGrpSpPr>
        <p:grpSpPr>
          <a:xfrm rot="5400000">
            <a:off x="2223636" y="-1607586"/>
            <a:ext cx="2575287" cy="7022556"/>
            <a:chOff x="347392" y="0"/>
            <a:chExt cx="2531086" cy="3549703"/>
          </a:xfrm>
        </p:grpSpPr>
        <p:sp>
          <p:nvSpPr>
            <p:cNvPr id="7" name="Freeform 7">
              <a:extLst>
                <a:ext uri="{FF2B5EF4-FFF2-40B4-BE49-F238E27FC236}">
                  <a16:creationId xmlns:a16="http://schemas.microsoft.com/office/drawing/2014/main" id="{ACEC47F7-77E4-317B-A535-375EFCE6DC0E}"/>
                </a:ext>
              </a:extLst>
            </p:cNvPr>
            <p:cNvSpPr/>
            <p:nvPr/>
          </p:nvSpPr>
          <p:spPr>
            <a:xfrm>
              <a:off x="347392" y="0"/>
              <a:ext cx="2531086" cy="3549703"/>
            </a:xfrm>
            <a:custGeom>
              <a:avLst/>
              <a:gdLst/>
              <a:ahLst/>
              <a:cxnLst/>
              <a:rect l="l" t="t" r="r" b="b"/>
              <a:pathLst>
                <a:path w="3355861" h="3549703">
                  <a:moveTo>
                    <a:pt x="0" y="0"/>
                  </a:moveTo>
                  <a:lnTo>
                    <a:pt x="3355861" y="0"/>
                  </a:lnTo>
                  <a:lnTo>
                    <a:pt x="3355861" y="3549703"/>
                  </a:lnTo>
                  <a:lnTo>
                    <a:pt x="0" y="3549703"/>
                  </a:lnTo>
                  <a:close/>
                </a:path>
              </a:pathLst>
            </a:custGeom>
            <a:solidFill>
              <a:schemeClr val="tx1">
                <a:lumMod val="90000"/>
                <a:lumOff val="10000"/>
              </a:schemeClr>
            </a:solidFill>
          </p:spPr>
          <p:txBody>
            <a:bodyPr/>
            <a:lstStyle/>
            <a:p>
              <a:endParaRPr lang="en-US" sz="2400"/>
            </a:p>
          </p:txBody>
        </p:sp>
      </p:grpSp>
      <p:grpSp>
        <p:nvGrpSpPr>
          <p:cNvPr id="8" name="Group 8">
            <a:extLst>
              <a:ext uri="{FF2B5EF4-FFF2-40B4-BE49-F238E27FC236}">
                <a16:creationId xmlns:a16="http://schemas.microsoft.com/office/drawing/2014/main" id="{603DA2C6-D205-A383-F323-5FC4A0E9D653}"/>
              </a:ext>
            </a:extLst>
          </p:cNvPr>
          <p:cNvGrpSpPr/>
          <p:nvPr/>
        </p:nvGrpSpPr>
        <p:grpSpPr>
          <a:xfrm>
            <a:off x="-4094" y="3384275"/>
            <a:ext cx="7022556" cy="3930920"/>
            <a:chOff x="0" y="0"/>
            <a:chExt cx="3549703" cy="718825"/>
          </a:xfrm>
        </p:grpSpPr>
        <p:sp>
          <p:nvSpPr>
            <p:cNvPr id="9" name="Freeform 9">
              <a:extLst>
                <a:ext uri="{FF2B5EF4-FFF2-40B4-BE49-F238E27FC236}">
                  <a16:creationId xmlns:a16="http://schemas.microsoft.com/office/drawing/2014/main" id="{6E31DEC1-3AC6-DBA5-5ED8-94E6D18ACA86}"/>
                </a:ext>
              </a:extLst>
            </p:cNvPr>
            <p:cNvSpPr/>
            <p:nvPr/>
          </p:nvSpPr>
          <p:spPr>
            <a:xfrm>
              <a:off x="0" y="0"/>
              <a:ext cx="3549703" cy="718825"/>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sp>
        <p:nvSpPr>
          <p:cNvPr id="15" name="TextBox 15">
            <a:extLst>
              <a:ext uri="{FF2B5EF4-FFF2-40B4-BE49-F238E27FC236}">
                <a16:creationId xmlns:a16="http://schemas.microsoft.com/office/drawing/2014/main" id="{E63CE116-D660-F5B4-DA53-16E8F13DB343}"/>
              </a:ext>
            </a:extLst>
          </p:cNvPr>
          <p:cNvSpPr txBox="1"/>
          <p:nvPr/>
        </p:nvSpPr>
        <p:spPr>
          <a:xfrm>
            <a:off x="136383" y="1129906"/>
            <a:ext cx="6741602" cy="1279261"/>
          </a:xfrm>
          <a:prstGeom prst="rect">
            <a:avLst/>
          </a:prstGeom>
        </p:spPr>
        <p:txBody>
          <a:bodyPr wrap="square" lIns="0" tIns="0" rIns="0" bIns="0" rtlCol="0" anchor="t">
            <a:spAutoFit/>
          </a:bodyPr>
          <a:lstStyle/>
          <a:p>
            <a:pPr algn="ctr">
              <a:lnSpc>
                <a:spcPts val="11424"/>
              </a:lnSpc>
            </a:pPr>
            <a:r>
              <a:rPr lang="en-US" sz="5400" b="1">
                <a:solidFill>
                  <a:srgbClr val="FFFFFF"/>
                </a:solidFill>
                <a:latin typeface="+mj-lt"/>
              </a:rPr>
              <a:t>Campus Events</a:t>
            </a:r>
          </a:p>
        </p:txBody>
      </p:sp>
      <p:sp>
        <p:nvSpPr>
          <p:cNvPr id="3" name="Content Placeholder 2">
            <a:extLst>
              <a:ext uri="{FF2B5EF4-FFF2-40B4-BE49-F238E27FC236}">
                <a16:creationId xmlns:a16="http://schemas.microsoft.com/office/drawing/2014/main" id="{106716A7-E203-B68E-8799-4784C6DE7C3C}"/>
              </a:ext>
            </a:extLst>
          </p:cNvPr>
          <p:cNvSpPr txBox="1">
            <a:spLocks/>
          </p:cNvSpPr>
          <p:nvPr/>
        </p:nvSpPr>
        <p:spPr>
          <a:xfrm>
            <a:off x="103374" y="3633499"/>
            <a:ext cx="6915088" cy="3443957"/>
          </a:xfrm>
          <a:prstGeom prst="rect">
            <a:avLst/>
          </a:prstGeom>
        </p:spPr>
        <p:txBody>
          <a:bodyPr vert="horz" lIns="130048" tIns="65024" rIns="130048" bIns="65024" rtlCol="0" anchor="t">
            <a:noAutofit/>
          </a:bodyPr>
          <a:lstStyle>
            <a:defPPr>
              <a:defRPr lang="en-US"/>
            </a:defPPr>
            <a:lvl1pPr marL="0" indent="-457189"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650230" indent="-380990"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2pPr>
            <a:lvl3pPr marL="130046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950690"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4pPr>
            <a:lvl5pPr marL="260091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5pPr>
            <a:lvl6pPr marL="325114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6pPr>
            <a:lvl7pPr marL="390137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7pPr>
            <a:lvl8pPr marL="455160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8pPr>
            <a:lvl9pPr marL="5201839" indent="-304792" algn="l" defTabSz="650230" rtl="0" eaLnBrk="1" latinLnBrk="0" hangingPunct="1">
              <a:spcBef>
                <a:spcPct val="20000"/>
              </a:spcBef>
              <a:buFont typeface="Arial" pitchFamily="34" charset="0"/>
              <a:buChar char="•"/>
              <a:defRPr sz="2560" kern="1200">
                <a:solidFill>
                  <a:schemeClr val="tx1"/>
                </a:solidFill>
                <a:latin typeface="+mn-lt"/>
                <a:ea typeface="+mn-ea"/>
                <a:cs typeface="+mn-cs"/>
              </a:defRPr>
            </a:lvl9pPr>
          </a:lstStyle>
          <a:p>
            <a:pPr marL="457200" indent="-457200"/>
            <a:r>
              <a:rPr lang="en-US" sz="3200">
                <a:latin typeface="Calibri Light"/>
                <a:ea typeface="Calibri"/>
                <a:cs typeface="Arial"/>
              </a:rPr>
              <a:t>Many of our students come to KSU and do not know anyone. </a:t>
            </a:r>
          </a:p>
          <a:p>
            <a:pPr marL="457200" indent="-457200"/>
            <a:endParaRPr lang="en-US" sz="1400">
              <a:latin typeface="Calibri Light"/>
              <a:ea typeface="Calibri"/>
              <a:cs typeface="Arial"/>
            </a:endParaRPr>
          </a:p>
          <a:p>
            <a:pPr marL="457200" indent="-457200"/>
            <a:r>
              <a:rPr lang="en-US" sz="3200">
                <a:latin typeface="Calibri Light"/>
                <a:ea typeface="Calibri"/>
                <a:cs typeface="Arial"/>
              </a:rPr>
              <a:t>Helping them connect with other students and university clubs, events, etc. creates connections proven to improve RPG and DFWI rates. </a:t>
            </a:r>
          </a:p>
        </p:txBody>
      </p:sp>
      <p:grpSp>
        <p:nvGrpSpPr>
          <p:cNvPr id="18" name="Group 8">
            <a:extLst>
              <a:ext uri="{FF2B5EF4-FFF2-40B4-BE49-F238E27FC236}">
                <a16:creationId xmlns:a16="http://schemas.microsoft.com/office/drawing/2014/main" id="{B2228773-A51D-4ACB-A816-4C049FB0837E}"/>
              </a:ext>
            </a:extLst>
          </p:cNvPr>
          <p:cNvGrpSpPr/>
          <p:nvPr/>
        </p:nvGrpSpPr>
        <p:grpSpPr>
          <a:xfrm>
            <a:off x="11527" y="0"/>
            <a:ext cx="7022556" cy="423102"/>
            <a:chOff x="0" y="0"/>
            <a:chExt cx="3549703" cy="1337166"/>
          </a:xfrm>
        </p:grpSpPr>
        <p:sp>
          <p:nvSpPr>
            <p:cNvPr id="19" name="Freeform 9">
              <a:extLst>
                <a:ext uri="{FF2B5EF4-FFF2-40B4-BE49-F238E27FC236}">
                  <a16:creationId xmlns:a16="http://schemas.microsoft.com/office/drawing/2014/main" id="{765D14F7-28CB-988F-631F-2176C64AA948}"/>
                </a:ext>
              </a:extLst>
            </p:cNvPr>
            <p:cNvSpPr/>
            <p:nvPr/>
          </p:nvSpPr>
          <p:spPr>
            <a:xfrm>
              <a:off x="0" y="0"/>
              <a:ext cx="3549703" cy="1337166"/>
            </a:xfrm>
            <a:custGeom>
              <a:avLst/>
              <a:gdLst/>
              <a:ahLst/>
              <a:cxnLst/>
              <a:rect l="l" t="t" r="r" b="b"/>
              <a:pathLst>
                <a:path w="3549703" h="650628">
                  <a:moveTo>
                    <a:pt x="0" y="0"/>
                  </a:moveTo>
                  <a:lnTo>
                    <a:pt x="3549703" y="0"/>
                  </a:lnTo>
                  <a:lnTo>
                    <a:pt x="3549703" y="650628"/>
                  </a:lnTo>
                  <a:lnTo>
                    <a:pt x="0" y="650628"/>
                  </a:lnTo>
                  <a:close/>
                </a:path>
              </a:pathLst>
            </a:custGeom>
            <a:solidFill>
              <a:srgbClr val="FFFFFF"/>
            </a:solidFill>
          </p:spPr>
          <p:txBody>
            <a:bodyPr/>
            <a:lstStyle/>
            <a:p>
              <a:endParaRPr lang="en-US" sz="2400"/>
            </a:p>
          </p:txBody>
        </p:sp>
      </p:grpSp>
      <p:pic>
        <p:nvPicPr>
          <p:cNvPr id="4" name="Picture 3">
            <a:extLst>
              <a:ext uri="{FF2B5EF4-FFF2-40B4-BE49-F238E27FC236}">
                <a16:creationId xmlns:a16="http://schemas.microsoft.com/office/drawing/2014/main" id="{66126C63-D0ED-F632-E31F-FB9DFAE99496}"/>
              </a:ext>
            </a:extLst>
          </p:cNvPr>
          <p:cNvPicPr>
            <a:picLocks noChangeAspect="1"/>
          </p:cNvPicPr>
          <p:nvPr/>
        </p:nvPicPr>
        <p:blipFill>
          <a:blip r:embed="rId3">
            <a:alphaModFix amt="80000"/>
            <a:extLst>
              <a:ext uri="{28A0092B-C50C-407E-A947-70E740481C1C}">
                <a14:useLocalDpi xmlns:a14="http://schemas.microsoft.com/office/drawing/2010/main" val="0"/>
              </a:ext>
            </a:extLst>
          </a:blip>
          <a:srcRect l="6261" t="6908" r="2892" b="7719"/>
          <a:stretch/>
        </p:blipFill>
        <p:spPr>
          <a:xfrm>
            <a:off x="7356294" y="1769536"/>
            <a:ext cx="5238090" cy="3667031"/>
          </a:xfrm>
          <a:prstGeom prst="rect">
            <a:avLst/>
          </a:prstGeom>
          <a:effectLst>
            <a:outerShdw blurRad="50800" dist="38100" dir="2700000" sx="102000" sy="102000" algn="tl" rotWithShape="0">
              <a:prstClr val="black">
                <a:alpha val="25001"/>
              </a:prstClr>
            </a:outerShdw>
          </a:effectLst>
        </p:spPr>
      </p:pic>
    </p:spTree>
    <p:extLst>
      <p:ext uri="{BB962C8B-B14F-4D97-AF65-F5344CB8AC3E}">
        <p14:creationId xmlns:p14="http://schemas.microsoft.com/office/powerpoint/2010/main" val="257353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6F3E20-C261-6533-7877-E8BC7643BD11}"/>
              </a:ext>
            </a:extLst>
          </p:cNvPr>
          <p:cNvSpPr txBox="1"/>
          <p:nvPr/>
        </p:nvSpPr>
        <p:spPr>
          <a:xfrm>
            <a:off x="375694" y="1499616"/>
            <a:ext cx="12253412" cy="5586984"/>
          </a:xfrm>
          <a:custGeom>
            <a:avLst/>
            <a:gdLst>
              <a:gd name="connsiteX0" fmla="*/ 0 w 12253412"/>
              <a:gd name="connsiteY0" fmla="*/ 0 h 5586984"/>
              <a:gd name="connsiteX1" fmla="*/ 12253412 w 12253412"/>
              <a:gd name="connsiteY1" fmla="*/ 0 h 5586984"/>
              <a:gd name="connsiteX2" fmla="*/ 12253412 w 12253412"/>
              <a:gd name="connsiteY2" fmla="*/ 5586984 h 5586984"/>
              <a:gd name="connsiteX3" fmla="*/ 0 w 12253412"/>
              <a:gd name="connsiteY3" fmla="*/ 5586984 h 5586984"/>
              <a:gd name="connsiteX4" fmla="*/ 0 w 12253412"/>
              <a:gd name="connsiteY4" fmla="*/ 0 h 558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412" h="5586984" extrusionOk="0">
                <a:moveTo>
                  <a:pt x="0" y="0"/>
                </a:moveTo>
                <a:cubicBezTo>
                  <a:pt x="1736481" y="118645"/>
                  <a:pt x="9684787" y="116012"/>
                  <a:pt x="12253412" y="0"/>
                </a:cubicBezTo>
                <a:cubicBezTo>
                  <a:pt x="12120530" y="1322248"/>
                  <a:pt x="12338363" y="3431168"/>
                  <a:pt x="12253412" y="5586984"/>
                </a:cubicBezTo>
                <a:cubicBezTo>
                  <a:pt x="6883982" y="5721584"/>
                  <a:pt x="2911419" y="5429788"/>
                  <a:pt x="0" y="5586984"/>
                </a:cubicBezTo>
                <a:cubicBezTo>
                  <a:pt x="-20187" y="4083418"/>
                  <a:pt x="-152480" y="2580949"/>
                  <a:pt x="0" y="0"/>
                </a:cubicBezTo>
                <a:close/>
              </a:path>
            </a:pathLst>
          </a:custGeom>
          <a:noFill/>
          <a:ln w="15875">
            <a:solidFill>
              <a:srgbClr val="00B0F0"/>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tIns="274320" bIns="182880" numCol="1">
            <a:noAutofit/>
          </a:bodyPr>
          <a:lstStyle/>
          <a:p>
            <a:pPr marL="579438" indent="-452438">
              <a:buFont typeface="System Font Regular"/>
              <a:buChar char="-"/>
            </a:pPr>
            <a:r>
              <a:rPr lang="en-US" sz="2800">
                <a:latin typeface="Calibri Light"/>
                <a:ea typeface="Calibri Light"/>
                <a:cs typeface="Calibri Light"/>
              </a:rPr>
              <a:t>My English 1101 students are required to attend at least 3 campus events during the semester. </a:t>
            </a:r>
          </a:p>
          <a:p>
            <a:pPr marL="127000"/>
            <a:endParaRPr lang="en-US" sz="2800">
              <a:latin typeface="Calibri Light"/>
              <a:ea typeface="Calibri Light"/>
              <a:cs typeface="Calibri Light"/>
            </a:endParaRPr>
          </a:p>
          <a:p>
            <a:pPr marL="579438" indent="-452438">
              <a:buFont typeface="System Font Regular"/>
              <a:buChar char="-"/>
            </a:pPr>
            <a:r>
              <a:rPr lang="en-US" sz="2800">
                <a:latin typeface="Calibri Light"/>
                <a:ea typeface="Calibri Light"/>
                <a:cs typeface="Calibri Light"/>
              </a:rPr>
              <a:t>They must then submit a photo of themselves at the event and do a little reflection on why they chose the event or club and what they got out of it. </a:t>
            </a:r>
          </a:p>
          <a:p>
            <a:pPr marL="127000"/>
            <a:endParaRPr lang="en-US" sz="2800">
              <a:latin typeface="Calibri Light"/>
              <a:ea typeface="Calibri Light"/>
              <a:cs typeface="Calibri Light"/>
            </a:endParaRPr>
          </a:p>
          <a:p>
            <a:pPr marL="579438" indent="-452438">
              <a:buFont typeface="System Font Regular"/>
              <a:buChar char="-"/>
            </a:pPr>
            <a:r>
              <a:rPr lang="en-US" sz="2800">
                <a:latin typeface="Calibri Light"/>
                <a:ea typeface="Calibri Light"/>
                <a:cs typeface="Calibri Light"/>
              </a:rPr>
              <a:t>Any university event they attend or different club they are a part of, outside of the three they submit for the assignments counts as extra-credit. </a:t>
            </a:r>
          </a:p>
          <a:p>
            <a:pPr marL="127000"/>
            <a:endParaRPr lang="en-US" sz="2800">
              <a:latin typeface="Calibri Light"/>
              <a:ea typeface="Calibri Light"/>
              <a:cs typeface="Calibri Light"/>
            </a:endParaRPr>
          </a:p>
          <a:p>
            <a:pPr marL="579438" indent="-452438">
              <a:buFont typeface="System Font Regular"/>
              <a:buChar char="-"/>
            </a:pPr>
            <a:r>
              <a:rPr lang="en-US" sz="2800">
                <a:latin typeface="Calibri Light"/>
                <a:ea typeface="Calibri Light"/>
                <a:cs typeface="Calibri Light"/>
              </a:rPr>
              <a:t>Students get double extra-credit if they attend events with their workshop group from class. </a:t>
            </a:r>
          </a:p>
        </p:txBody>
      </p:sp>
      <p:sp>
        <p:nvSpPr>
          <p:cNvPr id="5" name="TextBox 4">
            <a:extLst>
              <a:ext uri="{FF2B5EF4-FFF2-40B4-BE49-F238E27FC236}">
                <a16:creationId xmlns:a16="http://schemas.microsoft.com/office/drawing/2014/main" id="{81B8CB23-3060-D90B-4DDF-901D9E9C85D2}"/>
              </a:ext>
            </a:extLst>
          </p:cNvPr>
          <p:cNvSpPr txBox="1"/>
          <p:nvPr/>
        </p:nvSpPr>
        <p:spPr>
          <a:xfrm>
            <a:off x="0" y="0"/>
            <a:ext cx="13004800" cy="1371600"/>
          </a:xfrm>
          <a:prstGeom prst="rect">
            <a:avLst/>
          </a:prstGeom>
          <a:solidFill>
            <a:srgbClr val="FFC000"/>
          </a:solidFill>
        </p:spPr>
        <p:txBody>
          <a:bodyPr wrap="square" lIns="130048" tIns="65024" rIns="130048" bIns="65024" rtlCol="0" anchor="ctr">
            <a:noAutofit/>
          </a:bodyPr>
          <a:lst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a:lstStyle>
          <a:p>
            <a:pPr algn="ctr"/>
            <a:r>
              <a:rPr lang="en-US" sz="4400" i="1" cap="small"/>
              <a:t>course component: </a:t>
            </a:r>
            <a:r>
              <a:rPr lang="en-US" sz="5400"/>
              <a:t>Campus Events</a:t>
            </a:r>
            <a:endParaRPr lang="en-US" sz="6000" i="1" cap="small"/>
          </a:p>
        </p:txBody>
      </p:sp>
    </p:spTree>
    <p:extLst>
      <p:ext uri="{BB962C8B-B14F-4D97-AF65-F5344CB8AC3E}">
        <p14:creationId xmlns:p14="http://schemas.microsoft.com/office/powerpoint/2010/main" val="44839826"/>
      </p:ext>
    </p:extLst>
  </p:cSld>
  <p:clrMapOvr>
    <a:masterClrMapping/>
  </p:clrMapOvr>
</p:sld>
</file>

<file path=ppt/theme/theme1.xml><?xml version="1.0" encoding="utf-8"?>
<a:theme xmlns:a="http://schemas.openxmlformats.org/drawingml/2006/main" name="Office Theme">
  <a:themeElements>
    <a:clrScheme name="Custom 2">
      <a:dk1>
        <a:srgbClr val="2B2826"/>
      </a:dk1>
      <a:lt1>
        <a:srgbClr val="FFFFFF"/>
      </a:lt1>
      <a:dk2>
        <a:srgbClr val="FFC628"/>
      </a:dk2>
      <a:lt2>
        <a:srgbClr val="B0B4B2"/>
      </a:lt2>
      <a:accent1>
        <a:srgbClr val="2C2826"/>
      </a:accent1>
      <a:accent2>
        <a:srgbClr val="FFC628"/>
      </a:accent2>
      <a:accent3>
        <a:srgbClr val="FFF4D3"/>
      </a:accent3>
      <a:accent4>
        <a:srgbClr val="C69214"/>
      </a:accent4>
      <a:accent5>
        <a:srgbClr val="B7A99A"/>
      </a:accent5>
      <a:accent6>
        <a:srgbClr val="42B248"/>
      </a:accent6>
      <a:hlink>
        <a:srgbClr val="1A658F"/>
      </a:hlink>
      <a:folHlink>
        <a:srgbClr val="7567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22</Slides>
  <Notes>9</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Workshop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vt:lpstr>
      <vt:lpstr>PowerPoint Presentation</vt:lpstr>
      <vt:lpstr>PowerPoint Presentation</vt:lpstr>
      <vt:lpstr>PowerPoint Presentation</vt:lpstr>
      <vt:lpstr>Opportunities for Research Writing (cont’d)</vt:lpstr>
      <vt:lpstr>PowerPoint Presentation</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FYC Meeting Presentation</dc:title>
  <cp:revision>4</cp:revision>
  <dcterms:created xsi:type="dcterms:W3CDTF">2006-08-16T00:00:00Z</dcterms:created>
  <dcterms:modified xsi:type="dcterms:W3CDTF">2025-05-09T20:36:54Z</dcterms:modified>
  <dc:identifier>DAF7S7it-Uk</dc:identifier>
</cp:coreProperties>
</file>