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0"/>
  </p:notesMasterIdLst>
  <p:handoutMasterIdLst>
    <p:handoutMasterId r:id="rId21"/>
  </p:handoutMasterIdLst>
  <p:sldIdLst>
    <p:sldId id="334" r:id="rId5"/>
    <p:sldId id="345" r:id="rId6"/>
    <p:sldId id="346" r:id="rId7"/>
    <p:sldId id="347" r:id="rId8"/>
    <p:sldId id="348" r:id="rId9"/>
    <p:sldId id="353" r:id="rId10"/>
    <p:sldId id="349" r:id="rId11"/>
    <p:sldId id="350" r:id="rId12"/>
    <p:sldId id="354" r:id="rId13"/>
    <p:sldId id="355" r:id="rId14"/>
    <p:sldId id="356" r:id="rId15"/>
    <p:sldId id="357" r:id="rId16"/>
    <p:sldId id="351" r:id="rId17"/>
    <p:sldId id="352"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1392"/>
        <p:guide pos="7056"/>
        <p:guide orient="horz"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5/12/2025</a:t>
            </a:fld>
            <a:endParaRPr lang="en-US"/>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a:p>
        </p:txBody>
      </p:sp>
    </p:spTree>
    <p:extLst>
      <p:ext uri="{BB962C8B-B14F-4D97-AF65-F5344CB8AC3E}">
        <p14:creationId xmlns:p14="http://schemas.microsoft.com/office/powerpoint/2010/main" val="180179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a:t>Click to add text</a:t>
            </a:r>
          </a:p>
          <a:p>
            <a:pPr lvl="1"/>
            <a:r>
              <a:rPr lang="en-US"/>
              <a:t>Second level</a:t>
            </a:r>
          </a:p>
          <a:p>
            <a:pPr lvl="2"/>
            <a:r>
              <a:rPr lang="en-US"/>
              <a:t>Third level</a:t>
            </a:r>
          </a:p>
          <a:p>
            <a:pPr lvl="3"/>
            <a:r>
              <a:rPr lang="en-US"/>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a:t>Click to add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Knibbs,%20Kate.%20&#8220;Every%20AI%20Copyright%20Lawsuit%20in%20the%20US,%20Visualized.&#8221;%20Wired,%20Conde%20Nast,%2019%20Dec.%202024,%20https:/www.wired.com/story/ai-copyright-case-tracker/" TargetMode="External"/><Relationship Id="rId2" Type="http://schemas.openxmlformats.org/officeDocument/2006/relationships/hyperlink" Target="https://sites.usc.edu/iptls/2025/02/04/ai-copyright-and-the-law-the-ongoing-battle-over-intellectual-property-rights/#:~:text=In%20the%20past%20year%2C%20courts,should%20adapt%20to%20new%20technologies." TargetMode="External"/><Relationship Id="rId1" Type="http://schemas.openxmlformats.org/officeDocument/2006/relationships/slideLayout" Target="../slideLayouts/slideLayout12.xml"/><Relationship Id="rId4" Type="http://schemas.openxmlformats.org/officeDocument/2006/relationships/hyperlink" Target="https://mashable.com/article/ai-music-startup-suno-admits-using-copyrighted-music-says-its-fair-use#:~:text=AI%20music%20startup%20Suno%20has,by%20the%20fair%20use%20doctrin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ired.com/story/ai-copyright-case-tracker/" TargetMode="External"/><Relationship Id="rId2" Type="http://schemas.openxmlformats.org/officeDocument/2006/relationships/hyperlink" Target="https://sites.usc.edu/iptls/2025/02/04/ai-copyright-and-the-law-the-ongoing-battle-over-intellectual-property-rights/#:~:text=In%20the%20past%20year%2C%20courts,should%20adapt%20to%20new%20technologies" TargetMode="External"/><Relationship Id="rId1" Type="http://schemas.openxmlformats.org/officeDocument/2006/relationships/slideLayout" Target="../slideLayouts/slideLayout7.xml"/><Relationship Id="rId5" Type="http://schemas.openxmlformats.org/officeDocument/2006/relationships/hyperlink" Target="https://chrome-extension/efaidnbmnnnibpcajpcglclefindmkaj/https:/www.copyright.gov/ai/Copyright-and-Artificial-Intelligence-Part-2-Copyrightability-Report.pdf" TargetMode="External"/><Relationship Id="rId4" Type="http://schemas.openxmlformats.org/officeDocument/2006/relationships/hyperlink" Target="https://mashable.com/article/ai-music-startup-suno-admits-using-copyrighted-music-says-its-fair-use#:~:text=AI%20music%20startup%20Suno%20has,by%20the%20fair%20use%20doctrin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udio.com/home" TargetMode="External"/><Relationship Id="rId2" Type="http://schemas.openxmlformats.org/officeDocument/2006/relationships/hyperlink" Target="https://suno.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suno.com/home"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80159" y="3386775"/>
            <a:ext cx="8311102" cy="3080335"/>
          </a:xfrm>
        </p:spPr>
        <p:txBody>
          <a:bodyPr anchor="t">
            <a:normAutofit/>
          </a:bodyPr>
          <a:lstStyle/>
          <a:p>
            <a:r>
              <a:rPr lang="en-US" sz="4200" dirty="0"/>
              <a:t>Teaching ethical ai use through creative writing assignments</a:t>
            </a:r>
            <a:br>
              <a:rPr lang="en-US" sz="4200" dirty="0"/>
            </a:br>
            <a:endParaRPr lang="en-US" sz="4200" dirty="0"/>
          </a:p>
        </p:txBody>
      </p:sp>
      <p:pic>
        <p:nvPicPr>
          <p:cNvPr id="4" name="Picture Placeholder 3" descr="A cartoon of a dog flexing his muscles&#10;&#10;AI-generated content may be incorrect.">
            <a:extLst>
              <a:ext uri="{FF2B5EF4-FFF2-40B4-BE49-F238E27FC236}">
                <a16:creationId xmlns:a16="http://schemas.microsoft.com/office/drawing/2014/main" id="{1E0EA763-4A21-9873-4DB2-588C6E01E8B2}"/>
              </a:ext>
            </a:extLst>
          </p:cNvPr>
          <p:cNvPicPr>
            <a:picLocks noGrp="1" noChangeAspect="1"/>
          </p:cNvPicPr>
          <p:nvPr>
            <p:ph type="pic" sz="quarter" idx="13"/>
          </p:nvPr>
        </p:nvPicPr>
        <p:blipFill>
          <a:blip r:embed="rId3"/>
          <a:srcRect l="1093" t="3166" r="-1093" b="30138"/>
          <a:stretch/>
        </p:blipFill>
        <p:spPr>
          <a:xfrm>
            <a:off x="8226726" y="390890"/>
            <a:ext cx="3521075" cy="3522662"/>
          </a:xfrm>
        </p:spPr>
      </p:pic>
      <p:sp>
        <p:nvSpPr>
          <p:cNvPr id="5" name="TextBox 4">
            <a:extLst>
              <a:ext uri="{FF2B5EF4-FFF2-40B4-BE49-F238E27FC236}">
                <a16:creationId xmlns:a16="http://schemas.microsoft.com/office/drawing/2014/main" id="{CDA7CF1A-4C75-75CF-77AA-2E357AD5E3C2}"/>
              </a:ext>
            </a:extLst>
          </p:cNvPr>
          <p:cNvSpPr txBox="1"/>
          <p:nvPr/>
        </p:nvSpPr>
        <p:spPr>
          <a:xfrm>
            <a:off x="3578120" y="390890"/>
            <a:ext cx="4379692" cy="1477328"/>
          </a:xfrm>
          <a:prstGeom prst="rect">
            <a:avLst/>
          </a:prstGeom>
          <a:solidFill>
            <a:schemeClr val="bg1"/>
          </a:solidFill>
        </p:spPr>
        <p:txBody>
          <a:bodyPr wrap="square" rtlCol="0">
            <a:spAutoFit/>
          </a:bodyPr>
          <a:lstStyle/>
          <a:p>
            <a:r>
              <a:rPr lang="en-US" b="1" dirty="0"/>
              <a:t>Prompt: “</a:t>
            </a:r>
            <a:r>
              <a:rPr lang="en-US" dirty="0"/>
              <a:t>Create an image of a chihuahua in a sweatpants and a sweatshirt. He should be flexing his muscles and grinning. Make him very jaunty.”</a:t>
            </a:r>
          </a:p>
        </p:txBody>
      </p:sp>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AD58-257B-AD70-D63D-5F4E493B2930}"/>
              </a:ext>
            </a:extLst>
          </p:cNvPr>
          <p:cNvSpPr>
            <a:spLocks noGrp="1"/>
          </p:cNvSpPr>
          <p:nvPr>
            <p:ph type="title"/>
          </p:nvPr>
        </p:nvSpPr>
        <p:spPr/>
        <p:txBody>
          <a:bodyPr/>
          <a:lstStyle/>
          <a:p>
            <a:r>
              <a:rPr lang="en-US" dirty="0"/>
              <a:t>Example of copyright submission</a:t>
            </a:r>
          </a:p>
        </p:txBody>
      </p:sp>
      <p:sp>
        <p:nvSpPr>
          <p:cNvPr id="3" name="Content Placeholder 2">
            <a:extLst>
              <a:ext uri="{FF2B5EF4-FFF2-40B4-BE49-F238E27FC236}">
                <a16:creationId xmlns:a16="http://schemas.microsoft.com/office/drawing/2014/main" id="{E87043FA-33B6-E87A-9D4A-BD847DC4A200}"/>
              </a:ext>
            </a:extLst>
          </p:cNvPr>
          <p:cNvSpPr>
            <a:spLocks noGrp="1"/>
          </p:cNvSpPr>
          <p:nvPr>
            <p:ph idx="1"/>
          </p:nvPr>
        </p:nvSpPr>
        <p:spPr/>
        <p:txBody>
          <a:bodyPr>
            <a:normAutofit fontScale="85000" lnSpcReduction="20000"/>
          </a:bodyPr>
          <a:lstStyle/>
          <a:p>
            <a:r>
              <a:rPr lang="en-US" dirty="0"/>
              <a:t>“The drawing itself is a copyrightable work, and its expressive elements are clearly perceptible in the output, including the outline of the mask, the position of the nose, mouth, and cheekbones relative to the shape of the mask, the arrangement of the stems and rosebuds, and the shape and placement of the four leaves.  </a:t>
            </a:r>
          </a:p>
          <a:p>
            <a:r>
              <a:rPr lang="en-US" dirty="0"/>
              <a:t>The applicant disclaimed “any non-human expression” appearing in the final work, such as the realistic, three-dimensional representation of the nose, lips, and rosebuds, as well as the lighting and shadows in the background.  After reviewing the information provided in the application, the Office registered the work with an annotation stating: “Registration limited to unaltered human pictorial authorship that is clearly perceptible in the deposit and separable from the non-human expression that is excluded from the claim.”124 (US Copyright Office)</a:t>
            </a:r>
          </a:p>
        </p:txBody>
      </p:sp>
    </p:spTree>
    <p:extLst>
      <p:ext uri="{BB962C8B-B14F-4D97-AF65-F5344CB8AC3E}">
        <p14:creationId xmlns:p14="http://schemas.microsoft.com/office/powerpoint/2010/main" val="5679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750A-1DC8-9BD1-D52E-029AD616B280}"/>
              </a:ext>
            </a:extLst>
          </p:cNvPr>
          <p:cNvSpPr>
            <a:spLocks noGrp="1"/>
          </p:cNvSpPr>
          <p:nvPr>
            <p:ph type="title"/>
          </p:nvPr>
        </p:nvSpPr>
        <p:spPr/>
        <p:txBody>
          <a:bodyPr/>
          <a:lstStyle/>
          <a:p>
            <a:r>
              <a:rPr lang="en-US" dirty="0"/>
              <a:t>AI Tools with more creative control</a:t>
            </a:r>
          </a:p>
        </p:txBody>
      </p:sp>
      <p:pic>
        <p:nvPicPr>
          <p:cNvPr id="9" name="Content Placeholder 8" descr="A collage of a landscape&#10;&#10;AI-generated content may be incorrect.">
            <a:extLst>
              <a:ext uri="{FF2B5EF4-FFF2-40B4-BE49-F238E27FC236}">
                <a16:creationId xmlns:a16="http://schemas.microsoft.com/office/drawing/2014/main" id="{87D44AAB-237A-3590-6613-1CEF0147B70F}"/>
              </a:ext>
            </a:extLst>
          </p:cNvPr>
          <p:cNvPicPr>
            <a:picLocks noGrp="1" noChangeAspect="1"/>
          </p:cNvPicPr>
          <p:nvPr>
            <p:ph idx="1"/>
          </p:nvPr>
        </p:nvPicPr>
        <p:blipFill>
          <a:blip r:embed="rId2"/>
          <a:stretch>
            <a:fillRect/>
          </a:stretch>
        </p:blipFill>
        <p:spPr>
          <a:xfrm>
            <a:off x="2033591" y="2264750"/>
            <a:ext cx="1014413" cy="1014413"/>
          </a:xfrm>
        </p:spPr>
      </p:pic>
      <p:pic>
        <p:nvPicPr>
          <p:cNvPr id="11" name="Picture 10" descr="A painting of a path through a field of flowers&#10;&#10;AI-generated content may be incorrect.">
            <a:extLst>
              <a:ext uri="{FF2B5EF4-FFF2-40B4-BE49-F238E27FC236}">
                <a16:creationId xmlns:a16="http://schemas.microsoft.com/office/drawing/2014/main" id="{F85230D1-29F1-5F14-A581-31232F97FCEB}"/>
              </a:ext>
            </a:extLst>
          </p:cNvPr>
          <p:cNvPicPr>
            <a:picLocks noChangeAspect="1"/>
          </p:cNvPicPr>
          <p:nvPr/>
        </p:nvPicPr>
        <p:blipFill>
          <a:blip r:embed="rId3"/>
          <a:stretch>
            <a:fillRect/>
          </a:stretch>
        </p:blipFill>
        <p:spPr>
          <a:xfrm>
            <a:off x="3897765" y="2264750"/>
            <a:ext cx="1014413" cy="1014413"/>
          </a:xfrm>
          <a:prstGeom prst="rect">
            <a:avLst/>
          </a:prstGeom>
        </p:spPr>
      </p:pic>
      <p:pic>
        <p:nvPicPr>
          <p:cNvPr id="13" name="Picture 12" descr="A white path through a field&#10;&#10;AI-generated content may be incorrect.">
            <a:extLst>
              <a:ext uri="{FF2B5EF4-FFF2-40B4-BE49-F238E27FC236}">
                <a16:creationId xmlns:a16="http://schemas.microsoft.com/office/drawing/2014/main" id="{C06A07ED-E042-8190-064D-77E87EE2C9A6}"/>
              </a:ext>
            </a:extLst>
          </p:cNvPr>
          <p:cNvPicPr>
            <a:picLocks noChangeAspect="1"/>
          </p:cNvPicPr>
          <p:nvPr/>
        </p:nvPicPr>
        <p:blipFill>
          <a:blip r:embed="rId4"/>
          <a:stretch>
            <a:fillRect/>
          </a:stretch>
        </p:blipFill>
        <p:spPr>
          <a:xfrm>
            <a:off x="5718823" y="2264750"/>
            <a:ext cx="1014413" cy="1014413"/>
          </a:xfrm>
          <a:prstGeom prst="rect">
            <a:avLst/>
          </a:prstGeom>
        </p:spPr>
      </p:pic>
      <p:pic>
        <p:nvPicPr>
          <p:cNvPr id="15" name="Picture 14" descr="A collage of a river and trees&#10;&#10;AI-generated content may be incorrect.">
            <a:extLst>
              <a:ext uri="{FF2B5EF4-FFF2-40B4-BE49-F238E27FC236}">
                <a16:creationId xmlns:a16="http://schemas.microsoft.com/office/drawing/2014/main" id="{B1AE4957-5EDC-2ABA-EB00-467CAC3EC5E6}"/>
              </a:ext>
            </a:extLst>
          </p:cNvPr>
          <p:cNvPicPr>
            <a:picLocks noChangeAspect="1"/>
          </p:cNvPicPr>
          <p:nvPr/>
        </p:nvPicPr>
        <p:blipFill>
          <a:blip r:embed="rId5"/>
          <a:stretch>
            <a:fillRect/>
          </a:stretch>
        </p:blipFill>
        <p:spPr>
          <a:xfrm>
            <a:off x="7653247" y="2280137"/>
            <a:ext cx="1014413" cy="1014413"/>
          </a:xfrm>
          <a:prstGeom prst="rect">
            <a:avLst/>
          </a:prstGeom>
        </p:spPr>
      </p:pic>
      <p:pic>
        <p:nvPicPr>
          <p:cNvPr id="17" name="Picture 16" descr="A river running through a forest&#10;&#10;AI-generated content may be incorrect.">
            <a:extLst>
              <a:ext uri="{FF2B5EF4-FFF2-40B4-BE49-F238E27FC236}">
                <a16:creationId xmlns:a16="http://schemas.microsoft.com/office/drawing/2014/main" id="{1EB7B782-F979-DB76-D6A5-FD68592405EB}"/>
              </a:ext>
            </a:extLst>
          </p:cNvPr>
          <p:cNvPicPr>
            <a:picLocks noChangeAspect="1"/>
          </p:cNvPicPr>
          <p:nvPr/>
        </p:nvPicPr>
        <p:blipFill>
          <a:blip r:embed="rId6"/>
          <a:stretch>
            <a:fillRect/>
          </a:stretch>
        </p:blipFill>
        <p:spPr>
          <a:xfrm>
            <a:off x="9636133" y="2249382"/>
            <a:ext cx="1004888" cy="1004888"/>
          </a:xfrm>
          <a:prstGeom prst="rect">
            <a:avLst/>
          </a:prstGeom>
        </p:spPr>
      </p:pic>
      <p:pic>
        <p:nvPicPr>
          <p:cNvPr id="19" name="Picture 18" descr="A river running through a field&#10;&#10;AI-generated content may be incorrect.">
            <a:extLst>
              <a:ext uri="{FF2B5EF4-FFF2-40B4-BE49-F238E27FC236}">
                <a16:creationId xmlns:a16="http://schemas.microsoft.com/office/drawing/2014/main" id="{CDA3A32E-30BA-6E5B-5A0F-FF5E9720DC8B}"/>
              </a:ext>
            </a:extLst>
          </p:cNvPr>
          <p:cNvPicPr>
            <a:picLocks noChangeAspect="1"/>
          </p:cNvPicPr>
          <p:nvPr/>
        </p:nvPicPr>
        <p:blipFill>
          <a:blip r:embed="rId7"/>
          <a:stretch>
            <a:fillRect/>
          </a:stretch>
        </p:blipFill>
        <p:spPr>
          <a:xfrm>
            <a:off x="3371508" y="5165407"/>
            <a:ext cx="1052513" cy="1052513"/>
          </a:xfrm>
          <a:prstGeom prst="rect">
            <a:avLst/>
          </a:prstGeom>
        </p:spPr>
      </p:pic>
      <p:pic>
        <p:nvPicPr>
          <p:cNvPr id="25" name="Picture 24" descr="Hot air balloon flying over a stream&#10;&#10;AI-generated content may be incorrect.">
            <a:extLst>
              <a:ext uri="{FF2B5EF4-FFF2-40B4-BE49-F238E27FC236}">
                <a16:creationId xmlns:a16="http://schemas.microsoft.com/office/drawing/2014/main" id="{AA9C051A-9F7D-D225-88AF-1560B5B0398E}"/>
              </a:ext>
            </a:extLst>
          </p:cNvPr>
          <p:cNvPicPr>
            <a:picLocks noChangeAspect="1"/>
          </p:cNvPicPr>
          <p:nvPr/>
        </p:nvPicPr>
        <p:blipFill>
          <a:blip r:embed="rId8"/>
          <a:stretch>
            <a:fillRect/>
          </a:stretch>
        </p:blipFill>
        <p:spPr>
          <a:xfrm>
            <a:off x="5113649" y="5173722"/>
            <a:ext cx="1052513" cy="1052513"/>
          </a:xfrm>
          <a:prstGeom prst="rect">
            <a:avLst/>
          </a:prstGeom>
        </p:spPr>
      </p:pic>
      <p:pic>
        <p:nvPicPr>
          <p:cNvPr id="27" name="Picture 26" descr="A river running through a forest&#10;&#10;AI-generated content may be incorrect.">
            <a:extLst>
              <a:ext uri="{FF2B5EF4-FFF2-40B4-BE49-F238E27FC236}">
                <a16:creationId xmlns:a16="http://schemas.microsoft.com/office/drawing/2014/main" id="{07584CD7-0240-7266-FD64-9F9764831730}"/>
              </a:ext>
            </a:extLst>
          </p:cNvPr>
          <p:cNvPicPr>
            <a:picLocks noChangeAspect="1"/>
          </p:cNvPicPr>
          <p:nvPr/>
        </p:nvPicPr>
        <p:blipFill>
          <a:blip r:embed="rId9"/>
          <a:stretch>
            <a:fillRect/>
          </a:stretch>
        </p:blipFill>
        <p:spPr>
          <a:xfrm>
            <a:off x="7107941" y="5173722"/>
            <a:ext cx="1052513" cy="1052513"/>
          </a:xfrm>
          <a:prstGeom prst="rect">
            <a:avLst/>
          </a:prstGeom>
        </p:spPr>
      </p:pic>
      <p:sp>
        <p:nvSpPr>
          <p:cNvPr id="28" name="TextBox 27">
            <a:extLst>
              <a:ext uri="{FF2B5EF4-FFF2-40B4-BE49-F238E27FC236}">
                <a16:creationId xmlns:a16="http://schemas.microsoft.com/office/drawing/2014/main" id="{16BF673D-878D-9A52-F8EF-30FEACA9CDFC}"/>
              </a:ext>
            </a:extLst>
          </p:cNvPr>
          <p:cNvSpPr txBox="1"/>
          <p:nvPr/>
        </p:nvSpPr>
        <p:spPr>
          <a:xfrm>
            <a:off x="1928340" y="3460433"/>
            <a:ext cx="1717273" cy="1477328"/>
          </a:xfrm>
          <a:prstGeom prst="rect">
            <a:avLst/>
          </a:prstGeom>
          <a:noFill/>
        </p:spPr>
        <p:txBody>
          <a:bodyPr wrap="square" rtlCol="0">
            <a:spAutoFit/>
          </a:bodyPr>
          <a:lstStyle/>
          <a:p>
            <a:r>
              <a:rPr lang="en-US" dirty="0"/>
              <a:t>Generate images with prompt: </a:t>
            </a:r>
            <a:r>
              <a:rPr lang="en-US" i="1" dirty="0"/>
              <a:t>meadow trail lithograph</a:t>
            </a:r>
            <a:endParaRPr lang="en-US" dirty="0"/>
          </a:p>
        </p:txBody>
      </p:sp>
      <p:sp>
        <p:nvSpPr>
          <p:cNvPr id="29" name="TextBox 28">
            <a:extLst>
              <a:ext uri="{FF2B5EF4-FFF2-40B4-BE49-F238E27FC236}">
                <a16:creationId xmlns:a16="http://schemas.microsoft.com/office/drawing/2014/main" id="{2BD6D05C-AD04-ABAD-8EB7-9DFC39184A26}"/>
              </a:ext>
            </a:extLst>
          </p:cNvPr>
          <p:cNvSpPr txBox="1"/>
          <p:nvPr/>
        </p:nvSpPr>
        <p:spPr>
          <a:xfrm>
            <a:off x="3985158" y="3404009"/>
            <a:ext cx="1014413" cy="1200329"/>
          </a:xfrm>
          <a:prstGeom prst="rect">
            <a:avLst/>
          </a:prstGeom>
          <a:noFill/>
        </p:spPr>
        <p:txBody>
          <a:bodyPr wrap="square" rtlCol="0">
            <a:spAutoFit/>
          </a:bodyPr>
          <a:lstStyle/>
          <a:p>
            <a:r>
              <a:rPr lang="en-US" dirty="0"/>
              <a:t>Select and upscale image</a:t>
            </a:r>
          </a:p>
        </p:txBody>
      </p:sp>
      <p:sp>
        <p:nvSpPr>
          <p:cNvPr id="30" name="TextBox 29">
            <a:extLst>
              <a:ext uri="{FF2B5EF4-FFF2-40B4-BE49-F238E27FC236}">
                <a16:creationId xmlns:a16="http://schemas.microsoft.com/office/drawing/2014/main" id="{4CD7D1C6-7891-89B2-83F7-FC2AD49812C9}"/>
              </a:ext>
            </a:extLst>
          </p:cNvPr>
          <p:cNvSpPr txBox="1"/>
          <p:nvPr/>
        </p:nvSpPr>
        <p:spPr>
          <a:xfrm>
            <a:off x="5718823" y="3294550"/>
            <a:ext cx="1174346" cy="1754326"/>
          </a:xfrm>
          <a:prstGeom prst="rect">
            <a:avLst/>
          </a:prstGeom>
          <a:noFill/>
        </p:spPr>
        <p:txBody>
          <a:bodyPr wrap="square" rtlCol="0">
            <a:spAutoFit/>
          </a:bodyPr>
          <a:lstStyle/>
          <a:p>
            <a:r>
              <a:rPr lang="en-US" dirty="0"/>
              <a:t>Use freehand editing tool to select region</a:t>
            </a:r>
          </a:p>
        </p:txBody>
      </p:sp>
      <p:sp>
        <p:nvSpPr>
          <p:cNvPr id="31" name="TextBox 30">
            <a:extLst>
              <a:ext uri="{FF2B5EF4-FFF2-40B4-BE49-F238E27FC236}">
                <a16:creationId xmlns:a16="http://schemas.microsoft.com/office/drawing/2014/main" id="{BB1B9780-0085-AD5E-2274-264D474C0E6B}"/>
              </a:ext>
            </a:extLst>
          </p:cNvPr>
          <p:cNvSpPr txBox="1"/>
          <p:nvPr/>
        </p:nvSpPr>
        <p:spPr>
          <a:xfrm>
            <a:off x="7317260" y="3404009"/>
            <a:ext cx="2146742" cy="1477328"/>
          </a:xfrm>
          <a:prstGeom prst="rect">
            <a:avLst/>
          </a:prstGeom>
          <a:noFill/>
        </p:spPr>
        <p:txBody>
          <a:bodyPr wrap="none" rtlCol="0">
            <a:spAutoFit/>
          </a:bodyPr>
          <a:lstStyle/>
          <a:p>
            <a:pPr algn="l"/>
            <a:r>
              <a:rPr lang="en-US" sz="1800" b="0" i="0" u="none" strike="noStrike" baseline="0" dirty="0"/>
              <a:t>Generate</a:t>
            </a:r>
          </a:p>
          <a:p>
            <a:pPr algn="l"/>
            <a:r>
              <a:rPr lang="en-US" sz="1800" b="0" i="0" u="none" strike="noStrike" baseline="0" dirty="0"/>
              <a:t>Candidate Images</a:t>
            </a:r>
          </a:p>
          <a:p>
            <a:pPr algn="l"/>
            <a:r>
              <a:rPr lang="en-US" sz="1800" b="0" i="0" u="none" strike="noStrike" baseline="0" dirty="0"/>
              <a:t>with Prompt</a:t>
            </a:r>
            <a:r>
              <a:rPr lang="en-US" sz="1800" b="0" i="1" u="none" strike="noStrike" baseline="0" dirty="0"/>
              <a:t>:</a:t>
            </a:r>
          </a:p>
          <a:p>
            <a:pPr algn="l"/>
            <a:r>
              <a:rPr lang="en-US" sz="1800" b="0" i="1" u="none" strike="noStrike" baseline="0" dirty="0"/>
              <a:t>meadow stream</a:t>
            </a:r>
          </a:p>
          <a:p>
            <a:pPr algn="l"/>
            <a:r>
              <a:rPr lang="en-US" sz="1800" b="0" i="1" u="none" strike="noStrike" baseline="0" dirty="0"/>
              <a:t>lithograph</a:t>
            </a:r>
            <a:endParaRPr lang="en-US" dirty="0"/>
          </a:p>
        </p:txBody>
      </p:sp>
      <p:sp>
        <p:nvSpPr>
          <p:cNvPr id="32" name="TextBox 31">
            <a:extLst>
              <a:ext uri="{FF2B5EF4-FFF2-40B4-BE49-F238E27FC236}">
                <a16:creationId xmlns:a16="http://schemas.microsoft.com/office/drawing/2014/main" id="{C1B2540D-F056-1072-A322-2F70D7162B48}"/>
              </a:ext>
            </a:extLst>
          </p:cNvPr>
          <p:cNvSpPr txBox="1"/>
          <p:nvPr/>
        </p:nvSpPr>
        <p:spPr>
          <a:xfrm>
            <a:off x="9636133" y="3429000"/>
            <a:ext cx="1800493" cy="646331"/>
          </a:xfrm>
          <a:prstGeom prst="rect">
            <a:avLst/>
          </a:prstGeom>
          <a:noFill/>
        </p:spPr>
        <p:txBody>
          <a:bodyPr wrap="none" rtlCol="0">
            <a:spAutoFit/>
          </a:bodyPr>
          <a:lstStyle/>
          <a:p>
            <a:pPr algn="l"/>
            <a:r>
              <a:rPr lang="en-US" sz="1800" b="0" i="0" u="none" strike="noStrike" baseline="0" dirty="0"/>
              <a:t>Select and</a:t>
            </a:r>
          </a:p>
          <a:p>
            <a:pPr algn="l"/>
            <a:r>
              <a:rPr lang="en-US" sz="1800" b="0" i="0" u="none" strike="noStrike" baseline="0" dirty="0"/>
              <a:t>Upscale Image</a:t>
            </a:r>
            <a:endParaRPr lang="en-US" dirty="0"/>
          </a:p>
        </p:txBody>
      </p:sp>
    </p:spTree>
    <p:extLst>
      <p:ext uri="{BB962C8B-B14F-4D97-AF65-F5344CB8AC3E}">
        <p14:creationId xmlns:p14="http://schemas.microsoft.com/office/powerpoint/2010/main" val="157545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B91C2-B396-D39F-2183-BFA31B285F10}"/>
              </a:ext>
            </a:extLst>
          </p:cNvPr>
          <p:cNvSpPr>
            <a:spLocks noGrp="1"/>
          </p:cNvSpPr>
          <p:nvPr>
            <p:ph idx="1"/>
          </p:nvPr>
        </p:nvSpPr>
        <p:spPr/>
        <p:txBody>
          <a:bodyPr>
            <a:normAutofit lnSpcReduction="10000"/>
          </a:bodyPr>
          <a:lstStyle/>
          <a:p>
            <a:pPr marL="0" indent="0">
              <a:buNone/>
            </a:pPr>
            <a:r>
              <a:rPr lang="en-US" dirty="0"/>
              <a:t>“Unlike prompts alone, these tools can enable the user to control the selection of individual creative elements. Whether such modifications rise to the minimum standard of originality … will depend on a case by case determination. In those cases where they do, the output should be copyrightable.</a:t>
            </a:r>
          </a:p>
          <a:p>
            <a:pPr marL="0" indent="0">
              <a:buNone/>
            </a:pPr>
            <a:endParaRPr lang="en-US" dirty="0"/>
          </a:p>
          <a:p>
            <a:pPr marL="0" indent="0">
              <a:buNone/>
            </a:pPr>
            <a:r>
              <a:rPr lang="en-US" dirty="0"/>
              <a:t>Similarly, the inclusion of elements of AI-generated content in a larger human-authored work does not affect the copyrightability of the larger human-authored work as a whole.” (US Copyright Office) </a:t>
            </a:r>
          </a:p>
        </p:txBody>
      </p:sp>
      <p:sp>
        <p:nvSpPr>
          <p:cNvPr id="4" name="TextBox 3">
            <a:extLst>
              <a:ext uri="{FF2B5EF4-FFF2-40B4-BE49-F238E27FC236}">
                <a16:creationId xmlns:a16="http://schemas.microsoft.com/office/drawing/2014/main" id="{96A0E946-5153-BBE9-786D-4FF4C59B255A}"/>
              </a:ext>
            </a:extLst>
          </p:cNvPr>
          <p:cNvSpPr txBox="1"/>
          <p:nvPr/>
        </p:nvSpPr>
        <p:spPr>
          <a:xfrm>
            <a:off x="5638800" y="2985654"/>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8418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5C8F-85EF-70B1-C0F2-8BF5D9FC993C}"/>
              </a:ext>
            </a:extLst>
          </p:cNvPr>
          <p:cNvSpPr>
            <a:spLocks noGrp="1"/>
          </p:cNvSpPr>
          <p:nvPr>
            <p:ph type="title"/>
          </p:nvPr>
        </p:nvSpPr>
        <p:spPr/>
        <p:txBody>
          <a:bodyPr/>
          <a:lstStyle/>
          <a:p>
            <a:r>
              <a:rPr lang="en-US" dirty="0"/>
              <a:t>Ethical questions </a:t>
            </a:r>
            <a:r>
              <a:rPr lang="en-US" dirty="0" err="1"/>
              <a:t>regardingAI</a:t>
            </a:r>
            <a:r>
              <a:rPr lang="en-US" dirty="0"/>
              <a:t> works and content ownership</a:t>
            </a:r>
          </a:p>
        </p:txBody>
      </p:sp>
      <p:sp>
        <p:nvSpPr>
          <p:cNvPr id="3" name="Content Placeholder 2">
            <a:extLst>
              <a:ext uri="{FF2B5EF4-FFF2-40B4-BE49-F238E27FC236}">
                <a16:creationId xmlns:a16="http://schemas.microsoft.com/office/drawing/2014/main" id="{72C3DA25-3E49-48DC-BD34-3D2A500A921E}"/>
              </a:ext>
            </a:extLst>
          </p:cNvPr>
          <p:cNvSpPr>
            <a:spLocks noGrp="1"/>
          </p:cNvSpPr>
          <p:nvPr>
            <p:ph idx="1"/>
          </p:nvPr>
        </p:nvSpPr>
        <p:spPr/>
        <p:txBody>
          <a:bodyPr>
            <a:normAutofit/>
          </a:bodyPr>
          <a:lstStyle/>
          <a:p>
            <a:r>
              <a:rPr lang="en-US" dirty="0"/>
              <a:t>Did I </a:t>
            </a:r>
            <a:r>
              <a:rPr lang="en-US" b="1" i="1" dirty="0"/>
              <a:t>truly </a:t>
            </a:r>
            <a:r>
              <a:rPr lang="en-US" dirty="0"/>
              <a:t>make something new?</a:t>
            </a:r>
          </a:p>
          <a:p>
            <a:pPr lvl="1"/>
            <a:r>
              <a:rPr lang="en-US" dirty="0"/>
              <a:t>If yes, when did that really </a:t>
            </a:r>
            <a:r>
              <a:rPr lang="en-US" i="1" dirty="0"/>
              <a:t>happen </a:t>
            </a:r>
            <a:r>
              <a:rPr lang="en-US" dirty="0"/>
              <a:t>in the creative process? Can you pinpoint it?</a:t>
            </a:r>
          </a:p>
          <a:p>
            <a:r>
              <a:rPr lang="en-US" dirty="0"/>
              <a:t>Am I using tools ethically that were created from other people’s data and work? (*)</a:t>
            </a:r>
          </a:p>
          <a:p>
            <a:endParaRPr lang="en-US" dirty="0">
              <a:effectLst/>
            </a:endParaRPr>
          </a:p>
          <a:p>
            <a:endParaRPr lang="en-US" dirty="0">
              <a:effectLst/>
            </a:endParaRPr>
          </a:p>
          <a:p>
            <a:endParaRPr lang="en-US" dirty="0"/>
          </a:p>
          <a:p>
            <a:endParaRPr lang="en-US" dirty="0"/>
          </a:p>
        </p:txBody>
      </p:sp>
    </p:spTree>
    <p:extLst>
      <p:ext uri="{BB962C8B-B14F-4D97-AF65-F5344CB8AC3E}">
        <p14:creationId xmlns:p14="http://schemas.microsoft.com/office/powerpoint/2010/main" val="188310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E241-9B0D-1631-DFCD-A2D1B6DEA0E9}"/>
              </a:ext>
            </a:extLst>
          </p:cNvPr>
          <p:cNvSpPr>
            <a:spLocks noGrp="1"/>
          </p:cNvSpPr>
          <p:nvPr>
            <p:ph type="title"/>
          </p:nvPr>
        </p:nvSpPr>
        <p:spPr/>
        <p:txBody>
          <a:bodyPr/>
          <a:lstStyle/>
          <a:p>
            <a:r>
              <a:rPr lang="en-US" sz="3200" dirty="0"/>
              <a:t>Sources exploring issues of intellectual property, copyright, and AI tools</a:t>
            </a:r>
          </a:p>
        </p:txBody>
      </p:sp>
      <p:sp>
        <p:nvSpPr>
          <p:cNvPr id="3" name="Content Placeholder 2">
            <a:extLst>
              <a:ext uri="{FF2B5EF4-FFF2-40B4-BE49-F238E27FC236}">
                <a16:creationId xmlns:a16="http://schemas.microsoft.com/office/drawing/2014/main" id="{3A9487E5-65CA-3A04-B3FF-3E8F6ED324D9}"/>
              </a:ext>
            </a:extLst>
          </p:cNvPr>
          <p:cNvSpPr>
            <a:spLocks noGrp="1"/>
          </p:cNvSpPr>
          <p:nvPr>
            <p:ph idx="1"/>
          </p:nvPr>
        </p:nvSpPr>
        <p:spPr/>
        <p:txBody>
          <a:bodyPr>
            <a:normAutofit/>
          </a:bodyPr>
          <a:lstStyle/>
          <a:p>
            <a:r>
              <a:rPr lang="en-US" sz="2400" dirty="0" err="1">
                <a:effectLst/>
              </a:rPr>
              <a:t>Bondari</a:t>
            </a:r>
            <a:r>
              <a:rPr lang="en-US" sz="2400" dirty="0">
                <a:effectLst/>
              </a:rPr>
              <a:t>, Negar. “Ai, Copyright, and the Law: The Ongoing Battle over Intellectual Property Rights.” </a:t>
            </a:r>
            <a:r>
              <a:rPr lang="en-US" sz="2400" i="1" dirty="0">
                <a:effectLst/>
              </a:rPr>
              <a:t>IP Technology Law Society</a:t>
            </a:r>
            <a:r>
              <a:rPr lang="en-US" sz="2400" dirty="0">
                <a:effectLst/>
              </a:rPr>
              <a:t>, 4 Feb. 2025</a:t>
            </a:r>
            <a:endParaRPr lang="en-US" sz="2400" dirty="0"/>
          </a:p>
          <a:p>
            <a:pPr lvl="1"/>
            <a:r>
              <a:rPr lang="en-US" dirty="0">
                <a:effectLst/>
                <a:hlinkClick r:id="rId2"/>
              </a:rPr>
              <a:t>Link </a:t>
            </a:r>
            <a:endParaRPr lang="en-US" dirty="0"/>
          </a:p>
          <a:p>
            <a:r>
              <a:rPr lang="en-US" sz="2400" dirty="0">
                <a:effectLst/>
              </a:rPr>
              <a:t>Knibbs, Kate. “Every AI Copyright Lawsuit in the US, Visualized.” </a:t>
            </a:r>
            <a:r>
              <a:rPr lang="en-US" sz="2400" i="1" dirty="0">
                <a:effectLst/>
              </a:rPr>
              <a:t>Wired</a:t>
            </a:r>
            <a:r>
              <a:rPr lang="en-US" sz="2400" dirty="0">
                <a:effectLst/>
              </a:rPr>
              <a:t>, Conde Nast, 19 Dec. 2024,</a:t>
            </a:r>
          </a:p>
          <a:p>
            <a:pPr lvl="1"/>
            <a:r>
              <a:rPr lang="en-US" dirty="0">
                <a:hlinkClick r:id="rId3"/>
              </a:rPr>
              <a:t>Link</a:t>
            </a:r>
            <a:endParaRPr lang="en-US" dirty="0">
              <a:effectLst/>
            </a:endParaRPr>
          </a:p>
          <a:p>
            <a:r>
              <a:rPr lang="en-US" sz="2400" dirty="0">
                <a:effectLst/>
              </a:rPr>
              <a:t>Mauran, Cecily. “Ai Music Startup Suno Admits to Using Copyrighted Music, but Says It’s ‘Fair Use.’” </a:t>
            </a:r>
            <a:r>
              <a:rPr lang="en-US" sz="2400" i="1" dirty="0">
                <a:effectLst/>
              </a:rPr>
              <a:t>Mashable</a:t>
            </a:r>
            <a:r>
              <a:rPr lang="en-US" sz="2400" dirty="0">
                <a:effectLst/>
              </a:rPr>
              <a:t>, Mashable, 2 Aug. 2024.</a:t>
            </a:r>
          </a:p>
          <a:p>
            <a:pPr lvl="1"/>
            <a:r>
              <a:rPr lang="en-US" dirty="0">
                <a:effectLst/>
                <a:hlinkClick r:id="rId4"/>
              </a:rPr>
              <a:t>Link</a:t>
            </a:r>
            <a:endParaRPr lang="en-US" dirty="0"/>
          </a:p>
        </p:txBody>
      </p:sp>
    </p:spTree>
    <p:extLst>
      <p:ext uri="{BB962C8B-B14F-4D97-AF65-F5344CB8AC3E}">
        <p14:creationId xmlns:p14="http://schemas.microsoft.com/office/powerpoint/2010/main" val="143138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DC1-6A1F-A13E-2C65-7C1623B24593}"/>
              </a:ext>
            </a:extLst>
          </p:cNvPr>
          <p:cNvSpPr>
            <a:spLocks noGrp="1"/>
          </p:cNvSpPr>
          <p:nvPr>
            <p:ph type="title"/>
          </p:nvPr>
        </p:nvSpPr>
        <p:spPr>
          <a:xfrm>
            <a:off x="1280160" y="685800"/>
            <a:ext cx="9137012" cy="1280160"/>
          </a:xfrm>
        </p:spPr>
        <p:txBody>
          <a:bodyPr anchor="b">
            <a:normAutofit/>
          </a:bodyPr>
          <a:lstStyle/>
          <a:p>
            <a:r>
              <a:rPr lang="en-US"/>
              <a:t>resources</a:t>
            </a:r>
          </a:p>
        </p:txBody>
      </p:sp>
      <p:sp>
        <p:nvSpPr>
          <p:cNvPr id="9" name="Content Placeholder 2">
            <a:extLst>
              <a:ext uri="{FF2B5EF4-FFF2-40B4-BE49-F238E27FC236}">
                <a16:creationId xmlns:a16="http://schemas.microsoft.com/office/drawing/2014/main" id="{F0C6493E-4BA1-D8CA-B0EA-4E0533BABF1E}"/>
              </a:ext>
            </a:extLst>
          </p:cNvPr>
          <p:cNvSpPr>
            <a:spLocks noGrp="1"/>
          </p:cNvSpPr>
          <p:nvPr>
            <p:ph sz="half" idx="2"/>
          </p:nvPr>
        </p:nvSpPr>
        <p:spPr>
          <a:xfrm>
            <a:off x="1280159" y="2327440"/>
            <a:ext cx="9812281" cy="4040574"/>
          </a:xfrm>
        </p:spPr>
        <p:txBody>
          <a:bodyPr>
            <a:normAutofit fontScale="92500" lnSpcReduction="20000"/>
          </a:bodyPr>
          <a:lstStyle/>
          <a:p>
            <a:r>
              <a:rPr lang="en-US" dirty="0" err="1">
                <a:effectLst/>
              </a:rPr>
              <a:t>Bondari</a:t>
            </a:r>
            <a:r>
              <a:rPr lang="en-US" dirty="0">
                <a:effectLst/>
              </a:rPr>
              <a:t>, Negar. “Ai, Copyright, and the Law: The Ongoing Battle over Intellectual Property Rights.” </a:t>
            </a:r>
            <a:r>
              <a:rPr lang="en-US" i="1" dirty="0">
                <a:effectLst/>
              </a:rPr>
              <a:t>IP Technology Law Society</a:t>
            </a:r>
            <a:r>
              <a:rPr lang="en-US" dirty="0">
                <a:effectLst/>
              </a:rPr>
              <a:t>, 4 Feb. 2025 </a:t>
            </a:r>
            <a:r>
              <a:rPr lang="en-US" dirty="0">
                <a:effectLst/>
                <a:hlinkClick r:id="rId2"/>
              </a:rPr>
              <a:t>https://sites.usc.edu/iptls/2025/02/04/ai-copyright-and-the-law-the-ongoing-battle-over-intellectual-property-rights/#:~:text=In%20the%20past%20year%2C%20courts,should%20adapt%20to%20new%20technologies</a:t>
            </a:r>
            <a:r>
              <a:rPr lang="en-US" dirty="0">
                <a:effectLst/>
              </a:rPr>
              <a:t>.</a:t>
            </a:r>
          </a:p>
          <a:p>
            <a:r>
              <a:rPr lang="en-US" dirty="0">
                <a:effectLst/>
              </a:rPr>
              <a:t>Knibbs, Kate. “Every AI Copyright Lawsuit in the US, Visualized.” </a:t>
            </a:r>
            <a:r>
              <a:rPr lang="en-US" i="1" dirty="0">
                <a:effectLst/>
              </a:rPr>
              <a:t>Wired</a:t>
            </a:r>
            <a:r>
              <a:rPr lang="en-US" dirty="0">
                <a:effectLst/>
              </a:rPr>
              <a:t>, Conde Nast, 19 Dec. 2024, </a:t>
            </a:r>
            <a:r>
              <a:rPr lang="en-US" dirty="0">
                <a:effectLst/>
                <a:hlinkClick r:id="rId3"/>
              </a:rPr>
              <a:t>https://www.wired.com/story/ai-copyright-case-tracker/</a:t>
            </a:r>
            <a:r>
              <a:rPr lang="en-US" dirty="0">
                <a:effectLst/>
              </a:rPr>
              <a:t>.</a:t>
            </a:r>
          </a:p>
          <a:p>
            <a:r>
              <a:rPr lang="en-US" dirty="0">
                <a:effectLst/>
              </a:rPr>
              <a:t>Mauran, Cecily. “Ai Music Startup Suno Admits to Using Copyrighted Music, but Says It’s ‘Fair Use.’” </a:t>
            </a:r>
            <a:r>
              <a:rPr lang="en-US" i="1" dirty="0">
                <a:effectLst/>
              </a:rPr>
              <a:t>Mashable</a:t>
            </a:r>
            <a:r>
              <a:rPr lang="en-US" dirty="0">
                <a:effectLst/>
              </a:rPr>
              <a:t>, Mashable, 2 Aug. 2024, </a:t>
            </a:r>
            <a:r>
              <a:rPr lang="en-US" dirty="0">
                <a:effectLst/>
                <a:hlinkClick r:id="rId4"/>
              </a:rPr>
              <a:t>https://mashable.com/article/ai-music-startup-suno-admits-using-copyrighted-music-says-its-fair-use#:~:text=AI%20music%20startup%20Suno%20has,by%20the%20fair%20use%20doctrine</a:t>
            </a:r>
            <a:r>
              <a:rPr lang="en-US" dirty="0">
                <a:effectLst/>
              </a:rPr>
              <a:t>.</a:t>
            </a:r>
          </a:p>
          <a:p>
            <a:r>
              <a:rPr lang="en-US" dirty="0">
                <a:effectLst/>
              </a:rPr>
              <a:t>Office, U.S. Copyright. “Copyright and Artificial Intelligence (Part 2).” </a:t>
            </a:r>
            <a:r>
              <a:rPr lang="en-US" i="1" dirty="0">
                <a:effectLst/>
              </a:rPr>
              <a:t>Copyright and Artificial Intelligence | U.S. Copyright Office</a:t>
            </a:r>
            <a:r>
              <a:rPr lang="en-US" dirty="0">
                <a:effectLst/>
              </a:rPr>
              <a:t>, www.copyright.gov/ai/. Accessed 11 May 2025. </a:t>
            </a:r>
          </a:p>
          <a:p>
            <a:r>
              <a:rPr lang="en-US" dirty="0">
                <a:effectLst/>
                <a:hlinkClick r:id="rId5"/>
              </a:rPr>
              <a:t>https://chromeextension://efaidnbmnnnibpcajpcglclefindmkaj/https://www.copyright.gov/ai/Copyright-and-Artificial-Intelligence-Part-2-Copyrightability-Report.pdf</a:t>
            </a:r>
            <a:endParaRPr lang="en-US" dirty="0">
              <a:effectLst/>
            </a:endParaRPr>
          </a:p>
          <a:p>
            <a:endParaRPr lang="en-US" dirty="0">
              <a:effectLst/>
            </a:endParaRPr>
          </a:p>
          <a:p>
            <a:r>
              <a:rPr lang="en-US" dirty="0">
                <a:effectLst/>
              </a:rPr>
              <a:t> </a:t>
            </a:r>
          </a:p>
          <a:p>
            <a:endParaRPr lang="en-US" dirty="0">
              <a:effectLst/>
            </a:endParaRPr>
          </a:p>
          <a:p>
            <a:endParaRPr lang="en-US" b="1" dirty="0"/>
          </a:p>
          <a:p>
            <a:endParaRPr lang="en-US" b="1" dirty="0"/>
          </a:p>
          <a:p>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b="1" dirty="0"/>
          </a:p>
          <a:p>
            <a:endParaRPr lang="en-US" sz="1800" b="1" u="sng" kern="0" dirty="0">
              <a:solidFill>
                <a:srgbClr val="467886"/>
              </a:solidFill>
              <a:effectLst/>
              <a:latin typeface="Times New Roman" panose="02020603050405020304" pitchFamily="18" charset="0"/>
              <a:ea typeface="Aptos" panose="020B0004020202020204" pitchFamily="34" charset="0"/>
            </a:endParaRPr>
          </a:p>
          <a:p>
            <a:endParaRPr lang="en-US" sz="1800" b="1" u="sng" kern="0" dirty="0">
              <a:solidFill>
                <a:srgbClr val="467886"/>
              </a:solidFill>
              <a:effectLst/>
              <a:latin typeface="Times New Roman" panose="02020603050405020304" pitchFamily="18" charset="0"/>
              <a:ea typeface="Aptos" panose="020B0004020202020204" pitchFamily="34" charset="0"/>
            </a:endParaRPr>
          </a:p>
          <a:p>
            <a:endParaRPr lang="en-US" b="1" u="sng" kern="0" dirty="0">
              <a:solidFill>
                <a:srgbClr val="467886"/>
              </a:solidFill>
              <a:latin typeface="Times New Roman" panose="02020603050405020304" pitchFamily="18" charset="0"/>
            </a:endParaRPr>
          </a:p>
          <a:p>
            <a:endParaRPr lang="en-US" b="1" u="sng" kern="0" dirty="0">
              <a:solidFill>
                <a:srgbClr val="467886"/>
              </a:solidFill>
              <a:latin typeface="Times New Roman" panose="02020603050405020304" pitchFamily="18" charset="0"/>
            </a:endParaRPr>
          </a:p>
        </p:txBody>
      </p:sp>
    </p:spTree>
    <p:extLst>
      <p:ext uri="{BB962C8B-B14F-4D97-AF65-F5344CB8AC3E}">
        <p14:creationId xmlns:p14="http://schemas.microsoft.com/office/powerpoint/2010/main" val="408338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8E30-E356-985D-C366-AB4B82984001}"/>
              </a:ext>
            </a:extLst>
          </p:cNvPr>
          <p:cNvSpPr>
            <a:spLocks noGrp="1"/>
          </p:cNvSpPr>
          <p:nvPr>
            <p:ph type="title"/>
          </p:nvPr>
        </p:nvSpPr>
        <p:spPr/>
        <p:txBody>
          <a:bodyPr/>
          <a:lstStyle/>
          <a:p>
            <a:r>
              <a:rPr lang="en-US"/>
              <a:t>From poetry to song – Exploring AI adaptation</a:t>
            </a:r>
          </a:p>
        </p:txBody>
      </p:sp>
      <p:sp>
        <p:nvSpPr>
          <p:cNvPr id="3" name="Content Placeholder 2">
            <a:extLst>
              <a:ext uri="{FF2B5EF4-FFF2-40B4-BE49-F238E27FC236}">
                <a16:creationId xmlns:a16="http://schemas.microsoft.com/office/drawing/2014/main" id="{D691E1B0-F72B-7F52-969D-FF50A8F1E8FF}"/>
              </a:ext>
            </a:extLst>
          </p:cNvPr>
          <p:cNvSpPr>
            <a:spLocks noGrp="1"/>
          </p:cNvSpPr>
          <p:nvPr>
            <p:ph idx="1"/>
          </p:nvPr>
        </p:nvSpPr>
        <p:spPr/>
        <p:txBody>
          <a:bodyPr>
            <a:normAutofit fontScale="25000" lnSpcReduction="20000"/>
          </a:bodyPr>
          <a:lstStyle/>
          <a:p>
            <a:pPr marL="0" marR="0" indent="0">
              <a:lnSpc>
                <a:spcPct val="107000"/>
              </a:lnSpc>
              <a:spcAft>
                <a:spcPts val="800"/>
              </a:spcAft>
              <a:buNone/>
            </a:pPr>
            <a:r>
              <a:rPr lang="en-US" sz="5600" b="1" dirty="0">
                <a:effectLst/>
                <a:latin typeface="+mj-lt"/>
                <a:ea typeface="Aptos" panose="020B0004020202020204" pitchFamily="34" charset="0"/>
                <a:cs typeface="Times New Roman" panose="02020603050405020304" pitchFamily="18" charset="0"/>
              </a:rPr>
              <a:t>Overview</a:t>
            </a:r>
            <a:endParaRPr lang="en-US" sz="5600" dirty="0">
              <a:effectLst/>
              <a:latin typeface="+mj-lt"/>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5600" dirty="0">
                <a:effectLst/>
                <a:latin typeface="+mj-lt"/>
                <a:ea typeface="Aptos" panose="020B0004020202020204" pitchFamily="34" charset="0"/>
                <a:cs typeface="Times New Roman" panose="02020603050405020304" pitchFamily="18" charset="0"/>
              </a:rPr>
              <a:t>In this assignment, you will use AI tools such as </a:t>
            </a:r>
            <a:r>
              <a:rPr lang="en-US" sz="5600" dirty="0">
                <a:effectLst/>
                <a:latin typeface="+mj-lt"/>
                <a:ea typeface="Aptos" panose="020B0004020202020204" pitchFamily="34" charset="0"/>
                <a:cs typeface="Times New Roman" panose="02020603050405020304" pitchFamily="18" charset="0"/>
                <a:hlinkClick r:id="rId2"/>
              </a:rPr>
              <a:t>Suno</a:t>
            </a:r>
            <a:r>
              <a:rPr lang="en-US" sz="5600" dirty="0">
                <a:effectLst/>
                <a:latin typeface="+mj-lt"/>
                <a:ea typeface="Aptos" panose="020B0004020202020204" pitchFamily="34" charset="0"/>
                <a:cs typeface="Times New Roman" panose="02020603050405020304" pitchFamily="18" charset="0"/>
              </a:rPr>
              <a:t> or </a:t>
            </a:r>
            <a:r>
              <a:rPr lang="en-US" sz="5600" dirty="0" err="1">
                <a:effectLst/>
                <a:latin typeface="+mj-lt"/>
                <a:ea typeface="Aptos" panose="020B0004020202020204" pitchFamily="34" charset="0"/>
                <a:cs typeface="Times New Roman" panose="02020603050405020304" pitchFamily="18" charset="0"/>
                <a:hlinkClick r:id="rId3"/>
              </a:rPr>
              <a:t>Udio</a:t>
            </a:r>
            <a:r>
              <a:rPr lang="en-US" sz="5600" dirty="0">
                <a:effectLst/>
                <a:latin typeface="+mj-lt"/>
                <a:ea typeface="Aptos" panose="020B0004020202020204" pitchFamily="34" charset="0"/>
                <a:cs typeface="Times New Roman" panose="02020603050405020304" pitchFamily="18" charset="0"/>
              </a:rPr>
              <a:t> to adapt a short poem you’ve written into a song. Through this process, you’ll experience firsthand how AI interprets poetic elements—like tone, rhythm, and imagery—when translating them into musical form. After listening to your AI-generated song, you’ll critically analyze the adaptation, reflecting on what aspects of your poem were enhanced, altered, or lost in the transformation to song. Finally you will consider the role of authorship using AI tools and ethical considerations regarding copyright and intellectual property. </a:t>
            </a:r>
          </a:p>
          <a:p>
            <a:pPr marL="0" marR="0" indent="0">
              <a:lnSpc>
                <a:spcPct val="107000"/>
              </a:lnSpc>
              <a:spcAft>
                <a:spcPts val="800"/>
              </a:spcAft>
              <a:buNone/>
            </a:pPr>
            <a:r>
              <a:rPr lang="en-US" sz="5600" b="1" dirty="0">
                <a:effectLst/>
                <a:latin typeface="+mj-lt"/>
                <a:ea typeface="Aptos" panose="020B0004020202020204" pitchFamily="34" charset="0"/>
                <a:cs typeface="Times New Roman" panose="02020603050405020304" pitchFamily="18" charset="0"/>
              </a:rPr>
              <a:t>Objectives</a:t>
            </a:r>
            <a:endParaRPr lang="en-US" sz="56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5600" dirty="0">
                <a:effectLst/>
                <a:latin typeface="+mj-lt"/>
                <a:ea typeface="Aptos" panose="020B0004020202020204" pitchFamily="34" charset="0"/>
                <a:cs typeface="Times New Roman" panose="02020603050405020304" pitchFamily="18" charset="0"/>
              </a:rPr>
              <a:t>To explore the adaptation of poetry into music and examine how medium changes impact meaning.</a:t>
            </a:r>
          </a:p>
          <a:p>
            <a:pPr marL="342900" marR="0" lvl="0" indent="-342900">
              <a:lnSpc>
                <a:spcPct val="107000"/>
              </a:lnSpc>
              <a:spcAft>
                <a:spcPts val="800"/>
              </a:spcAft>
              <a:buSzPts val="1000"/>
              <a:buFont typeface="Symbol" panose="05050102010706020507" pitchFamily="18" charset="2"/>
              <a:buChar char=""/>
              <a:tabLst>
                <a:tab pos="457200" algn="l"/>
              </a:tabLst>
            </a:pPr>
            <a:r>
              <a:rPr lang="en-US" sz="5600" dirty="0">
                <a:effectLst/>
                <a:latin typeface="+mj-lt"/>
                <a:ea typeface="Aptos" panose="020B0004020202020204" pitchFamily="34" charset="0"/>
                <a:cs typeface="Times New Roman" panose="02020603050405020304" pitchFamily="18" charset="0"/>
              </a:rPr>
              <a:t>To understand how AI interprets poetic elements, such as rhythm, tone, and voice, and how it influences the listener’s perception.</a:t>
            </a:r>
          </a:p>
          <a:p>
            <a:pPr marL="342900" marR="0" lvl="0" indent="-342900">
              <a:lnSpc>
                <a:spcPct val="107000"/>
              </a:lnSpc>
              <a:spcAft>
                <a:spcPts val="800"/>
              </a:spcAft>
              <a:buSzPts val="1000"/>
              <a:buFont typeface="Symbol" panose="05050102010706020507" pitchFamily="18" charset="2"/>
              <a:buChar char=""/>
              <a:tabLst>
                <a:tab pos="457200" algn="l"/>
              </a:tabLst>
            </a:pPr>
            <a:r>
              <a:rPr lang="en-US" sz="5600" dirty="0">
                <a:effectLst/>
                <a:latin typeface="+mj-lt"/>
                <a:ea typeface="Aptos" panose="020B0004020202020204" pitchFamily="34" charset="0"/>
                <a:cs typeface="Times New Roman" panose="02020603050405020304" pitchFamily="18" charset="0"/>
              </a:rPr>
              <a:t>To critically analyze the role of AI in creative expression and adaptation, discussing the shifts in meaning and artistic effect.</a:t>
            </a:r>
          </a:p>
          <a:p>
            <a:pPr marL="342900" marR="0" lvl="0" indent="-342900">
              <a:lnSpc>
                <a:spcPct val="107000"/>
              </a:lnSpc>
              <a:spcAft>
                <a:spcPts val="800"/>
              </a:spcAft>
              <a:buSzPts val="1000"/>
              <a:buFont typeface="Symbol" panose="05050102010706020507" pitchFamily="18" charset="2"/>
              <a:buChar char=""/>
              <a:tabLst>
                <a:tab pos="457200" algn="l"/>
              </a:tabLst>
            </a:pPr>
            <a:r>
              <a:rPr lang="en-US" sz="5600" dirty="0">
                <a:latin typeface="+mj-lt"/>
                <a:ea typeface="Aptos" panose="020B0004020202020204" pitchFamily="34" charset="0"/>
                <a:cs typeface="Times New Roman" panose="02020603050405020304" pitchFamily="18" charset="0"/>
              </a:rPr>
              <a:t>To analyze the ethical considerations for authorship using AI tools and their relationship to copyright and intellectual property. </a:t>
            </a:r>
            <a:endParaRPr lang="en-US" sz="5600" dirty="0">
              <a:effectLst/>
              <a:latin typeface="+mj-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25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09A8-9688-88E3-42A3-3290D654F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E3AD2-EADB-D214-1B9A-C868FEFC9BED}"/>
              </a:ext>
            </a:extLst>
          </p:cNvPr>
          <p:cNvSpPr>
            <a:spLocks noGrp="1"/>
          </p:cNvSpPr>
          <p:nvPr>
            <p:ph type="title"/>
          </p:nvPr>
        </p:nvSpPr>
        <p:spPr/>
        <p:txBody>
          <a:bodyPr/>
          <a:lstStyle/>
          <a:p>
            <a:r>
              <a:rPr lang="en-US"/>
              <a:t>From poetry to song – Exploring AI adaptation</a:t>
            </a:r>
          </a:p>
        </p:txBody>
      </p:sp>
      <p:sp>
        <p:nvSpPr>
          <p:cNvPr id="3" name="Content Placeholder 2">
            <a:extLst>
              <a:ext uri="{FF2B5EF4-FFF2-40B4-BE49-F238E27FC236}">
                <a16:creationId xmlns:a16="http://schemas.microsoft.com/office/drawing/2014/main" id="{207FB0CA-A573-0790-B518-9E2F647070B0}"/>
              </a:ext>
            </a:extLst>
          </p:cNvPr>
          <p:cNvSpPr>
            <a:spLocks noGrp="1"/>
          </p:cNvSpPr>
          <p:nvPr>
            <p:ph idx="1"/>
          </p:nvPr>
        </p:nvSpPr>
        <p:spPr/>
        <p:txBody>
          <a:bodyPr>
            <a:normAutofit/>
          </a:bodyPr>
          <a:lstStyle/>
          <a:p>
            <a:pPr marL="514350" indent="-514350">
              <a:buAutoNum type="arabicPeriod"/>
            </a:pPr>
            <a:r>
              <a:rPr lang="en-US" sz="2400" dirty="0"/>
              <a:t>Compose a very short poem or haiku that has a clear emotion, tone, imagery, and rhythm. The subject is up to you (</a:t>
            </a:r>
            <a:r>
              <a:rPr lang="en-US" sz="2400" b="1" dirty="0"/>
              <a:t>Default Topic: Write an ode to your discipline).</a:t>
            </a:r>
            <a:br>
              <a:rPr lang="en-US" sz="2400" b="1" dirty="0"/>
            </a:br>
            <a:br>
              <a:rPr lang="en-US" sz="2400" b="1" dirty="0"/>
            </a:br>
            <a:r>
              <a:rPr lang="en-US" sz="2400" b="1" dirty="0"/>
              <a:t>	</a:t>
            </a:r>
            <a:r>
              <a:rPr lang="en-US" sz="2400" b="1" i="1" dirty="0"/>
              <a:t>Example: </a:t>
            </a:r>
            <a:r>
              <a:rPr lang="en-US" sz="2400" i="1" dirty="0"/>
              <a:t>Creative writing rocks / stones clicking in a felt bag / that bag is my mind</a:t>
            </a:r>
            <a:endParaRPr lang="en-US" sz="2400" dirty="0"/>
          </a:p>
          <a:p>
            <a:pPr marL="514350" indent="-514350">
              <a:buAutoNum type="arabicPeriod"/>
            </a:pPr>
            <a:r>
              <a:rPr lang="en-US" sz="2400" dirty="0"/>
              <a:t>Adapt the poem into song using </a:t>
            </a:r>
            <a:r>
              <a:rPr lang="en-US" sz="2400" dirty="0">
                <a:hlinkClick r:id="rId2"/>
              </a:rPr>
              <a:t>https://suno.com/home</a:t>
            </a:r>
            <a:r>
              <a:rPr lang="en-US" sz="2400" dirty="0"/>
              <a:t>. Prompt Suno (for example) with the following: “create a [genre] song using the following poem: [your poem]”</a:t>
            </a:r>
          </a:p>
          <a:p>
            <a:pPr marL="514350" indent="-514350">
              <a:buAutoNum type="arabicPeriod"/>
            </a:pPr>
            <a:endParaRPr lang="en-US" sz="1800" dirty="0"/>
          </a:p>
          <a:p>
            <a:pPr marL="0" indent="0">
              <a:buNone/>
            </a:pPr>
            <a:endParaRPr lang="en-US" dirty="0"/>
          </a:p>
        </p:txBody>
      </p:sp>
    </p:spTree>
    <p:extLst>
      <p:ext uri="{BB962C8B-B14F-4D97-AF65-F5344CB8AC3E}">
        <p14:creationId xmlns:p14="http://schemas.microsoft.com/office/powerpoint/2010/main" val="377385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09A8-9688-88E3-42A3-3290D654F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E3AD2-EADB-D214-1B9A-C868FEFC9BED}"/>
              </a:ext>
            </a:extLst>
          </p:cNvPr>
          <p:cNvSpPr>
            <a:spLocks noGrp="1"/>
          </p:cNvSpPr>
          <p:nvPr>
            <p:ph type="title"/>
          </p:nvPr>
        </p:nvSpPr>
        <p:spPr/>
        <p:txBody>
          <a:bodyPr/>
          <a:lstStyle/>
          <a:p>
            <a:r>
              <a:rPr lang="en-US" dirty="0"/>
              <a:t>AI Process and Ethics Questions</a:t>
            </a:r>
          </a:p>
        </p:txBody>
      </p:sp>
      <p:sp>
        <p:nvSpPr>
          <p:cNvPr id="3" name="Content Placeholder 2">
            <a:extLst>
              <a:ext uri="{FF2B5EF4-FFF2-40B4-BE49-F238E27FC236}">
                <a16:creationId xmlns:a16="http://schemas.microsoft.com/office/drawing/2014/main" id="{207FB0CA-A573-0790-B518-9E2F647070B0}"/>
              </a:ext>
            </a:extLst>
          </p:cNvPr>
          <p:cNvSpPr>
            <a:spLocks noGrp="1"/>
          </p:cNvSpPr>
          <p:nvPr>
            <p:ph idx="1"/>
          </p:nvPr>
        </p:nvSpPr>
        <p:spPr/>
        <p:txBody>
          <a:bodyPr vert="horz" lIns="0" tIns="0" rIns="0" bIns="0" rtlCol="0" anchor="t">
            <a:normAutofit lnSpcReduction="10000"/>
          </a:bodyPr>
          <a:lstStyle/>
          <a:p>
            <a:pPr marL="0" indent="0">
              <a:buNone/>
            </a:pPr>
            <a:endParaRPr lang="en-US" sz="1800" dirty="0"/>
          </a:p>
          <a:p>
            <a:pPr marL="514350" indent="-514350">
              <a:buAutoNum type="arabicPeriod" startAt="3"/>
            </a:pPr>
            <a:r>
              <a:rPr lang="en-US" sz="2400" dirty="0"/>
              <a:t>Listen and analyze the adaptation. Write a short 250-word reflection and analysis on the process of adapting your poem to song through AI:</a:t>
            </a:r>
            <a:br>
              <a:rPr lang="en-US" sz="2400" dirty="0"/>
            </a:br>
            <a:r>
              <a:rPr lang="en-US" sz="2400" dirty="0"/>
              <a:t> </a:t>
            </a:r>
          </a:p>
          <a:p>
            <a:pPr lvl="1"/>
            <a:r>
              <a:rPr lang="en-US" dirty="0"/>
              <a:t>What was lost or gained through this process? </a:t>
            </a:r>
          </a:p>
          <a:p>
            <a:pPr lvl="1"/>
            <a:r>
              <a:rPr lang="en-US" dirty="0"/>
              <a:t>How did the tone shift? </a:t>
            </a:r>
          </a:p>
          <a:p>
            <a:pPr lvl="1"/>
            <a:r>
              <a:rPr lang="en-US" dirty="0"/>
              <a:t>Did the AI omit certain elements of your poem in music? Did it influence the rhythm and style?</a:t>
            </a:r>
          </a:p>
          <a:p>
            <a:pPr lvl="1"/>
            <a:r>
              <a:rPr lang="en-US" dirty="0"/>
              <a:t>What lines felt different (or the same) when heard in music?</a:t>
            </a:r>
          </a:p>
          <a:p>
            <a:pPr lvl="1"/>
            <a:r>
              <a:rPr lang="en-US" dirty="0"/>
              <a:t>What potential and limitations do you see for using AI in the creative process?</a:t>
            </a:r>
          </a:p>
          <a:p>
            <a:pPr marL="457200" lvl="1" indent="0">
              <a:buNone/>
            </a:pPr>
            <a:endParaRPr lang="en-US" sz="1900" dirty="0"/>
          </a:p>
          <a:p>
            <a:pPr marL="0" indent="0">
              <a:buNone/>
            </a:pPr>
            <a:endParaRPr lang="en-US" dirty="0"/>
          </a:p>
        </p:txBody>
      </p:sp>
    </p:spTree>
    <p:extLst>
      <p:ext uri="{BB962C8B-B14F-4D97-AF65-F5344CB8AC3E}">
        <p14:creationId xmlns:p14="http://schemas.microsoft.com/office/powerpoint/2010/main" val="315447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11FF-ADEE-ED31-DB4D-3269CBDE4430}"/>
              </a:ext>
            </a:extLst>
          </p:cNvPr>
          <p:cNvSpPr>
            <a:spLocks noGrp="1"/>
          </p:cNvSpPr>
          <p:nvPr>
            <p:ph type="title"/>
          </p:nvPr>
        </p:nvSpPr>
        <p:spPr/>
        <p:txBody>
          <a:bodyPr/>
          <a:lstStyle/>
          <a:p>
            <a:r>
              <a:rPr lang="en-US" dirty="0"/>
              <a:t>AI Process and Ethics Questions</a:t>
            </a:r>
          </a:p>
        </p:txBody>
      </p:sp>
      <p:sp>
        <p:nvSpPr>
          <p:cNvPr id="3" name="Content Placeholder 2">
            <a:extLst>
              <a:ext uri="{FF2B5EF4-FFF2-40B4-BE49-F238E27FC236}">
                <a16:creationId xmlns:a16="http://schemas.microsoft.com/office/drawing/2014/main" id="{EDEEDCD4-A6E5-306B-895C-595747E9A4D5}"/>
              </a:ext>
            </a:extLst>
          </p:cNvPr>
          <p:cNvSpPr>
            <a:spLocks noGrp="1"/>
          </p:cNvSpPr>
          <p:nvPr>
            <p:ph idx="1"/>
          </p:nvPr>
        </p:nvSpPr>
        <p:spPr/>
        <p:txBody>
          <a:bodyPr/>
          <a:lstStyle/>
          <a:p>
            <a:r>
              <a:rPr lang="en-US" dirty="0"/>
              <a:t>4. Do you </a:t>
            </a:r>
            <a:r>
              <a:rPr lang="en-US" i="1" dirty="0"/>
              <a:t>own </a:t>
            </a:r>
            <a:r>
              <a:rPr lang="en-US" dirty="0"/>
              <a:t>the song that was produced from your poem? Is the work copyrightable? Why or why not? Write a 250-word response.</a:t>
            </a:r>
          </a:p>
          <a:p>
            <a:pPr marL="0" indent="0">
              <a:buNone/>
            </a:pPr>
            <a:r>
              <a:rPr lang="en-US" dirty="0"/>
              <a:t> </a:t>
            </a:r>
          </a:p>
        </p:txBody>
      </p:sp>
    </p:spTree>
    <p:extLst>
      <p:ext uri="{BB962C8B-B14F-4D97-AF65-F5344CB8AC3E}">
        <p14:creationId xmlns:p14="http://schemas.microsoft.com/office/powerpoint/2010/main" val="215639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AB7B-CC61-5B22-B443-ACBFFB91F5BD}"/>
              </a:ext>
            </a:extLst>
          </p:cNvPr>
          <p:cNvSpPr>
            <a:spLocks noGrp="1"/>
          </p:cNvSpPr>
          <p:nvPr>
            <p:ph type="title"/>
          </p:nvPr>
        </p:nvSpPr>
        <p:spPr/>
        <p:txBody>
          <a:bodyPr/>
          <a:lstStyle/>
          <a:p>
            <a:r>
              <a:rPr lang="en-US" dirty="0"/>
              <a:t>Use case example – is this a creative process?</a:t>
            </a:r>
          </a:p>
        </p:txBody>
      </p:sp>
      <p:pic>
        <p:nvPicPr>
          <p:cNvPr id="5" name="Content Placeholder 4">
            <a:extLst>
              <a:ext uri="{FF2B5EF4-FFF2-40B4-BE49-F238E27FC236}">
                <a16:creationId xmlns:a16="http://schemas.microsoft.com/office/drawing/2014/main" id="{AF164AE2-7002-D39F-61A8-799F81C419C1}"/>
              </a:ext>
            </a:extLst>
          </p:cNvPr>
          <p:cNvPicPr>
            <a:picLocks noGrp="1" noChangeAspect="1"/>
          </p:cNvPicPr>
          <p:nvPr>
            <p:ph idx="1"/>
          </p:nvPr>
        </p:nvPicPr>
        <p:blipFill>
          <a:blip r:embed="rId2"/>
          <a:stretch>
            <a:fillRect/>
          </a:stretch>
        </p:blipFill>
        <p:spPr>
          <a:xfrm>
            <a:off x="7302724" y="2311925"/>
            <a:ext cx="3266515" cy="3266515"/>
          </a:xfrm>
        </p:spPr>
      </p:pic>
      <p:sp>
        <p:nvSpPr>
          <p:cNvPr id="6" name="TextBox 5">
            <a:extLst>
              <a:ext uri="{FF2B5EF4-FFF2-40B4-BE49-F238E27FC236}">
                <a16:creationId xmlns:a16="http://schemas.microsoft.com/office/drawing/2014/main" id="{B60CDC1B-9E8F-E77A-6BFD-BAD284902059}"/>
              </a:ext>
            </a:extLst>
          </p:cNvPr>
          <p:cNvSpPr txBox="1"/>
          <p:nvPr/>
        </p:nvSpPr>
        <p:spPr>
          <a:xfrm>
            <a:off x="1622761" y="2236792"/>
            <a:ext cx="3845531"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Prompt:</a:t>
            </a:r>
            <a:r>
              <a:rPr lang="en-US" dirty="0"/>
              <a:t> </a:t>
            </a:r>
          </a:p>
          <a:p>
            <a:r>
              <a:rPr lang="en-US" dirty="0"/>
              <a:t>professional photo, bespectacled cat in a robe reading the Sunday newspaper and smoking a pipe, foggy, wet, stormy, 70mm, cinematic, highly detailed wood, cinematic lighting, intricate, sharp focus, medium shot, (centered image composition), (professionally color graded), ((bright soft diffused light)), volumetric fog, </a:t>
            </a:r>
            <a:r>
              <a:rPr lang="en-US" dirty="0" err="1"/>
              <a:t>hdr</a:t>
            </a:r>
            <a:r>
              <a:rPr lang="en-US" dirty="0"/>
              <a:t> 4k, 8k, realistic </a:t>
            </a:r>
          </a:p>
        </p:txBody>
      </p:sp>
      <p:sp>
        <p:nvSpPr>
          <p:cNvPr id="7" name="Arrow: Right 6">
            <a:extLst>
              <a:ext uri="{FF2B5EF4-FFF2-40B4-BE49-F238E27FC236}">
                <a16:creationId xmlns:a16="http://schemas.microsoft.com/office/drawing/2014/main" id="{588F3078-3030-9936-E4C5-11F5EDA89E51}"/>
              </a:ext>
            </a:extLst>
          </p:cNvPr>
          <p:cNvSpPr/>
          <p:nvPr/>
        </p:nvSpPr>
        <p:spPr>
          <a:xfrm>
            <a:off x="5939073" y="370286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70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8279-986A-0462-35B1-1D565A1DA61C}"/>
              </a:ext>
            </a:extLst>
          </p:cNvPr>
          <p:cNvSpPr>
            <a:spLocks noGrp="1"/>
          </p:cNvSpPr>
          <p:nvPr>
            <p:ph type="title"/>
          </p:nvPr>
        </p:nvSpPr>
        <p:spPr/>
        <p:txBody>
          <a:bodyPr/>
          <a:lstStyle/>
          <a:p>
            <a:r>
              <a:rPr lang="en-US" dirty="0"/>
              <a:t>Copyrightability of AI Works</a:t>
            </a:r>
          </a:p>
        </p:txBody>
      </p:sp>
      <p:sp>
        <p:nvSpPr>
          <p:cNvPr id="3" name="Content Placeholder 2">
            <a:extLst>
              <a:ext uri="{FF2B5EF4-FFF2-40B4-BE49-F238E27FC236}">
                <a16:creationId xmlns:a16="http://schemas.microsoft.com/office/drawing/2014/main" id="{53606210-05FE-7FDF-DBD7-77E0F84BFF53}"/>
              </a:ext>
            </a:extLst>
          </p:cNvPr>
          <p:cNvSpPr>
            <a:spLocks noGrp="1"/>
          </p:cNvSpPr>
          <p:nvPr>
            <p:ph idx="1"/>
          </p:nvPr>
        </p:nvSpPr>
        <p:spPr/>
        <p:txBody>
          <a:bodyPr>
            <a:normAutofit fontScale="92500" lnSpcReduction="10000"/>
          </a:bodyPr>
          <a:lstStyle/>
          <a:p>
            <a:r>
              <a:rPr lang="en-US" dirty="0"/>
              <a:t>Human copyright is </a:t>
            </a:r>
            <a:r>
              <a:rPr lang="en-US" i="1" dirty="0"/>
              <a:t>essential </a:t>
            </a:r>
            <a:r>
              <a:rPr lang="en-US" dirty="0"/>
              <a:t>under current copyright law</a:t>
            </a:r>
          </a:p>
          <a:p>
            <a:r>
              <a:rPr lang="en-US" dirty="0"/>
              <a:t>Most countries (South Korea, Japan, EU nations, China, etc.) agree that human authorship is fundamental for copyright</a:t>
            </a:r>
          </a:p>
          <a:p>
            <a:r>
              <a:rPr lang="en-US" dirty="0"/>
              <a:t>AI-generated content alone is </a:t>
            </a:r>
            <a:r>
              <a:rPr lang="en-US" i="1" dirty="0"/>
              <a:t>not </a:t>
            </a:r>
            <a:r>
              <a:rPr lang="en-US" dirty="0"/>
              <a:t>copyrightable</a:t>
            </a:r>
          </a:p>
          <a:p>
            <a:r>
              <a:rPr lang="en-US" dirty="0"/>
              <a:t>Using AI tools alone do not make you the author of a work</a:t>
            </a:r>
          </a:p>
          <a:p>
            <a:r>
              <a:rPr lang="en-US" dirty="0"/>
              <a:t>Prompting </a:t>
            </a:r>
            <a:r>
              <a:rPr lang="en-US" b="1" dirty="0"/>
              <a:t>alone </a:t>
            </a:r>
            <a:r>
              <a:rPr lang="en-US" dirty="0"/>
              <a:t>does not equal authorship—it’s still considered “unprotectable instruction”—copyright protects expression, not ideas</a:t>
            </a:r>
          </a:p>
          <a:p>
            <a:r>
              <a:rPr lang="en-US" dirty="0"/>
              <a:t>AI, not the user, is making the choices so prompting alone doesn’t qualify for copyright</a:t>
            </a:r>
          </a:p>
        </p:txBody>
      </p:sp>
    </p:spTree>
    <p:extLst>
      <p:ext uri="{BB962C8B-B14F-4D97-AF65-F5344CB8AC3E}">
        <p14:creationId xmlns:p14="http://schemas.microsoft.com/office/powerpoint/2010/main" val="117751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D63CD-536E-D7AD-0167-150DC3C23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CCE8F-D284-1B5C-84DD-3569BC8140DA}"/>
              </a:ext>
            </a:extLst>
          </p:cNvPr>
          <p:cNvSpPr>
            <a:spLocks noGrp="1"/>
          </p:cNvSpPr>
          <p:nvPr>
            <p:ph type="title"/>
          </p:nvPr>
        </p:nvSpPr>
        <p:spPr/>
        <p:txBody>
          <a:bodyPr/>
          <a:lstStyle/>
          <a:p>
            <a:r>
              <a:rPr lang="en-US" dirty="0"/>
              <a:t>Copyrightability of AI Works</a:t>
            </a:r>
          </a:p>
        </p:txBody>
      </p:sp>
      <p:sp>
        <p:nvSpPr>
          <p:cNvPr id="3" name="Content Placeholder 2">
            <a:extLst>
              <a:ext uri="{FF2B5EF4-FFF2-40B4-BE49-F238E27FC236}">
                <a16:creationId xmlns:a16="http://schemas.microsoft.com/office/drawing/2014/main" id="{C0FD59FD-1CE6-A367-ACC3-2C50F6A139EE}"/>
              </a:ext>
            </a:extLst>
          </p:cNvPr>
          <p:cNvSpPr>
            <a:spLocks noGrp="1"/>
          </p:cNvSpPr>
          <p:nvPr>
            <p:ph idx="1"/>
          </p:nvPr>
        </p:nvSpPr>
        <p:spPr/>
        <p:txBody>
          <a:bodyPr>
            <a:normAutofit lnSpcReduction="10000"/>
          </a:bodyPr>
          <a:lstStyle/>
          <a:p>
            <a:r>
              <a:rPr lang="en-US" dirty="0"/>
              <a:t>AI are tools </a:t>
            </a:r>
            <a:r>
              <a:rPr lang="en-US" i="1" dirty="0"/>
              <a:t>not </a:t>
            </a:r>
            <a:r>
              <a:rPr lang="en-US" dirty="0"/>
              <a:t>creative acts alone</a:t>
            </a:r>
          </a:p>
          <a:p>
            <a:r>
              <a:rPr lang="en-US" dirty="0"/>
              <a:t>You can claim copyright in parts of a work where you:</a:t>
            </a:r>
            <a:br>
              <a:rPr lang="en-US" dirty="0"/>
            </a:br>
            <a:endParaRPr lang="en-US" dirty="0"/>
          </a:p>
          <a:p>
            <a:pPr lvl="1"/>
            <a:r>
              <a:rPr lang="en-US" dirty="0"/>
              <a:t>Provide original text, drawing, or audio that remains visible in the output </a:t>
            </a:r>
          </a:p>
          <a:p>
            <a:pPr lvl="1"/>
            <a:r>
              <a:rPr lang="en-US" dirty="0"/>
              <a:t>Modify, edit, or arrange AI-material in a creative way (examples to be explored in this class)</a:t>
            </a:r>
          </a:p>
          <a:p>
            <a:pPr lvl="1"/>
            <a:r>
              <a:rPr lang="en-US" dirty="0"/>
              <a:t>Ultimately even those works are considered </a:t>
            </a:r>
            <a:r>
              <a:rPr lang="en-US" b="1" dirty="0"/>
              <a:t>derivative works </a:t>
            </a:r>
            <a:r>
              <a:rPr lang="en-US" dirty="0"/>
              <a:t>with rights only to the human-created components </a:t>
            </a:r>
          </a:p>
          <a:p>
            <a:pPr lvl="1"/>
            <a:endParaRPr lang="en-US" dirty="0"/>
          </a:p>
          <a:p>
            <a:pPr marL="457200" lvl="1" indent="0">
              <a:buNone/>
            </a:pPr>
            <a:r>
              <a:rPr lang="en-US" dirty="0"/>
              <a:t>(</a:t>
            </a:r>
            <a:r>
              <a:rPr lang="en-US" b="1" dirty="0"/>
              <a:t>https://www.copyright.gov/ai/Copyright-and-Artificial-Intelligence-Part-2-Copyrightability-Report.pdf</a:t>
            </a:r>
            <a:r>
              <a:rPr lang="en-US" dirty="0"/>
              <a:t>)</a:t>
            </a:r>
          </a:p>
          <a:p>
            <a:pPr marL="457200" lvl="1" indent="0">
              <a:buNone/>
            </a:pPr>
            <a:endParaRPr lang="en-US" dirty="0"/>
          </a:p>
        </p:txBody>
      </p:sp>
    </p:spTree>
    <p:extLst>
      <p:ext uri="{BB962C8B-B14F-4D97-AF65-F5344CB8AC3E}">
        <p14:creationId xmlns:p14="http://schemas.microsoft.com/office/powerpoint/2010/main" val="336619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9609-542C-115E-E191-F4D5ADA12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8727B-ED08-B9AD-CD88-3AA0CB5383D3}"/>
              </a:ext>
            </a:extLst>
          </p:cNvPr>
          <p:cNvSpPr>
            <a:spLocks noGrp="1"/>
          </p:cNvSpPr>
          <p:nvPr>
            <p:ph type="title"/>
          </p:nvPr>
        </p:nvSpPr>
        <p:spPr/>
        <p:txBody>
          <a:bodyPr/>
          <a:lstStyle/>
          <a:p>
            <a:r>
              <a:rPr lang="en-US" dirty="0"/>
              <a:t>Example of copyright submission</a:t>
            </a:r>
          </a:p>
        </p:txBody>
      </p:sp>
      <p:pic>
        <p:nvPicPr>
          <p:cNvPr id="7" name="Content Placeholder 6">
            <a:extLst>
              <a:ext uri="{FF2B5EF4-FFF2-40B4-BE49-F238E27FC236}">
                <a16:creationId xmlns:a16="http://schemas.microsoft.com/office/drawing/2014/main" id="{3387B2A5-66F0-0B99-EEF8-6765452E798F}"/>
              </a:ext>
            </a:extLst>
          </p:cNvPr>
          <p:cNvPicPr>
            <a:picLocks noGrp="1" noChangeAspect="1"/>
          </p:cNvPicPr>
          <p:nvPr>
            <p:ph idx="1"/>
          </p:nvPr>
        </p:nvPicPr>
        <p:blipFill>
          <a:blip r:embed="rId2"/>
          <a:stretch>
            <a:fillRect/>
          </a:stretch>
        </p:blipFill>
        <p:spPr>
          <a:xfrm>
            <a:off x="4667061" y="2842483"/>
            <a:ext cx="1946495" cy="2654311"/>
          </a:xfrm>
        </p:spPr>
      </p:pic>
      <p:sp>
        <p:nvSpPr>
          <p:cNvPr id="5" name="TextBox 4">
            <a:extLst>
              <a:ext uri="{FF2B5EF4-FFF2-40B4-BE49-F238E27FC236}">
                <a16:creationId xmlns:a16="http://schemas.microsoft.com/office/drawing/2014/main" id="{A684FF8A-75C1-51F7-CD03-2994A0DA7E02}"/>
              </a:ext>
            </a:extLst>
          </p:cNvPr>
          <p:cNvSpPr txBox="1"/>
          <p:nvPr/>
        </p:nvSpPr>
        <p:spPr>
          <a:xfrm>
            <a:off x="1937441" y="2670772"/>
            <a:ext cx="1946495" cy="3139321"/>
          </a:xfrm>
          <a:prstGeom prst="rect">
            <a:avLst/>
          </a:prstGeom>
          <a:noFill/>
        </p:spPr>
        <p:txBody>
          <a:bodyPr wrap="square" rtlCol="0">
            <a:spAutoFit/>
          </a:bodyPr>
          <a:lstStyle/>
          <a:p>
            <a:r>
              <a:rPr lang="en-US" b="1" dirty="0"/>
              <a:t>Prompt:</a:t>
            </a:r>
            <a:r>
              <a:rPr lang="en-US" dirty="0"/>
              <a:t> “a young cyborg woman (((roses))) flowers coming out of her head, photorealism, cinematic lighting, hyper realism, 8k, hyper detailed.” </a:t>
            </a:r>
          </a:p>
        </p:txBody>
      </p:sp>
      <p:pic>
        <p:nvPicPr>
          <p:cNvPr id="9" name="Picture 8">
            <a:extLst>
              <a:ext uri="{FF2B5EF4-FFF2-40B4-BE49-F238E27FC236}">
                <a16:creationId xmlns:a16="http://schemas.microsoft.com/office/drawing/2014/main" id="{95BB103F-64F0-4A08-C990-9FA68B9BE3DF}"/>
              </a:ext>
            </a:extLst>
          </p:cNvPr>
          <p:cNvPicPr>
            <a:picLocks noChangeAspect="1"/>
          </p:cNvPicPr>
          <p:nvPr/>
        </p:nvPicPr>
        <p:blipFill>
          <a:blip r:embed="rId3"/>
          <a:stretch>
            <a:fillRect/>
          </a:stretch>
        </p:blipFill>
        <p:spPr>
          <a:xfrm>
            <a:off x="7604910" y="2842483"/>
            <a:ext cx="1946495" cy="2654311"/>
          </a:xfrm>
          <a:prstGeom prst="rect">
            <a:avLst/>
          </a:prstGeom>
        </p:spPr>
      </p:pic>
      <p:sp>
        <p:nvSpPr>
          <p:cNvPr id="11" name="Plus Sign 10">
            <a:extLst>
              <a:ext uri="{FF2B5EF4-FFF2-40B4-BE49-F238E27FC236}">
                <a16:creationId xmlns:a16="http://schemas.microsoft.com/office/drawing/2014/main" id="{A3DDBEB6-472A-92D7-FD66-A392191752DA}"/>
              </a:ext>
            </a:extLst>
          </p:cNvPr>
          <p:cNvSpPr/>
          <p:nvPr/>
        </p:nvSpPr>
        <p:spPr>
          <a:xfrm>
            <a:off x="3922414" y="3865830"/>
            <a:ext cx="497941" cy="443620"/>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Equals 11">
            <a:extLst>
              <a:ext uri="{FF2B5EF4-FFF2-40B4-BE49-F238E27FC236}">
                <a16:creationId xmlns:a16="http://schemas.microsoft.com/office/drawing/2014/main" id="{4AB4CD5B-CECC-0289-B0B2-0346CACFAE02}"/>
              </a:ext>
            </a:extLst>
          </p:cNvPr>
          <p:cNvSpPr/>
          <p:nvPr/>
        </p:nvSpPr>
        <p:spPr>
          <a:xfrm>
            <a:off x="6835366" y="3865830"/>
            <a:ext cx="561315" cy="375202"/>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1E20A7F4-2271-A59B-49FD-C05245E7A215}"/>
              </a:ext>
            </a:extLst>
          </p:cNvPr>
          <p:cNvSpPr txBox="1"/>
          <p:nvPr/>
        </p:nvSpPr>
        <p:spPr>
          <a:xfrm>
            <a:off x="5232904" y="2473151"/>
            <a:ext cx="1294645" cy="369332"/>
          </a:xfrm>
          <a:prstGeom prst="rect">
            <a:avLst/>
          </a:prstGeom>
          <a:noFill/>
        </p:spPr>
        <p:txBody>
          <a:bodyPr wrap="square" rtlCol="0">
            <a:spAutoFit/>
          </a:bodyPr>
          <a:lstStyle/>
          <a:p>
            <a:r>
              <a:rPr lang="en-US" b="1" dirty="0"/>
              <a:t>Input</a:t>
            </a:r>
          </a:p>
        </p:txBody>
      </p:sp>
      <p:sp>
        <p:nvSpPr>
          <p:cNvPr id="14" name="TextBox 13">
            <a:extLst>
              <a:ext uri="{FF2B5EF4-FFF2-40B4-BE49-F238E27FC236}">
                <a16:creationId xmlns:a16="http://schemas.microsoft.com/office/drawing/2014/main" id="{62319646-A02D-1751-B3D7-65EF74275D17}"/>
              </a:ext>
            </a:extLst>
          </p:cNvPr>
          <p:cNvSpPr txBox="1"/>
          <p:nvPr/>
        </p:nvSpPr>
        <p:spPr>
          <a:xfrm>
            <a:off x="8057584" y="2473151"/>
            <a:ext cx="1294645" cy="369332"/>
          </a:xfrm>
          <a:prstGeom prst="rect">
            <a:avLst/>
          </a:prstGeom>
          <a:noFill/>
        </p:spPr>
        <p:txBody>
          <a:bodyPr wrap="square" rtlCol="0">
            <a:spAutoFit/>
          </a:bodyPr>
          <a:lstStyle/>
          <a:p>
            <a:r>
              <a:rPr lang="en-US" b="1" dirty="0"/>
              <a:t>Output</a:t>
            </a:r>
          </a:p>
        </p:txBody>
      </p:sp>
    </p:spTree>
    <p:extLst>
      <p:ext uri="{BB962C8B-B14F-4D97-AF65-F5344CB8AC3E}">
        <p14:creationId xmlns:p14="http://schemas.microsoft.com/office/powerpoint/2010/main" val="2218504113"/>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{81DF1FD8-F97F-4586-8EE8-D0226B3C8013}tf89338750_win32</Template>
  <TotalTime>83</TotalTime>
  <Words>1434</Words>
  <Application>Microsoft Office PowerPoint</Application>
  <PresentationFormat>Widescreen</PresentationFormat>
  <Paragraphs>92</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Symbol</vt:lpstr>
      <vt:lpstr>Times New Roman</vt:lpstr>
      <vt:lpstr>Univers</vt:lpstr>
      <vt:lpstr>GradientVTI</vt:lpstr>
      <vt:lpstr>Teaching ethical ai use through creative writing assignments </vt:lpstr>
      <vt:lpstr>From poetry to song – Exploring AI adaptation</vt:lpstr>
      <vt:lpstr>From poetry to song – Exploring AI adaptation</vt:lpstr>
      <vt:lpstr>AI Process and Ethics Questions</vt:lpstr>
      <vt:lpstr>AI Process and Ethics Questions</vt:lpstr>
      <vt:lpstr>Use case example – is this a creative process?</vt:lpstr>
      <vt:lpstr>Copyrightability of AI Works</vt:lpstr>
      <vt:lpstr>Copyrightability of AI Works</vt:lpstr>
      <vt:lpstr>Example of copyright submission</vt:lpstr>
      <vt:lpstr>Example of copyright submission</vt:lpstr>
      <vt:lpstr>AI Tools with more creative control</vt:lpstr>
      <vt:lpstr>PowerPoint Presentation</vt:lpstr>
      <vt:lpstr>Ethical questions regardingAI works and content ownership</vt:lpstr>
      <vt:lpstr>Sources exploring issues of intellectual property, copyright, and AI tools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Jeffrey Greene</dc:creator>
  <cp:lastModifiedBy>Jeff Greene</cp:lastModifiedBy>
  <cp:revision>7</cp:revision>
  <dcterms:created xsi:type="dcterms:W3CDTF">2024-11-12T15:28:08Z</dcterms:created>
  <dcterms:modified xsi:type="dcterms:W3CDTF">2025-05-12T13:28:18Z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