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4"/>
    <p:restoredTop sz="94638"/>
  </p:normalViewPr>
  <p:slideViewPr>
    <p:cSldViewPr snapToGrid="0">
      <p:cViewPr varScale="1">
        <p:scale>
          <a:sx n="95" d="100"/>
          <a:sy n="95" d="100"/>
        </p:scale>
        <p:origin x="200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549E3D-975F-47CC-B582-7B55B9A676B8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792F3F4-A431-4C17-8BFB-DAFF42D5F18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Affirmation</a:t>
          </a:r>
        </a:p>
      </dgm:t>
    </dgm:pt>
    <dgm:pt modelId="{1F0E6F4D-3F4A-4765-B335-A7BF92FD0466}" type="parTrans" cxnId="{0BCBD0D7-8D23-445F-BE2A-67F81827D27E}">
      <dgm:prSet/>
      <dgm:spPr/>
      <dgm:t>
        <a:bodyPr/>
        <a:lstStyle/>
        <a:p>
          <a:endParaRPr lang="en-US"/>
        </a:p>
      </dgm:t>
    </dgm:pt>
    <dgm:pt modelId="{F7AAB98A-E0D3-478A-9C8B-8B8E391B6213}" type="sibTrans" cxnId="{0BCBD0D7-8D23-445F-BE2A-67F81827D27E}">
      <dgm:prSet/>
      <dgm:spPr/>
      <dgm:t>
        <a:bodyPr/>
        <a:lstStyle/>
        <a:p>
          <a:endParaRPr lang="en-US"/>
        </a:p>
      </dgm:t>
    </dgm:pt>
    <dgm:pt modelId="{8A9960C9-A37D-4EC4-B41A-31D9D5F277D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Affirm anything student *has* done well.</a:t>
          </a:r>
        </a:p>
      </dgm:t>
    </dgm:pt>
    <dgm:pt modelId="{80DEB1CE-D0CB-4155-80DA-304270946B1C}" type="parTrans" cxnId="{9AE1A50B-45E4-4977-9458-B12817EDE529}">
      <dgm:prSet/>
      <dgm:spPr/>
      <dgm:t>
        <a:bodyPr/>
        <a:lstStyle/>
        <a:p>
          <a:endParaRPr lang="en-US"/>
        </a:p>
      </dgm:t>
    </dgm:pt>
    <dgm:pt modelId="{759BB005-4569-4789-9C48-2D5C14AB4532}" type="sibTrans" cxnId="{9AE1A50B-45E4-4977-9458-B12817EDE529}">
      <dgm:prSet/>
      <dgm:spPr/>
      <dgm:t>
        <a:bodyPr/>
        <a:lstStyle/>
        <a:p>
          <a:endParaRPr lang="en-US"/>
        </a:p>
      </dgm:t>
    </dgm:pt>
    <dgm:pt modelId="{546F3301-629B-4E53-B0D8-015C8724CAA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Specificity</a:t>
          </a:r>
        </a:p>
      </dgm:t>
    </dgm:pt>
    <dgm:pt modelId="{D4BE1E36-E75A-4744-8C56-CD81C542E94C}" type="parTrans" cxnId="{B92897B9-BE52-4759-9B66-29963025DC71}">
      <dgm:prSet/>
      <dgm:spPr/>
      <dgm:t>
        <a:bodyPr/>
        <a:lstStyle/>
        <a:p>
          <a:endParaRPr lang="en-US"/>
        </a:p>
      </dgm:t>
    </dgm:pt>
    <dgm:pt modelId="{1F00F635-9116-4E5F-9A11-242824F57082}" type="sibTrans" cxnId="{B92897B9-BE52-4759-9B66-29963025DC71}">
      <dgm:prSet/>
      <dgm:spPr/>
      <dgm:t>
        <a:bodyPr/>
        <a:lstStyle/>
        <a:p>
          <a:endParaRPr lang="en-US"/>
        </a:p>
      </dgm:t>
    </dgm:pt>
    <dgm:pt modelId="{CAA14379-2D66-4BB1-9226-5989F20DC42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Emphasize specific metrics where engagement is lacking–for example: attendance, daily writing assignments.</a:t>
          </a:r>
        </a:p>
      </dgm:t>
    </dgm:pt>
    <dgm:pt modelId="{B44BC84D-5759-4B48-AF44-BFD7712E6D41}" type="parTrans" cxnId="{14CA2E96-B5C0-4911-BE9F-A345F7B3F820}">
      <dgm:prSet/>
      <dgm:spPr/>
      <dgm:t>
        <a:bodyPr/>
        <a:lstStyle/>
        <a:p>
          <a:endParaRPr lang="en-US"/>
        </a:p>
      </dgm:t>
    </dgm:pt>
    <dgm:pt modelId="{05230CC6-68D7-46AE-9C12-8DFC0FFCB53A}" type="sibTrans" cxnId="{14CA2E96-B5C0-4911-BE9F-A345F7B3F820}">
      <dgm:prSet/>
      <dgm:spPr/>
      <dgm:t>
        <a:bodyPr/>
        <a:lstStyle/>
        <a:p>
          <a:endParaRPr lang="en-US"/>
        </a:p>
      </dgm:t>
    </dgm:pt>
    <dgm:pt modelId="{7070FEA2-8AD3-48CE-8322-80B9DA836F9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Optimism</a:t>
          </a:r>
        </a:p>
      </dgm:t>
    </dgm:pt>
    <dgm:pt modelId="{EE71BF83-B7F2-47EA-AA22-44156B7339D9}" type="parTrans" cxnId="{883E700C-6D6D-4711-93E3-8089BD2859DE}">
      <dgm:prSet/>
      <dgm:spPr/>
      <dgm:t>
        <a:bodyPr/>
        <a:lstStyle/>
        <a:p>
          <a:endParaRPr lang="en-US"/>
        </a:p>
      </dgm:t>
    </dgm:pt>
    <dgm:pt modelId="{F1EA2B1C-3C5C-4D46-B791-3ED50DFE9CC9}" type="sibTrans" cxnId="{883E700C-6D6D-4711-93E3-8089BD2859DE}">
      <dgm:prSet/>
      <dgm:spPr/>
      <dgm:t>
        <a:bodyPr/>
        <a:lstStyle/>
        <a:p>
          <a:endParaRPr lang="en-US"/>
        </a:p>
      </dgm:t>
    </dgm:pt>
    <dgm:pt modelId="{297C11FF-52B7-46D5-9EA3-337DCB14B10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Maintain an optimistic tone, pointing out what can be done to fix the problem.</a:t>
          </a:r>
        </a:p>
      </dgm:t>
    </dgm:pt>
    <dgm:pt modelId="{68F72955-9E20-4ED3-A8C6-76E67DEF7AAF}" type="parTrans" cxnId="{27BCCC17-44C1-47C3-BC98-D1A85F7633EE}">
      <dgm:prSet/>
      <dgm:spPr/>
      <dgm:t>
        <a:bodyPr/>
        <a:lstStyle/>
        <a:p>
          <a:endParaRPr lang="en-US"/>
        </a:p>
      </dgm:t>
    </dgm:pt>
    <dgm:pt modelId="{92B1CFCC-B230-4769-BC55-572FC382401C}" type="sibTrans" cxnId="{27BCCC17-44C1-47C3-BC98-D1A85F7633EE}">
      <dgm:prSet/>
      <dgm:spPr/>
      <dgm:t>
        <a:bodyPr/>
        <a:lstStyle/>
        <a:p>
          <a:endParaRPr lang="en-US"/>
        </a:p>
      </dgm:t>
    </dgm:pt>
    <dgm:pt modelId="{66542FFC-03F9-43A8-9C20-64DEAE2B9AF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Personal Invitation</a:t>
          </a:r>
        </a:p>
      </dgm:t>
    </dgm:pt>
    <dgm:pt modelId="{EC3FA282-69E6-4B4F-A541-6A92EE169A3C}" type="parTrans" cxnId="{9499152C-9D50-4E01-B3E5-554969DA61DF}">
      <dgm:prSet/>
      <dgm:spPr/>
      <dgm:t>
        <a:bodyPr/>
        <a:lstStyle/>
        <a:p>
          <a:endParaRPr lang="en-US"/>
        </a:p>
      </dgm:t>
    </dgm:pt>
    <dgm:pt modelId="{5776F359-6F60-4553-83A1-19E93E4DC4D8}" type="sibTrans" cxnId="{9499152C-9D50-4E01-B3E5-554969DA61DF}">
      <dgm:prSet/>
      <dgm:spPr/>
      <dgm:t>
        <a:bodyPr/>
        <a:lstStyle/>
        <a:p>
          <a:endParaRPr lang="en-US"/>
        </a:p>
      </dgm:t>
    </dgm:pt>
    <dgm:pt modelId="{2E100DB0-A1FF-489D-9785-A7339281FB9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Ask about confusion and offer to meet.</a:t>
          </a:r>
        </a:p>
      </dgm:t>
    </dgm:pt>
    <dgm:pt modelId="{B5948FFD-F775-4F05-942D-43F0316EF89F}" type="parTrans" cxnId="{F19221E5-86CC-4FBD-801B-EC9422D35996}">
      <dgm:prSet/>
      <dgm:spPr/>
      <dgm:t>
        <a:bodyPr/>
        <a:lstStyle/>
        <a:p>
          <a:endParaRPr lang="en-US"/>
        </a:p>
      </dgm:t>
    </dgm:pt>
    <dgm:pt modelId="{EFC4B902-10A6-4389-94FC-CAC117433F93}" type="sibTrans" cxnId="{F19221E5-86CC-4FBD-801B-EC9422D35996}">
      <dgm:prSet/>
      <dgm:spPr/>
      <dgm:t>
        <a:bodyPr/>
        <a:lstStyle/>
        <a:p>
          <a:endParaRPr lang="en-US"/>
        </a:p>
      </dgm:t>
    </dgm:pt>
    <dgm:pt modelId="{DE9A1EBA-20F6-4683-B013-AB5399D64B9C}" type="pres">
      <dgm:prSet presAssocID="{E3549E3D-975F-47CC-B582-7B55B9A676B8}" presName="root" presStyleCnt="0">
        <dgm:presLayoutVars>
          <dgm:dir/>
          <dgm:resizeHandles val="exact"/>
        </dgm:presLayoutVars>
      </dgm:prSet>
      <dgm:spPr/>
    </dgm:pt>
    <dgm:pt modelId="{6EDB2EDC-1184-41BE-ABE5-350680BE5A23}" type="pres">
      <dgm:prSet presAssocID="{7792F3F4-A431-4C17-8BFB-DAFF42D5F186}" presName="compNode" presStyleCnt="0"/>
      <dgm:spPr/>
    </dgm:pt>
    <dgm:pt modelId="{15384F0E-E6C7-4B25-A0B7-1CC699D310D3}" type="pres">
      <dgm:prSet presAssocID="{7792F3F4-A431-4C17-8BFB-DAFF42D5F18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sed Quotation Mark"/>
        </a:ext>
      </dgm:extLst>
    </dgm:pt>
    <dgm:pt modelId="{EC233F83-3F63-4D0B-A2FF-18E34E11D906}" type="pres">
      <dgm:prSet presAssocID="{7792F3F4-A431-4C17-8BFB-DAFF42D5F186}" presName="iconSpace" presStyleCnt="0"/>
      <dgm:spPr/>
    </dgm:pt>
    <dgm:pt modelId="{9A8650B9-3C71-4C8B-8414-9C23F19F6E99}" type="pres">
      <dgm:prSet presAssocID="{7792F3F4-A431-4C17-8BFB-DAFF42D5F186}" presName="parTx" presStyleLbl="revTx" presStyleIdx="0" presStyleCnt="8">
        <dgm:presLayoutVars>
          <dgm:chMax val="0"/>
          <dgm:chPref val="0"/>
        </dgm:presLayoutVars>
      </dgm:prSet>
      <dgm:spPr/>
    </dgm:pt>
    <dgm:pt modelId="{A0CF5F26-4DD0-4154-BE84-57765D644918}" type="pres">
      <dgm:prSet presAssocID="{7792F3F4-A431-4C17-8BFB-DAFF42D5F186}" presName="txSpace" presStyleCnt="0"/>
      <dgm:spPr/>
    </dgm:pt>
    <dgm:pt modelId="{4E7A1D93-3571-4598-A51D-ACEF83740A84}" type="pres">
      <dgm:prSet presAssocID="{7792F3F4-A431-4C17-8BFB-DAFF42D5F186}" presName="desTx" presStyleLbl="revTx" presStyleIdx="1" presStyleCnt="8">
        <dgm:presLayoutVars/>
      </dgm:prSet>
      <dgm:spPr/>
    </dgm:pt>
    <dgm:pt modelId="{0DFD3FD1-128D-4218-89DC-BC27470EE8E8}" type="pres">
      <dgm:prSet presAssocID="{F7AAB98A-E0D3-478A-9C8B-8B8E391B6213}" presName="sibTrans" presStyleCnt="0"/>
      <dgm:spPr/>
    </dgm:pt>
    <dgm:pt modelId="{816125BD-3D3E-40CF-A049-20EF56062BA0}" type="pres">
      <dgm:prSet presAssocID="{546F3301-629B-4E53-B0D8-015C8724CAA3}" presName="compNode" presStyleCnt="0"/>
      <dgm:spPr/>
    </dgm:pt>
    <dgm:pt modelId="{2D37CEA1-7642-40DE-AD31-A3B962612943}" type="pres">
      <dgm:prSet presAssocID="{546F3301-629B-4E53-B0D8-015C8724CAA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850082B9-C4F3-41FE-9D68-36D7DAB42EA8}" type="pres">
      <dgm:prSet presAssocID="{546F3301-629B-4E53-B0D8-015C8724CAA3}" presName="iconSpace" presStyleCnt="0"/>
      <dgm:spPr/>
    </dgm:pt>
    <dgm:pt modelId="{31774874-B290-4736-B619-F1FA545B467F}" type="pres">
      <dgm:prSet presAssocID="{546F3301-629B-4E53-B0D8-015C8724CAA3}" presName="parTx" presStyleLbl="revTx" presStyleIdx="2" presStyleCnt="8">
        <dgm:presLayoutVars>
          <dgm:chMax val="0"/>
          <dgm:chPref val="0"/>
        </dgm:presLayoutVars>
      </dgm:prSet>
      <dgm:spPr/>
    </dgm:pt>
    <dgm:pt modelId="{687C2E32-E119-475A-86F7-1D8A35243837}" type="pres">
      <dgm:prSet presAssocID="{546F3301-629B-4E53-B0D8-015C8724CAA3}" presName="txSpace" presStyleCnt="0"/>
      <dgm:spPr/>
    </dgm:pt>
    <dgm:pt modelId="{984DCF5C-2558-4153-B28D-FE9FA496EF05}" type="pres">
      <dgm:prSet presAssocID="{546F3301-629B-4E53-B0D8-015C8724CAA3}" presName="desTx" presStyleLbl="revTx" presStyleIdx="3" presStyleCnt="8">
        <dgm:presLayoutVars/>
      </dgm:prSet>
      <dgm:spPr/>
    </dgm:pt>
    <dgm:pt modelId="{37541BB1-EB92-4F3E-9EE1-3E28DFDCD638}" type="pres">
      <dgm:prSet presAssocID="{1F00F635-9116-4E5F-9A11-242824F57082}" presName="sibTrans" presStyleCnt="0"/>
      <dgm:spPr/>
    </dgm:pt>
    <dgm:pt modelId="{238E2DEC-5375-425A-B424-3DFCF1843657}" type="pres">
      <dgm:prSet presAssocID="{7070FEA2-8AD3-48CE-8322-80B9DA836F92}" presName="compNode" presStyleCnt="0"/>
      <dgm:spPr/>
    </dgm:pt>
    <dgm:pt modelId="{2231EDF0-A625-4802-BF85-0B2B12C27F4B}" type="pres">
      <dgm:prSet presAssocID="{7070FEA2-8AD3-48CE-8322-80B9DA836F9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xclamation Mark"/>
        </a:ext>
      </dgm:extLst>
    </dgm:pt>
    <dgm:pt modelId="{68C2DFFA-9473-4185-8B67-BFB0AC866D35}" type="pres">
      <dgm:prSet presAssocID="{7070FEA2-8AD3-48CE-8322-80B9DA836F92}" presName="iconSpace" presStyleCnt="0"/>
      <dgm:spPr/>
    </dgm:pt>
    <dgm:pt modelId="{9A89120C-62E9-49E1-A90F-15CB265503B3}" type="pres">
      <dgm:prSet presAssocID="{7070FEA2-8AD3-48CE-8322-80B9DA836F92}" presName="parTx" presStyleLbl="revTx" presStyleIdx="4" presStyleCnt="8">
        <dgm:presLayoutVars>
          <dgm:chMax val="0"/>
          <dgm:chPref val="0"/>
        </dgm:presLayoutVars>
      </dgm:prSet>
      <dgm:spPr/>
    </dgm:pt>
    <dgm:pt modelId="{C20E4B70-D343-4F8F-8225-7B4B0E5F65C1}" type="pres">
      <dgm:prSet presAssocID="{7070FEA2-8AD3-48CE-8322-80B9DA836F92}" presName="txSpace" presStyleCnt="0"/>
      <dgm:spPr/>
    </dgm:pt>
    <dgm:pt modelId="{6B16BF0A-C970-41BE-A5DC-B42103DF2FE9}" type="pres">
      <dgm:prSet presAssocID="{7070FEA2-8AD3-48CE-8322-80B9DA836F92}" presName="desTx" presStyleLbl="revTx" presStyleIdx="5" presStyleCnt="8">
        <dgm:presLayoutVars/>
      </dgm:prSet>
      <dgm:spPr/>
    </dgm:pt>
    <dgm:pt modelId="{6822E22B-24E7-4DAB-997B-40597DA96D80}" type="pres">
      <dgm:prSet presAssocID="{F1EA2B1C-3C5C-4D46-B791-3ED50DFE9CC9}" presName="sibTrans" presStyleCnt="0"/>
      <dgm:spPr/>
    </dgm:pt>
    <dgm:pt modelId="{D459A576-EB7C-4320-A2FA-09F4F16C5534}" type="pres">
      <dgm:prSet presAssocID="{66542FFC-03F9-43A8-9C20-64DEAE2B9AF7}" presName="compNode" presStyleCnt="0"/>
      <dgm:spPr/>
    </dgm:pt>
    <dgm:pt modelId="{E2B932FE-4510-443A-A561-DF0E11567886}" type="pres">
      <dgm:prSet presAssocID="{66542FFC-03F9-43A8-9C20-64DEAE2B9AF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47C03388-6522-4E5D-AFD7-4D56F0619F1A}" type="pres">
      <dgm:prSet presAssocID="{66542FFC-03F9-43A8-9C20-64DEAE2B9AF7}" presName="iconSpace" presStyleCnt="0"/>
      <dgm:spPr/>
    </dgm:pt>
    <dgm:pt modelId="{1092CDFE-B9BC-4F3F-AF4B-1D580B603AD8}" type="pres">
      <dgm:prSet presAssocID="{66542FFC-03F9-43A8-9C20-64DEAE2B9AF7}" presName="parTx" presStyleLbl="revTx" presStyleIdx="6" presStyleCnt="8">
        <dgm:presLayoutVars>
          <dgm:chMax val="0"/>
          <dgm:chPref val="0"/>
        </dgm:presLayoutVars>
      </dgm:prSet>
      <dgm:spPr/>
    </dgm:pt>
    <dgm:pt modelId="{344BDA1B-ACD5-4C10-8916-048ED8C1A97A}" type="pres">
      <dgm:prSet presAssocID="{66542FFC-03F9-43A8-9C20-64DEAE2B9AF7}" presName="txSpace" presStyleCnt="0"/>
      <dgm:spPr/>
    </dgm:pt>
    <dgm:pt modelId="{3D6B6BB1-4E41-44E5-85B1-41CF5D998267}" type="pres">
      <dgm:prSet presAssocID="{66542FFC-03F9-43A8-9C20-64DEAE2B9AF7}" presName="desTx" presStyleLbl="revTx" presStyleIdx="7" presStyleCnt="8">
        <dgm:presLayoutVars/>
      </dgm:prSet>
      <dgm:spPr/>
    </dgm:pt>
  </dgm:ptLst>
  <dgm:cxnLst>
    <dgm:cxn modelId="{BDA96605-101D-C647-A82F-F7DF39823F7E}" type="presOf" srcId="{297C11FF-52B7-46D5-9EA3-337DCB14B10F}" destId="{6B16BF0A-C970-41BE-A5DC-B42103DF2FE9}" srcOrd="0" destOrd="0" presId="urn:microsoft.com/office/officeart/2018/5/layout/CenteredIconLabelDescriptionList"/>
    <dgm:cxn modelId="{9AE1A50B-45E4-4977-9458-B12817EDE529}" srcId="{7792F3F4-A431-4C17-8BFB-DAFF42D5F186}" destId="{8A9960C9-A37D-4EC4-B41A-31D9D5F277DC}" srcOrd="0" destOrd="0" parTransId="{80DEB1CE-D0CB-4155-80DA-304270946B1C}" sibTransId="{759BB005-4569-4789-9C48-2D5C14AB4532}"/>
    <dgm:cxn modelId="{BE874E0C-1E7C-2548-8367-DE9A4B324828}" type="presOf" srcId="{8A9960C9-A37D-4EC4-B41A-31D9D5F277DC}" destId="{4E7A1D93-3571-4598-A51D-ACEF83740A84}" srcOrd="0" destOrd="0" presId="urn:microsoft.com/office/officeart/2018/5/layout/CenteredIconLabelDescriptionList"/>
    <dgm:cxn modelId="{883E700C-6D6D-4711-93E3-8089BD2859DE}" srcId="{E3549E3D-975F-47CC-B582-7B55B9A676B8}" destId="{7070FEA2-8AD3-48CE-8322-80B9DA836F92}" srcOrd="2" destOrd="0" parTransId="{EE71BF83-B7F2-47EA-AA22-44156B7339D9}" sibTransId="{F1EA2B1C-3C5C-4D46-B791-3ED50DFE9CC9}"/>
    <dgm:cxn modelId="{27BCCC17-44C1-47C3-BC98-D1A85F7633EE}" srcId="{7070FEA2-8AD3-48CE-8322-80B9DA836F92}" destId="{297C11FF-52B7-46D5-9EA3-337DCB14B10F}" srcOrd="0" destOrd="0" parTransId="{68F72955-9E20-4ED3-A8C6-76E67DEF7AAF}" sibTransId="{92B1CFCC-B230-4769-BC55-572FC382401C}"/>
    <dgm:cxn modelId="{9499152C-9D50-4E01-B3E5-554969DA61DF}" srcId="{E3549E3D-975F-47CC-B582-7B55B9A676B8}" destId="{66542FFC-03F9-43A8-9C20-64DEAE2B9AF7}" srcOrd="3" destOrd="0" parTransId="{EC3FA282-69E6-4B4F-A541-6A92EE169A3C}" sibTransId="{5776F359-6F60-4553-83A1-19E93E4DC4D8}"/>
    <dgm:cxn modelId="{04806940-6FA6-734A-9296-E0E60CC7D4FA}" type="presOf" srcId="{66542FFC-03F9-43A8-9C20-64DEAE2B9AF7}" destId="{1092CDFE-B9BC-4F3F-AF4B-1D580B603AD8}" srcOrd="0" destOrd="0" presId="urn:microsoft.com/office/officeart/2018/5/layout/CenteredIconLabelDescriptionList"/>
    <dgm:cxn modelId="{379B9F49-9B92-194A-A314-8A0E021387A5}" type="presOf" srcId="{7070FEA2-8AD3-48CE-8322-80B9DA836F92}" destId="{9A89120C-62E9-49E1-A90F-15CB265503B3}" srcOrd="0" destOrd="0" presId="urn:microsoft.com/office/officeart/2018/5/layout/CenteredIconLabelDescriptionList"/>
    <dgm:cxn modelId="{4FC44762-AD0E-1248-B290-E92E964930B4}" type="presOf" srcId="{E3549E3D-975F-47CC-B582-7B55B9A676B8}" destId="{DE9A1EBA-20F6-4683-B013-AB5399D64B9C}" srcOrd="0" destOrd="0" presId="urn:microsoft.com/office/officeart/2018/5/layout/CenteredIconLabelDescriptionList"/>
    <dgm:cxn modelId="{B5A4506B-89FD-2440-AB33-E07F92A0F0E3}" type="presOf" srcId="{2E100DB0-A1FF-489D-9785-A7339281FB9E}" destId="{3D6B6BB1-4E41-44E5-85B1-41CF5D998267}" srcOrd="0" destOrd="0" presId="urn:microsoft.com/office/officeart/2018/5/layout/CenteredIconLabelDescriptionList"/>
    <dgm:cxn modelId="{14CA2E96-B5C0-4911-BE9F-A345F7B3F820}" srcId="{546F3301-629B-4E53-B0D8-015C8724CAA3}" destId="{CAA14379-2D66-4BB1-9226-5989F20DC421}" srcOrd="0" destOrd="0" parTransId="{B44BC84D-5759-4B48-AF44-BFD7712E6D41}" sibTransId="{05230CC6-68D7-46AE-9C12-8DFC0FFCB53A}"/>
    <dgm:cxn modelId="{87C7FAA7-CB52-0043-8DA0-18CC8A2F48DC}" type="presOf" srcId="{7792F3F4-A431-4C17-8BFB-DAFF42D5F186}" destId="{9A8650B9-3C71-4C8B-8414-9C23F19F6E99}" srcOrd="0" destOrd="0" presId="urn:microsoft.com/office/officeart/2018/5/layout/CenteredIconLabelDescriptionList"/>
    <dgm:cxn modelId="{9C057CB8-FDC8-204B-B664-B6104146F587}" type="presOf" srcId="{546F3301-629B-4E53-B0D8-015C8724CAA3}" destId="{31774874-B290-4736-B619-F1FA545B467F}" srcOrd="0" destOrd="0" presId="urn:microsoft.com/office/officeart/2018/5/layout/CenteredIconLabelDescriptionList"/>
    <dgm:cxn modelId="{B92897B9-BE52-4759-9B66-29963025DC71}" srcId="{E3549E3D-975F-47CC-B582-7B55B9A676B8}" destId="{546F3301-629B-4E53-B0D8-015C8724CAA3}" srcOrd="1" destOrd="0" parTransId="{D4BE1E36-E75A-4744-8C56-CD81C542E94C}" sibTransId="{1F00F635-9116-4E5F-9A11-242824F57082}"/>
    <dgm:cxn modelId="{0BCBD0D7-8D23-445F-BE2A-67F81827D27E}" srcId="{E3549E3D-975F-47CC-B582-7B55B9A676B8}" destId="{7792F3F4-A431-4C17-8BFB-DAFF42D5F186}" srcOrd="0" destOrd="0" parTransId="{1F0E6F4D-3F4A-4765-B335-A7BF92FD0466}" sibTransId="{F7AAB98A-E0D3-478A-9C8B-8B8E391B6213}"/>
    <dgm:cxn modelId="{F19221E5-86CC-4FBD-801B-EC9422D35996}" srcId="{66542FFC-03F9-43A8-9C20-64DEAE2B9AF7}" destId="{2E100DB0-A1FF-489D-9785-A7339281FB9E}" srcOrd="0" destOrd="0" parTransId="{B5948FFD-F775-4F05-942D-43F0316EF89F}" sibTransId="{EFC4B902-10A6-4389-94FC-CAC117433F93}"/>
    <dgm:cxn modelId="{3F120FF0-E179-3840-81CB-0D5AC7B20637}" type="presOf" srcId="{CAA14379-2D66-4BB1-9226-5989F20DC421}" destId="{984DCF5C-2558-4153-B28D-FE9FA496EF05}" srcOrd="0" destOrd="0" presId="urn:microsoft.com/office/officeart/2018/5/layout/CenteredIconLabelDescriptionList"/>
    <dgm:cxn modelId="{8C0582A9-1E67-BE4A-B6FC-67914E14A151}" type="presParOf" srcId="{DE9A1EBA-20F6-4683-B013-AB5399D64B9C}" destId="{6EDB2EDC-1184-41BE-ABE5-350680BE5A23}" srcOrd="0" destOrd="0" presId="urn:microsoft.com/office/officeart/2018/5/layout/CenteredIconLabelDescriptionList"/>
    <dgm:cxn modelId="{1C9A2C84-AC2B-5644-B162-DD2759F77556}" type="presParOf" srcId="{6EDB2EDC-1184-41BE-ABE5-350680BE5A23}" destId="{15384F0E-E6C7-4B25-A0B7-1CC699D310D3}" srcOrd="0" destOrd="0" presId="urn:microsoft.com/office/officeart/2018/5/layout/CenteredIconLabelDescriptionList"/>
    <dgm:cxn modelId="{BCBE56FB-676C-1C49-90B1-DADFAE6D0A81}" type="presParOf" srcId="{6EDB2EDC-1184-41BE-ABE5-350680BE5A23}" destId="{EC233F83-3F63-4D0B-A2FF-18E34E11D906}" srcOrd="1" destOrd="0" presId="urn:microsoft.com/office/officeart/2018/5/layout/CenteredIconLabelDescriptionList"/>
    <dgm:cxn modelId="{B306387D-8C3C-EE4A-BBB0-152AAB2B8201}" type="presParOf" srcId="{6EDB2EDC-1184-41BE-ABE5-350680BE5A23}" destId="{9A8650B9-3C71-4C8B-8414-9C23F19F6E99}" srcOrd="2" destOrd="0" presId="urn:microsoft.com/office/officeart/2018/5/layout/CenteredIconLabelDescriptionList"/>
    <dgm:cxn modelId="{C6A4E256-6EC4-EA48-BCF0-7151B2FE9524}" type="presParOf" srcId="{6EDB2EDC-1184-41BE-ABE5-350680BE5A23}" destId="{A0CF5F26-4DD0-4154-BE84-57765D644918}" srcOrd="3" destOrd="0" presId="urn:microsoft.com/office/officeart/2018/5/layout/CenteredIconLabelDescriptionList"/>
    <dgm:cxn modelId="{C5CD4C45-5099-C74D-8693-9DCA61BB6119}" type="presParOf" srcId="{6EDB2EDC-1184-41BE-ABE5-350680BE5A23}" destId="{4E7A1D93-3571-4598-A51D-ACEF83740A84}" srcOrd="4" destOrd="0" presId="urn:microsoft.com/office/officeart/2018/5/layout/CenteredIconLabelDescriptionList"/>
    <dgm:cxn modelId="{A815C7D6-4FE3-E348-B8A3-0E49E3227A5F}" type="presParOf" srcId="{DE9A1EBA-20F6-4683-B013-AB5399D64B9C}" destId="{0DFD3FD1-128D-4218-89DC-BC27470EE8E8}" srcOrd="1" destOrd="0" presId="urn:microsoft.com/office/officeart/2018/5/layout/CenteredIconLabelDescriptionList"/>
    <dgm:cxn modelId="{C53B963D-22F4-FF41-A1F8-F00E2D325EE2}" type="presParOf" srcId="{DE9A1EBA-20F6-4683-B013-AB5399D64B9C}" destId="{816125BD-3D3E-40CF-A049-20EF56062BA0}" srcOrd="2" destOrd="0" presId="urn:microsoft.com/office/officeart/2018/5/layout/CenteredIconLabelDescriptionList"/>
    <dgm:cxn modelId="{409BA492-DF39-4A42-A14E-B594D13598D2}" type="presParOf" srcId="{816125BD-3D3E-40CF-A049-20EF56062BA0}" destId="{2D37CEA1-7642-40DE-AD31-A3B962612943}" srcOrd="0" destOrd="0" presId="urn:microsoft.com/office/officeart/2018/5/layout/CenteredIconLabelDescriptionList"/>
    <dgm:cxn modelId="{811FD998-58D6-C647-856E-D8E86CE2AE06}" type="presParOf" srcId="{816125BD-3D3E-40CF-A049-20EF56062BA0}" destId="{850082B9-C4F3-41FE-9D68-36D7DAB42EA8}" srcOrd="1" destOrd="0" presId="urn:microsoft.com/office/officeart/2018/5/layout/CenteredIconLabelDescriptionList"/>
    <dgm:cxn modelId="{A6454E63-7E2D-3F4E-883A-C4BD57C41CCC}" type="presParOf" srcId="{816125BD-3D3E-40CF-A049-20EF56062BA0}" destId="{31774874-B290-4736-B619-F1FA545B467F}" srcOrd="2" destOrd="0" presId="urn:microsoft.com/office/officeart/2018/5/layout/CenteredIconLabelDescriptionList"/>
    <dgm:cxn modelId="{4334906F-F91F-C141-8122-DB2CC485C7BF}" type="presParOf" srcId="{816125BD-3D3E-40CF-A049-20EF56062BA0}" destId="{687C2E32-E119-475A-86F7-1D8A35243837}" srcOrd="3" destOrd="0" presId="urn:microsoft.com/office/officeart/2018/5/layout/CenteredIconLabelDescriptionList"/>
    <dgm:cxn modelId="{D2917828-8E84-C342-8A41-302F220B09FB}" type="presParOf" srcId="{816125BD-3D3E-40CF-A049-20EF56062BA0}" destId="{984DCF5C-2558-4153-B28D-FE9FA496EF05}" srcOrd="4" destOrd="0" presId="urn:microsoft.com/office/officeart/2018/5/layout/CenteredIconLabelDescriptionList"/>
    <dgm:cxn modelId="{55D60C02-FEEE-9947-9571-CCF04BFDBE83}" type="presParOf" srcId="{DE9A1EBA-20F6-4683-B013-AB5399D64B9C}" destId="{37541BB1-EB92-4F3E-9EE1-3E28DFDCD638}" srcOrd="3" destOrd="0" presId="urn:microsoft.com/office/officeart/2018/5/layout/CenteredIconLabelDescriptionList"/>
    <dgm:cxn modelId="{C1E238A1-CA72-8940-A22E-C882CE7DB25C}" type="presParOf" srcId="{DE9A1EBA-20F6-4683-B013-AB5399D64B9C}" destId="{238E2DEC-5375-425A-B424-3DFCF1843657}" srcOrd="4" destOrd="0" presId="urn:microsoft.com/office/officeart/2018/5/layout/CenteredIconLabelDescriptionList"/>
    <dgm:cxn modelId="{42DA1C63-40D9-3842-8B48-9466692E16BD}" type="presParOf" srcId="{238E2DEC-5375-425A-B424-3DFCF1843657}" destId="{2231EDF0-A625-4802-BF85-0B2B12C27F4B}" srcOrd="0" destOrd="0" presId="urn:microsoft.com/office/officeart/2018/5/layout/CenteredIconLabelDescriptionList"/>
    <dgm:cxn modelId="{2FC31ACD-6560-8548-BDB5-F33CB82AA49F}" type="presParOf" srcId="{238E2DEC-5375-425A-B424-3DFCF1843657}" destId="{68C2DFFA-9473-4185-8B67-BFB0AC866D35}" srcOrd="1" destOrd="0" presId="urn:microsoft.com/office/officeart/2018/5/layout/CenteredIconLabelDescriptionList"/>
    <dgm:cxn modelId="{1D6FE2A8-8C1D-D749-A063-573ADC145DB7}" type="presParOf" srcId="{238E2DEC-5375-425A-B424-3DFCF1843657}" destId="{9A89120C-62E9-49E1-A90F-15CB265503B3}" srcOrd="2" destOrd="0" presId="urn:microsoft.com/office/officeart/2018/5/layout/CenteredIconLabelDescriptionList"/>
    <dgm:cxn modelId="{249B3564-F7CB-3F45-B5FF-947EDD7CA4AF}" type="presParOf" srcId="{238E2DEC-5375-425A-B424-3DFCF1843657}" destId="{C20E4B70-D343-4F8F-8225-7B4B0E5F65C1}" srcOrd="3" destOrd="0" presId="urn:microsoft.com/office/officeart/2018/5/layout/CenteredIconLabelDescriptionList"/>
    <dgm:cxn modelId="{D2B87066-2ECB-F541-B889-A330BC8CB359}" type="presParOf" srcId="{238E2DEC-5375-425A-B424-3DFCF1843657}" destId="{6B16BF0A-C970-41BE-A5DC-B42103DF2FE9}" srcOrd="4" destOrd="0" presId="urn:microsoft.com/office/officeart/2018/5/layout/CenteredIconLabelDescriptionList"/>
    <dgm:cxn modelId="{80B9304E-52AC-7241-AE11-AB7277D3E374}" type="presParOf" srcId="{DE9A1EBA-20F6-4683-B013-AB5399D64B9C}" destId="{6822E22B-24E7-4DAB-997B-40597DA96D80}" srcOrd="5" destOrd="0" presId="urn:microsoft.com/office/officeart/2018/5/layout/CenteredIconLabelDescriptionList"/>
    <dgm:cxn modelId="{89FE6CF3-47BD-6A41-8B22-EB42CE5B1161}" type="presParOf" srcId="{DE9A1EBA-20F6-4683-B013-AB5399D64B9C}" destId="{D459A576-EB7C-4320-A2FA-09F4F16C5534}" srcOrd="6" destOrd="0" presId="urn:microsoft.com/office/officeart/2018/5/layout/CenteredIconLabelDescriptionList"/>
    <dgm:cxn modelId="{D2DFFD3E-C66D-1F4B-9EE0-FFCDB4000AD5}" type="presParOf" srcId="{D459A576-EB7C-4320-A2FA-09F4F16C5534}" destId="{E2B932FE-4510-443A-A561-DF0E11567886}" srcOrd="0" destOrd="0" presId="urn:microsoft.com/office/officeart/2018/5/layout/CenteredIconLabelDescriptionList"/>
    <dgm:cxn modelId="{E66D8D7F-B83D-DB47-B9B9-DE6637416E84}" type="presParOf" srcId="{D459A576-EB7C-4320-A2FA-09F4F16C5534}" destId="{47C03388-6522-4E5D-AFD7-4D56F0619F1A}" srcOrd="1" destOrd="0" presId="urn:microsoft.com/office/officeart/2018/5/layout/CenteredIconLabelDescriptionList"/>
    <dgm:cxn modelId="{8E73F9FA-6564-B34B-B324-7821C7369198}" type="presParOf" srcId="{D459A576-EB7C-4320-A2FA-09F4F16C5534}" destId="{1092CDFE-B9BC-4F3F-AF4B-1D580B603AD8}" srcOrd="2" destOrd="0" presId="urn:microsoft.com/office/officeart/2018/5/layout/CenteredIconLabelDescriptionList"/>
    <dgm:cxn modelId="{ADC7102E-EC50-B04E-B3E0-4513991405EE}" type="presParOf" srcId="{D459A576-EB7C-4320-A2FA-09F4F16C5534}" destId="{344BDA1B-ACD5-4C10-8916-048ED8C1A97A}" srcOrd="3" destOrd="0" presId="urn:microsoft.com/office/officeart/2018/5/layout/CenteredIconLabelDescriptionList"/>
    <dgm:cxn modelId="{AAB05B7B-C095-C04B-B7C6-AE9765A34D53}" type="presParOf" srcId="{D459A576-EB7C-4320-A2FA-09F4F16C5534}" destId="{3D6B6BB1-4E41-44E5-85B1-41CF5D998267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84F0E-E6C7-4B25-A0B7-1CC699D310D3}">
      <dsp:nvSpPr>
        <dsp:cNvPr id="0" name=""/>
        <dsp:cNvSpPr/>
      </dsp:nvSpPr>
      <dsp:spPr>
        <a:xfrm>
          <a:off x="421952" y="1454171"/>
          <a:ext cx="449613" cy="4496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8650B9-3C71-4C8B-8414-9C23F19F6E99}">
      <dsp:nvSpPr>
        <dsp:cNvPr id="0" name=""/>
        <dsp:cNvSpPr/>
      </dsp:nvSpPr>
      <dsp:spPr>
        <a:xfrm>
          <a:off x="4454" y="2006106"/>
          <a:ext cx="1284609" cy="421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Affirmation</a:t>
          </a:r>
        </a:p>
      </dsp:txBody>
      <dsp:txXfrm>
        <a:off x="4454" y="2006106"/>
        <a:ext cx="1284609" cy="421512"/>
      </dsp:txXfrm>
    </dsp:sp>
    <dsp:sp modelId="{4E7A1D93-3571-4598-A51D-ACEF83740A84}">
      <dsp:nvSpPr>
        <dsp:cNvPr id="0" name=""/>
        <dsp:cNvSpPr/>
      </dsp:nvSpPr>
      <dsp:spPr>
        <a:xfrm>
          <a:off x="4454" y="2475209"/>
          <a:ext cx="1284609" cy="1358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Affirm anything student *has* done well.</a:t>
          </a:r>
        </a:p>
      </dsp:txBody>
      <dsp:txXfrm>
        <a:off x="4454" y="2475209"/>
        <a:ext cx="1284609" cy="1358516"/>
      </dsp:txXfrm>
    </dsp:sp>
    <dsp:sp modelId="{2D37CEA1-7642-40DE-AD31-A3B962612943}">
      <dsp:nvSpPr>
        <dsp:cNvPr id="0" name=""/>
        <dsp:cNvSpPr/>
      </dsp:nvSpPr>
      <dsp:spPr>
        <a:xfrm>
          <a:off x="1931368" y="1454171"/>
          <a:ext cx="449613" cy="4496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774874-B290-4736-B619-F1FA545B467F}">
      <dsp:nvSpPr>
        <dsp:cNvPr id="0" name=""/>
        <dsp:cNvSpPr/>
      </dsp:nvSpPr>
      <dsp:spPr>
        <a:xfrm>
          <a:off x="1513870" y="2006106"/>
          <a:ext cx="1284609" cy="421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Specificity</a:t>
          </a:r>
        </a:p>
      </dsp:txBody>
      <dsp:txXfrm>
        <a:off x="1513870" y="2006106"/>
        <a:ext cx="1284609" cy="421512"/>
      </dsp:txXfrm>
    </dsp:sp>
    <dsp:sp modelId="{984DCF5C-2558-4153-B28D-FE9FA496EF05}">
      <dsp:nvSpPr>
        <dsp:cNvPr id="0" name=""/>
        <dsp:cNvSpPr/>
      </dsp:nvSpPr>
      <dsp:spPr>
        <a:xfrm>
          <a:off x="1513870" y="2475209"/>
          <a:ext cx="1284609" cy="1358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Emphasize specific metrics where engagement is lacking–for example: attendance, daily writing assignments.</a:t>
          </a:r>
        </a:p>
      </dsp:txBody>
      <dsp:txXfrm>
        <a:off x="1513870" y="2475209"/>
        <a:ext cx="1284609" cy="1358516"/>
      </dsp:txXfrm>
    </dsp:sp>
    <dsp:sp modelId="{2231EDF0-A625-4802-BF85-0B2B12C27F4B}">
      <dsp:nvSpPr>
        <dsp:cNvPr id="0" name=""/>
        <dsp:cNvSpPr/>
      </dsp:nvSpPr>
      <dsp:spPr>
        <a:xfrm>
          <a:off x="3440784" y="1454171"/>
          <a:ext cx="449613" cy="4496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89120C-62E9-49E1-A90F-15CB265503B3}">
      <dsp:nvSpPr>
        <dsp:cNvPr id="0" name=""/>
        <dsp:cNvSpPr/>
      </dsp:nvSpPr>
      <dsp:spPr>
        <a:xfrm>
          <a:off x="3023286" y="2006106"/>
          <a:ext cx="1284609" cy="421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Optimism</a:t>
          </a:r>
        </a:p>
      </dsp:txBody>
      <dsp:txXfrm>
        <a:off x="3023286" y="2006106"/>
        <a:ext cx="1284609" cy="421512"/>
      </dsp:txXfrm>
    </dsp:sp>
    <dsp:sp modelId="{6B16BF0A-C970-41BE-A5DC-B42103DF2FE9}">
      <dsp:nvSpPr>
        <dsp:cNvPr id="0" name=""/>
        <dsp:cNvSpPr/>
      </dsp:nvSpPr>
      <dsp:spPr>
        <a:xfrm>
          <a:off x="3023286" y="2475209"/>
          <a:ext cx="1284609" cy="1358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Maintain an optimistic tone, pointing out what can be done to fix the problem.</a:t>
          </a:r>
        </a:p>
      </dsp:txBody>
      <dsp:txXfrm>
        <a:off x="3023286" y="2475209"/>
        <a:ext cx="1284609" cy="1358516"/>
      </dsp:txXfrm>
    </dsp:sp>
    <dsp:sp modelId="{E2B932FE-4510-443A-A561-DF0E11567886}">
      <dsp:nvSpPr>
        <dsp:cNvPr id="0" name=""/>
        <dsp:cNvSpPr/>
      </dsp:nvSpPr>
      <dsp:spPr>
        <a:xfrm>
          <a:off x="4950200" y="1454171"/>
          <a:ext cx="449613" cy="4496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92CDFE-B9BC-4F3F-AF4B-1D580B603AD8}">
      <dsp:nvSpPr>
        <dsp:cNvPr id="0" name=""/>
        <dsp:cNvSpPr/>
      </dsp:nvSpPr>
      <dsp:spPr>
        <a:xfrm>
          <a:off x="4532702" y="2006106"/>
          <a:ext cx="1284609" cy="421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Personal Invitation</a:t>
          </a:r>
        </a:p>
      </dsp:txBody>
      <dsp:txXfrm>
        <a:off x="4532702" y="2006106"/>
        <a:ext cx="1284609" cy="421512"/>
      </dsp:txXfrm>
    </dsp:sp>
    <dsp:sp modelId="{3D6B6BB1-4E41-44E5-85B1-41CF5D998267}">
      <dsp:nvSpPr>
        <dsp:cNvPr id="0" name=""/>
        <dsp:cNvSpPr/>
      </dsp:nvSpPr>
      <dsp:spPr>
        <a:xfrm>
          <a:off x="4532702" y="2475209"/>
          <a:ext cx="1284609" cy="1358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Ask about confusion and offer to meet.</a:t>
          </a:r>
        </a:p>
      </dsp:txBody>
      <dsp:txXfrm>
        <a:off x="4532702" y="2475209"/>
        <a:ext cx="1284609" cy="1358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/>
              <a:pPr/>
              <a:t>5/9/25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5/9/25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/>
              <a:t>5/9/25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5/9/25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/>
              <a:t>5/9/25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/>
              <a:t>5/9/25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/>
              <a:t>5/9/25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5/9/25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/>
              <a:t>5/9/25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5/9/25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/>
              <a:t>5/9/25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/>
              <a:pPr/>
              <a:t>5/9/25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FF8D-1C0E-23FD-6E1D-FAA547C64E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Early Alerts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0ACAEF-78A4-F1E0-EAF3-BF7018E4DF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Reach out. Make connections. Be the human in the loop.</a:t>
            </a:r>
          </a:p>
        </p:txBody>
      </p:sp>
    </p:spTree>
    <p:extLst>
      <p:ext uri="{BB962C8B-B14F-4D97-AF65-F5344CB8AC3E}">
        <p14:creationId xmlns:p14="http://schemas.microsoft.com/office/powerpoint/2010/main" val="1808457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48E98-1FA7-E21F-33CF-8A2E0EFFD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the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5FF53-CC04-CC43-C3FB-7528BC9B2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Contrast with institutional efforts: Personable, humane, non-threatening.</a:t>
            </a:r>
          </a:p>
          <a:p>
            <a:r>
              <a:rPr lang="en-US" dirty="0"/>
              <a:t>More consulting physician; less traffic cop.</a:t>
            </a:r>
          </a:p>
        </p:txBody>
      </p:sp>
    </p:spTree>
    <p:extLst>
      <p:ext uri="{BB962C8B-B14F-4D97-AF65-F5344CB8AC3E}">
        <p14:creationId xmlns:p14="http://schemas.microsoft.com/office/powerpoint/2010/main" val="197001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5C45C-877E-74FF-741A-5F324606D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the Message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DC3121-242B-3B06-03CD-5EB0FF17B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8100" y="1911260"/>
            <a:ext cx="6281738" cy="3032304"/>
          </a:xfrm>
        </p:spPr>
      </p:pic>
    </p:spTree>
    <p:extLst>
      <p:ext uri="{BB962C8B-B14F-4D97-AF65-F5344CB8AC3E}">
        <p14:creationId xmlns:p14="http://schemas.microsoft.com/office/powerpoint/2010/main" val="1007452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60EFB-8C26-5F09-8996-5CC1A324E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02213-8738-E444-5F49-78089224F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“Thank you so much for checking in. Not many professors would do that, and it means a lot. I would like to apologize for neglecting your class recently.”</a:t>
            </a:r>
          </a:p>
          <a:p>
            <a:r>
              <a:rPr lang="en-US" dirty="0"/>
              <a:t>“Thank you very much for your understanding. I’d also like to thank you for telling me what exactly I could do to better my grade, I’ll turn in these assignments as soon as possible. I greatly appreciate your help and patience!”</a:t>
            </a:r>
          </a:p>
          <a:p>
            <a:r>
              <a:rPr lang="en-US" dirty="0"/>
              <a:t>“Hey! First of all wow - thank you so much for reaching out. I wasn't too happy to find out that I have a failing grade in this class. I've been kind of a wreck recently, and for me school has always been a balancing act I've had a hard time keeping in check.”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274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A987E-893F-6801-CA94-FB5808CCE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/>
          </a:bodyPr>
          <a:lstStyle/>
          <a:p>
            <a:r>
              <a:rPr lang="en-US" dirty="0"/>
              <a:t>Keys to Success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C9446A3-B871-9B36-40FE-7255D6C6B0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132377"/>
              </p:ext>
            </p:extLst>
          </p:nvPr>
        </p:nvGraphicFramePr>
        <p:xfrm>
          <a:off x="5574890" y="803186"/>
          <a:ext cx="5821767" cy="5287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4645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C0907A-2AEE-64E2-EF0C-A7E1D044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277" y="2061838"/>
            <a:ext cx="6959446" cy="166247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800"/>
              <a:t>What Questions Do You Have?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3EDC9-0366-8C34-2A64-79C87B5C3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8938" y="3783690"/>
            <a:ext cx="5414125" cy="1196717"/>
          </a:xfrm>
        </p:spPr>
        <p:txBody>
          <a:bodyPr vert="horz" lIns="91440" tIns="0" rIns="91440" bIns="45720" rtlCol="0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00">
                <a:solidFill>
                  <a:srgbClr val="FFFEFF"/>
                </a:solidFill>
              </a:rPr>
              <a:t>How Do You Approach This?</a:t>
            </a:r>
          </a:p>
        </p:txBody>
      </p:sp>
    </p:spTree>
    <p:extLst>
      <p:ext uri="{BB962C8B-B14F-4D97-AF65-F5344CB8AC3E}">
        <p14:creationId xmlns:p14="http://schemas.microsoft.com/office/powerpoint/2010/main" val="1585094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FF24B6-42B7-D40F-F365-E7004A563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277" y="2061838"/>
            <a:ext cx="6959446" cy="166247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800" dirty="0"/>
              <a:t>The Post-Covid Student Blues</a:t>
            </a:r>
          </a:p>
        </p:txBody>
      </p:sp>
    </p:spTree>
    <p:extLst>
      <p:ext uri="{BB962C8B-B14F-4D97-AF65-F5344CB8AC3E}">
        <p14:creationId xmlns:p14="http://schemas.microsoft.com/office/powerpoint/2010/main" val="2844418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831267-5CAE-41B8-A1CC-66FE1628A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437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79EE808-85F9-455B-B8F9-FBE90075F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89DCC09-ED44-478A-8F79-A02EBAF7A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E2E2454-5C03-4173-B8FE-1AB94658D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2E8C684E-09F3-4317-A7D3-3D18C3593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5505EC4-4943-4963-98E8-69AF3FDF0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4562C7B8-8AFB-4DDB-B72F-284990D5C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3443E48-282C-4250-A466-0EC71FB9E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1DA5A47-4EF3-4987-A0B2-0D48C0300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97C0249-6965-4479-85DD-65D339807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593CC77F-968A-4E39-A274-8278279149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1238E5CF-CAEC-4B5C-9DB6-A40F03FB3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BD96636-6E63-4D65-A35C-92653FC48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8D56D53D-1432-4D95-B0DD-3799916FD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415107AD-3A21-4847-8F6C-C40629276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74B4AC16-93AF-4037-B469-BD1BAB95C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57AEC385-0F84-4743-A483-0E9711446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90B47478-85F0-4BCA-9C98-48B633FD5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C8F8E9C6-76DE-42DF-9CD7-B9789CDE1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660FFC41-5F89-4B42-913F-7FB178063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B956442-7A16-4B5B-908F-D69FC0A93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B54D797E-632B-4287-907B-A96D2CCBF4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BF7D9703-D82B-498D-AA68-475F298FA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8D580F2-1EDA-4B5F-98EB-EF8F18E9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0F2EADF-2A67-482F-B290-DED5172BB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id="{39BCFDA0-B04D-4835-A135-02F8969F3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DD3C0B8-C176-40C2-93F5-670E2BAC7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2573C2-6B6B-A8C0-0526-2377DDA01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/>
          </a:bodyPr>
          <a:lstStyle/>
          <a:p>
            <a:r>
              <a:rPr lang="en-US" dirty="0"/>
              <a:t>My Teaching</a:t>
            </a:r>
            <a:br>
              <a:rPr lang="en-US" dirty="0"/>
            </a:br>
            <a:r>
              <a:rPr lang="en-US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2D871-4378-A48F-2BDC-690B036AA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>
            <a:normAutofit/>
          </a:bodyPr>
          <a:lstStyle/>
          <a:p>
            <a:r>
              <a:rPr lang="en-US" dirty="0"/>
              <a:t>Dr. Keaton Lamle, Senior Lecturer of English</a:t>
            </a:r>
          </a:p>
          <a:p>
            <a:r>
              <a:rPr lang="en-US" dirty="0"/>
              <a:t>65% General Education</a:t>
            </a:r>
          </a:p>
          <a:p>
            <a:r>
              <a:rPr lang="en-US" dirty="0"/>
              <a:t>35% Upper Division/Graduate Courses</a:t>
            </a:r>
          </a:p>
        </p:txBody>
      </p:sp>
    </p:spTree>
    <p:extLst>
      <p:ext uri="{BB962C8B-B14F-4D97-AF65-F5344CB8AC3E}">
        <p14:creationId xmlns:p14="http://schemas.microsoft.com/office/powerpoint/2010/main" val="3986697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C4F43-2C9F-4D83-83F2-C4BACC725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with the Easy Stuff: Early Alerts</a:t>
            </a:r>
          </a:p>
        </p:txBody>
      </p:sp>
      <p:pic>
        <p:nvPicPr>
          <p:cNvPr id="5" name="Content Placeholder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A1423C36-B7E3-C865-35F6-897F2CD03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8100" y="1102354"/>
            <a:ext cx="6281738" cy="4650117"/>
          </a:xfrm>
        </p:spPr>
      </p:pic>
    </p:spTree>
    <p:extLst>
      <p:ext uri="{BB962C8B-B14F-4D97-AF65-F5344CB8AC3E}">
        <p14:creationId xmlns:p14="http://schemas.microsoft.com/office/powerpoint/2010/main" val="2535960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4970D-5BEE-BC22-AF33-07BB33A77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Start with the Easy Stuff: Student-Athlete Feedback</a:t>
            </a:r>
          </a:p>
        </p:txBody>
      </p:sp>
      <p:pic>
        <p:nvPicPr>
          <p:cNvPr id="5" name="Content Placeholder 4" descr="A screenshot of a email&#10;&#10;AI-generated content may be incorrect.">
            <a:extLst>
              <a:ext uri="{FF2B5EF4-FFF2-40B4-BE49-F238E27FC236}">
                <a16:creationId xmlns:a16="http://schemas.microsoft.com/office/drawing/2014/main" id="{B9895BF2-C820-2610-A0F3-42334F7C6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8100" y="1095158"/>
            <a:ext cx="6281738" cy="4664508"/>
          </a:xfrm>
        </p:spPr>
      </p:pic>
    </p:spTree>
    <p:extLst>
      <p:ext uri="{BB962C8B-B14F-4D97-AF65-F5344CB8AC3E}">
        <p14:creationId xmlns:p14="http://schemas.microsoft.com/office/powerpoint/2010/main" val="1731138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831267-5CAE-41B8-A1CC-66FE1628A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437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79EE808-85F9-455B-B8F9-FBE90075F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89DCC09-ED44-478A-8F79-A02EBAF7A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E2E2454-5C03-4173-B8FE-1AB94658D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2E8C684E-09F3-4317-A7D3-3D18C3593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5505EC4-4943-4963-98E8-69AF3FDF0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4562C7B8-8AFB-4DDB-B72F-284990D5C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3443E48-282C-4250-A466-0EC71FB9E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1DA5A47-4EF3-4987-A0B2-0D48C0300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97C0249-6965-4479-85DD-65D339807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593CC77F-968A-4E39-A274-8278279149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1238E5CF-CAEC-4B5C-9DB6-A40F03FB3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BD96636-6E63-4D65-A35C-92653FC48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8D56D53D-1432-4D95-B0DD-3799916FD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415107AD-3A21-4847-8F6C-C40629276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74B4AC16-93AF-4037-B469-BD1BAB95C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57AEC385-0F84-4743-A483-0E9711446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90B47478-85F0-4BCA-9C98-48B633FD5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C8F8E9C6-76DE-42DF-9CD7-B9789CDE1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660FFC41-5F89-4B42-913F-7FB178063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B956442-7A16-4B5B-908F-D69FC0A93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B54D797E-632B-4287-907B-A96D2CCBF4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BF7D9703-D82B-498D-AA68-475F298FA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8D580F2-1EDA-4B5F-98EB-EF8F18E9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0F2EADF-2A67-482F-B290-DED5172BB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id="{39BCFDA0-B04D-4835-A135-02F8969F3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DD3C0B8-C176-40C2-93F5-670E2BAC7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917171F-966C-253A-49D4-156BB583F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/>
          </a:bodyPr>
          <a:lstStyle/>
          <a:p>
            <a:r>
              <a:rPr lang="en-US" dirty="0"/>
              <a:t>Start with the Easy Stuff: Mid-Term 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D9CB8-8CF4-3B80-6410-CBD88CA3C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>
            <a:normAutofit/>
          </a:bodyPr>
          <a:lstStyle/>
          <a:p>
            <a:r>
              <a:rPr lang="en-US" dirty="0"/>
              <a:t>Some studies indicate that mid-term grades are particularly important for students in the D-C range (Gray &amp; Bunte, 2022).</a:t>
            </a:r>
          </a:p>
        </p:txBody>
      </p:sp>
    </p:spTree>
    <p:extLst>
      <p:ext uri="{BB962C8B-B14F-4D97-AF65-F5344CB8AC3E}">
        <p14:creationId xmlns:p14="http://schemas.microsoft.com/office/powerpoint/2010/main" val="230780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65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87" name="Isosceles Triangle 86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</p:grpSp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3F68D903-F26B-46F9-911C-92FEC6A69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8E6E148-E023-4954-86E3-30141DFB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  <a:noFill/>
        </p:grpSpPr>
        <p:sp>
          <p:nvSpPr>
            <p:cNvPr id="93" name="Freeform 5">
              <a:extLst>
                <a:ext uri="{FF2B5EF4-FFF2-40B4-BE49-F238E27FC236}">
                  <a16:creationId xmlns:a16="http://schemas.microsoft.com/office/drawing/2014/main" id="{0D3F982F-CC17-4661-8EAF-7BC5E6735A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6">
              <a:extLst>
                <a:ext uri="{FF2B5EF4-FFF2-40B4-BE49-F238E27FC236}">
                  <a16:creationId xmlns:a16="http://schemas.microsoft.com/office/drawing/2014/main" id="{90D37B37-763F-44D7-AEBC-44893638D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7">
              <a:extLst>
                <a:ext uri="{FF2B5EF4-FFF2-40B4-BE49-F238E27FC236}">
                  <a16:creationId xmlns:a16="http://schemas.microsoft.com/office/drawing/2014/main" id="{37E4608D-34B6-48E2-8243-67D04B36F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8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8">
              <a:extLst>
                <a:ext uri="{FF2B5EF4-FFF2-40B4-BE49-F238E27FC236}">
                  <a16:creationId xmlns:a16="http://schemas.microsoft.com/office/drawing/2014/main" id="{F40C4AC8-50E7-49B1-8864-2CE866701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">
              <a:extLst>
                <a:ext uri="{FF2B5EF4-FFF2-40B4-BE49-F238E27FC236}">
                  <a16:creationId xmlns:a16="http://schemas.microsoft.com/office/drawing/2014/main" id="{8B74515D-097E-4D6D-9614-3EE42477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" name="Freeform 10">
              <a:extLst>
                <a:ext uri="{FF2B5EF4-FFF2-40B4-BE49-F238E27FC236}">
                  <a16:creationId xmlns:a16="http://schemas.microsoft.com/office/drawing/2014/main" id="{B01B715E-8AF8-4069-AFF6-C4731F0C3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4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Freeform 11">
              <a:extLst>
                <a:ext uri="{FF2B5EF4-FFF2-40B4-BE49-F238E27FC236}">
                  <a16:creationId xmlns:a16="http://schemas.microsoft.com/office/drawing/2014/main" id="{E1E01D11-2228-4016-AD29-65D1C6DB2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Freeform 12">
              <a:extLst>
                <a:ext uri="{FF2B5EF4-FFF2-40B4-BE49-F238E27FC236}">
                  <a16:creationId xmlns:a16="http://schemas.microsoft.com/office/drawing/2014/main" id="{1459FE25-5A43-4BCE-B99B-4F40DE8A4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" name="Freeform 13">
              <a:extLst>
                <a:ext uri="{FF2B5EF4-FFF2-40B4-BE49-F238E27FC236}">
                  <a16:creationId xmlns:a16="http://schemas.microsoft.com/office/drawing/2014/main" id="{3B23074C-316F-47BD-8C6B-EC2FF4952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Freeform 14">
              <a:extLst>
                <a:ext uri="{FF2B5EF4-FFF2-40B4-BE49-F238E27FC236}">
                  <a16:creationId xmlns:a16="http://schemas.microsoft.com/office/drawing/2014/main" id="{A8080108-D92A-4D64-AFA7-DCCBAF669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15">
              <a:extLst>
                <a:ext uri="{FF2B5EF4-FFF2-40B4-BE49-F238E27FC236}">
                  <a16:creationId xmlns:a16="http://schemas.microsoft.com/office/drawing/2014/main" id="{4CDA9133-E392-4602-8F72-342B0F2B1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16">
              <a:extLst>
                <a:ext uri="{FF2B5EF4-FFF2-40B4-BE49-F238E27FC236}">
                  <a16:creationId xmlns:a16="http://schemas.microsoft.com/office/drawing/2014/main" id="{41574FAC-64B1-48BF-9962-5F1D6F293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17">
              <a:extLst>
                <a:ext uri="{FF2B5EF4-FFF2-40B4-BE49-F238E27FC236}">
                  <a16:creationId xmlns:a16="http://schemas.microsoft.com/office/drawing/2014/main" id="{3C0763C8-12E2-42A2-96FE-5731CDF293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18">
              <a:extLst>
                <a:ext uri="{FF2B5EF4-FFF2-40B4-BE49-F238E27FC236}">
                  <a16:creationId xmlns:a16="http://schemas.microsoft.com/office/drawing/2014/main" id="{FA456C9D-7219-467B-B2AD-D5789A7D2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19">
              <a:extLst>
                <a:ext uri="{FF2B5EF4-FFF2-40B4-BE49-F238E27FC236}">
                  <a16:creationId xmlns:a16="http://schemas.microsoft.com/office/drawing/2014/main" id="{77284864-DE74-4A45-AD93-F63035040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20">
              <a:extLst>
                <a:ext uri="{FF2B5EF4-FFF2-40B4-BE49-F238E27FC236}">
                  <a16:creationId xmlns:a16="http://schemas.microsoft.com/office/drawing/2014/main" id="{2ECA1844-43F9-45F6-B52D-4854DBC48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Freeform 21">
              <a:extLst>
                <a:ext uri="{FF2B5EF4-FFF2-40B4-BE49-F238E27FC236}">
                  <a16:creationId xmlns:a16="http://schemas.microsoft.com/office/drawing/2014/main" id="{F9ECEA64-1836-4323-A0A3-D4F829112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22">
              <a:extLst>
                <a:ext uri="{FF2B5EF4-FFF2-40B4-BE49-F238E27FC236}">
                  <a16:creationId xmlns:a16="http://schemas.microsoft.com/office/drawing/2014/main" id="{950F914B-7F44-4D5A-97BB-4BE453F4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23">
              <a:extLst>
                <a:ext uri="{FF2B5EF4-FFF2-40B4-BE49-F238E27FC236}">
                  <a16:creationId xmlns:a16="http://schemas.microsoft.com/office/drawing/2014/main" id="{A3EFB651-6736-424B-995D-48C4B0E55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FB4E014-64CE-4D11-A129-94A1893FA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DFBDC1C1-8061-451F-8181-9F0402645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15" name="Isosceles Triangle 114">
              <a:extLst>
                <a:ext uri="{FF2B5EF4-FFF2-40B4-BE49-F238E27FC236}">
                  <a16:creationId xmlns:a16="http://schemas.microsoft.com/office/drawing/2014/main" id="{C35F105D-10BD-4664-8966-82DC76172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C9E557E-56E2-4C47-BB57-B5D2A4FB3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CEB8431-5B48-5328-9B6C-EDFAF374D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36" y="2075504"/>
            <a:ext cx="8679915" cy="1748729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400" dirty="0"/>
              <a:t>My Personalized Feedback System</a:t>
            </a:r>
          </a:p>
        </p:txBody>
      </p:sp>
    </p:spTree>
    <p:extLst>
      <p:ext uri="{BB962C8B-B14F-4D97-AF65-F5344CB8AC3E}">
        <p14:creationId xmlns:p14="http://schemas.microsoft.com/office/powerpoint/2010/main" val="426862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831267-5CAE-41B8-A1CC-66FE1628A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437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79EE808-85F9-455B-B8F9-FBE90075F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C89DCC09-ED44-478A-8F79-A02EBAF7A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8E2E2454-5C03-4173-B8FE-1AB94658D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2E8C684E-09F3-4317-A7D3-3D18C3593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C5505EC4-4943-4963-98E8-69AF3FDF0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4562C7B8-8AFB-4DDB-B72F-284990D5C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C3443E48-282C-4250-A466-0EC71FB9E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E1DA5A47-4EF3-4987-A0B2-0D48C0300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B97C0249-6965-4479-85DD-65D339807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593CC77F-968A-4E39-A274-8278279149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1238E5CF-CAEC-4B5C-9DB6-A40F03FB3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BBD96636-6E63-4D65-A35C-92653FC48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8D56D53D-1432-4D95-B0DD-3799916FD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415107AD-3A21-4847-8F6C-C40629276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74B4AC16-93AF-4037-B469-BD1BAB95C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57AEC385-0F84-4743-A483-0E9711446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90B47478-85F0-4BCA-9C98-48B633FD5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C8F8E9C6-76DE-42DF-9CD7-B9789CDE1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660FFC41-5F89-4B42-913F-7FB178063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1B956442-7A16-4B5B-908F-D69FC0A93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B54D797E-632B-4287-907B-A96D2CCBF4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BF7D9703-D82B-498D-AA68-475F298FA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8D580F2-1EDA-4B5F-98EB-EF8F18E9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0F2EADF-2A67-482F-B290-DED5172BB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id="{39BCFDA0-B04D-4835-A135-02F8969F3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DD3C0B8-C176-40C2-93F5-670E2BAC7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DC7FFFD-8B95-C3FB-31F7-E1B1793AF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/>
          </a:bodyPr>
          <a:lstStyle/>
          <a:p>
            <a:r>
              <a:rPr lang="en-US" dirty="0"/>
              <a:t>My Personalized Feedback System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26EB3FF1-1ED1-1D54-481E-E80A5C941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>
            <a:normAutofit/>
          </a:bodyPr>
          <a:lstStyle/>
          <a:p>
            <a:r>
              <a:rPr lang="en-US" dirty="0"/>
              <a:t>The institutional interventions help me build a mental map of how each of my 5 classes is shaking out early in the term.</a:t>
            </a:r>
          </a:p>
          <a:p>
            <a:r>
              <a:rPr lang="en-US" dirty="0"/>
              <a:t>The first two (student-athlete progress and early alert) typically arrive after we’ve completed several weeks of low-stakes work, and one high-stakes assignment. This is a significant sample of student work.</a:t>
            </a:r>
          </a:p>
        </p:txBody>
      </p:sp>
    </p:spTree>
    <p:extLst>
      <p:ext uri="{BB962C8B-B14F-4D97-AF65-F5344CB8AC3E}">
        <p14:creationId xmlns:p14="http://schemas.microsoft.com/office/powerpoint/2010/main" val="3964466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3C5918A-1DC5-4CF3-AA27-00AA3088A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786683A-6FD6-4BF7-B3B0-DC3976773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274788" y="-15796"/>
            <a:ext cx="7911916" cy="6889592"/>
          </a:xfrm>
          <a:custGeom>
            <a:avLst/>
            <a:gdLst>
              <a:gd name="connsiteX0" fmla="*/ 1144064 w 7911916"/>
              <a:gd name="connsiteY0" fmla="*/ 0 h 6889592"/>
              <a:gd name="connsiteX1" fmla="*/ 7911916 w 7911916"/>
              <a:gd name="connsiteY1" fmla="*/ 0 h 6889592"/>
              <a:gd name="connsiteX2" fmla="*/ 7911916 w 7911916"/>
              <a:gd name="connsiteY2" fmla="*/ 6889592 h 6889592"/>
              <a:gd name="connsiteX3" fmla="*/ 1282780 w 7911916"/>
              <a:gd name="connsiteY3" fmla="*/ 6889592 h 6889592"/>
              <a:gd name="connsiteX4" fmla="*/ 1021588 w 7911916"/>
              <a:gd name="connsiteY4" fmla="*/ 6461391 h 6889592"/>
              <a:gd name="connsiteX5" fmla="*/ 841264 w 7911916"/>
              <a:gd name="connsiteY5" fmla="*/ 370936 h 6889592"/>
              <a:gd name="connsiteX6" fmla="*/ 1119707 w 7911916"/>
              <a:gd name="connsiteY6" fmla="*/ 26053 h 688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11916" h="6889592">
                <a:moveTo>
                  <a:pt x="1144064" y="0"/>
                </a:moveTo>
                <a:lnTo>
                  <a:pt x="7911916" y="0"/>
                </a:lnTo>
                <a:lnTo>
                  <a:pt x="7911916" y="6889592"/>
                </a:lnTo>
                <a:lnTo>
                  <a:pt x="1282780" y="6889592"/>
                </a:lnTo>
                <a:lnTo>
                  <a:pt x="1021588" y="6461391"/>
                </a:lnTo>
                <a:cubicBezTo>
                  <a:pt x="-73086" y="4533675"/>
                  <a:pt x="-509682" y="2192905"/>
                  <a:pt x="841264" y="370936"/>
                </a:cubicBezTo>
                <a:cubicBezTo>
                  <a:pt x="928899" y="253509"/>
                  <a:pt x="1021859" y="138477"/>
                  <a:pt x="1119707" y="26053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" name="Freeform: Shape 11">
            <a:extLst>
              <a:ext uri="{FF2B5EF4-FFF2-40B4-BE49-F238E27FC236}">
                <a16:creationId xmlns:a16="http://schemas.microsoft.com/office/drawing/2014/main" id="{05169E50-59FB-4AEE-B61D-44A882A4C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249750" y="-6726"/>
            <a:ext cx="5931659" cy="6871452"/>
          </a:xfrm>
          <a:custGeom>
            <a:avLst/>
            <a:gdLst>
              <a:gd name="connsiteX0" fmla="*/ 2429503 w 5931659"/>
              <a:gd name="connsiteY0" fmla="*/ 0 h 6871452"/>
              <a:gd name="connsiteX1" fmla="*/ 5931659 w 5931659"/>
              <a:gd name="connsiteY1" fmla="*/ 0 h 6871452"/>
              <a:gd name="connsiteX2" fmla="*/ 5931659 w 5931659"/>
              <a:gd name="connsiteY2" fmla="*/ 6871452 h 6871452"/>
              <a:gd name="connsiteX3" fmla="*/ 1302090 w 5931659"/>
              <a:gd name="connsiteY3" fmla="*/ 6871452 h 6871452"/>
              <a:gd name="connsiteX4" fmla="*/ 1257860 w 5931659"/>
              <a:gd name="connsiteY4" fmla="*/ 6820098 h 6871452"/>
              <a:gd name="connsiteX5" fmla="*/ 456609 w 5931659"/>
              <a:gd name="connsiteY5" fmla="*/ 1965059 h 6871452"/>
              <a:gd name="connsiteX6" fmla="*/ 2356353 w 5931659"/>
              <a:gd name="connsiteY6" fmla="*/ 42030 h 687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1659" h="6871452">
                <a:moveTo>
                  <a:pt x="2429503" y="0"/>
                </a:moveTo>
                <a:lnTo>
                  <a:pt x="5931659" y="0"/>
                </a:lnTo>
                <a:lnTo>
                  <a:pt x="5931659" y="6871452"/>
                </a:lnTo>
                <a:lnTo>
                  <a:pt x="1302090" y="6871452"/>
                </a:lnTo>
                <a:lnTo>
                  <a:pt x="1257860" y="6820098"/>
                </a:lnTo>
                <a:cubicBezTo>
                  <a:pt x="121068" y="5395213"/>
                  <a:pt x="-469022" y="3541076"/>
                  <a:pt x="456609" y="1965059"/>
                </a:cubicBezTo>
                <a:cubicBezTo>
                  <a:pt x="919425" y="1178905"/>
                  <a:pt x="1583566" y="524859"/>
                  <a:pt x="2356353" y="42030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" name="Freeform: Shape 13">
            <a:extLst>
              <a:ext uri="{FF2B5EF4-FFF2-40B4-BE49-F238E27FC236}">
                <a16:creationId xmlns:a16="http://schemas.microsoft.com/office/drawing/2014/main" id="{117C30F0-5A38-4B60-B632-3AF7C2780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33528" y="-3116"/>
            <a:ext cx="6766974" cy="6864232"/>
          </a:xfrm>
          <a:custGeom>
            <a:avLst/>
            <a:gdLst>
              <a:gd name="connsiteX0" fmla="*/ 2135088 w 6766974"/>
              <a:gd name="connsiteY0" fmla="*/ 0 h 6864232"/>
              <a:gd name="connsiteX1" fmla="*/ 6766974 w 6766974"/>
              <a:gd name="connsiteY1" fmla="*/ 0 h 6864232"/>
              <a:gd name="connsiteX2" fmla="*/ 6766974 w 6766974"/>
              <a:gd name="connsiteY2" fmla="*/ 6864232 h 6864232"/>
              <a:gd name="connsiteX3" fmla="*/ 1128977 w 6766974"/>
              <a:gd name="connsiteY3" fmla="*/ 6864232 h 6864232"/>
              <a:gd name="connsiteX4" fmla="*/ 1004776 w 6766974"/>
              <a:gd name="connsiteY4" fmla="*/ 6687663 h 6864232"/>
              <a:gd name="connsiteX5" fmla="*/ 709736 w 6766974"/>
              <a:gd name="connsiteY5" fmla="*/ 1521351 h 6864232"/>
              <a:gd name="connsiteX6" fmla="*/ 1896284 w 6766974"/>
              <a:gd name="connsiteY6" fmla="*/ 197391 h 686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6974" h="6864232">
                <a:moveTo>
                  <a:pt x="2135088" y="0"/>
                </a:moveTo>
                <a:lnTo>
                  <a:pt x="6766974" y="0"/>
                </a:lnTo>
                <a:lnTo>
                  <a:pt x="6766974" y="6864232"/>
                </a:lnTo>
                <a:lnTo>
                  <a:pt x="1128977" y="6864232"/>
                </a:lnTo>
                <a:lnTo>
                  <a:pt x="1004776" y="6687663"/>
                </a:lnTo>
                <a:cubicBezTo>
                  <a:pt x="-54053" y="5122098"/>
                  <a:pt x="-463081" y="3202457"/>
                  <a:pt x="709736" y="1521351"/>
                </a:cubicBezTo>
                <a:cubicBezTo>
                  <a:pt x="1045443" y="1039181"/>
                  <a:pt x="1446565" y="592246"/>
                  <a:pt x="1896284" y="197391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6" name="Freeform: Shape 15">
            <a:extLst>
              <a:ext uri="{FF2B5EF4-FFF2-40B4-BE49-F238E27FC236}">
                <a16:creationId xmlns:a16="http://schemas.microsoft.com/office/drawing/2014/main" id="{A200CBA5-3F2B-4AAC-9F86-99AFECC19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36" y="0"/>
            <a:ext cx="5238864" cy="6858000"/>
          </a:xfrm>
          <a:custGeom>
            <a:avLst/>
            <a:gdLst>
              <a:gd name="connsiteX0" fmla="*/ 2829115 w 5238864"/>
              <a:gd name="connsiteY0" fmla="*/ 0 h 6864726"/>
              <a:gd name="connsiteX1" fmla="*/ 5238864 w 5238864"/>
              <a:gd name="connsiteY1" fmla="*/ 0 h 6864726"/>
              <a:gd name="connsiteX2" fmla="*/ 5238864 w 5238864"/>
              <a:gd name="connsiteY2" fmla="*/ 6864726 h 6864726"/>
              <a:gd name="connsiteX3" fmla="*/ 1518091 w 5238864"/>
              <a:gd name="connsiteY3" fmla="*/ 6864726 h 6864726"/>
              <a:gd name="connsiteX4" fmla="*/ 1435414 w 5238864"/>
              <a:gd name="connsiteY4" fmla="*/ 6778879 h 6864726"/>
              <a:gd name="connsiteX5" fmla="*/ 406006 w 5238864"/>
              <a:gd name="connsiteY5" fmla="*/ 2093910 h 6864726"/>
              <a:gd name="connsiteX6" fmla="*/ 2559142 w 5238864"/>
              <a:gd name="connsiteY6" fmla="*/ 124487 h 686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8864" h="6864726">
                <a:moveTo>
                  <a:pt x="2829115" y="0"/>
                </a:moveTo>
                <a:lnTo>
                  <a:pt x="5238864" y="0"/>
                </a:lnTo>
                <a:lnTo>
                  <a:pt x="5238864" y="6864726"/>
                </a:lnTo>
                <a:lnTo>
                  <a:pt x="1518091" y="6864726"/>
                </a:lnTo>
                <a:lnTo>
                  <a:pt x="1435414" y="6778879"/>
                </a:lnTo>
                <a:cubicBezTo>
                  <a:pt x="226066" y="5476104"/>
                  <a:pt x="-499346" y="3635393"/>
                  <a:pt x="406006" y="2093910"/>
                </a:cubicBezTo>
                <a:cubicBezTo>
                  <a:pt x="907547" y="1241972"/>
                  <a:pt x="1674986" y="564513"/>
                  <a:pt x="2559142" y="124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2BC286-FC70-EB47-E1D8-218946A50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928" y="1124998"/>
            <a:ext cx="3456122" cy="4589717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Performing the Scan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CD025B1A-185F-4625-50E0-7F752B080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77" y="794042"/>
            <a:ext cx="5427137" cy="5248622"/>
          </a:xfrm>
        </p:spPr>
        <p:txBody>
          <a:bodyPr>
            <a:normAutofit/>
          </a:bodyPr>
          <a:lstStyle/>
          <a:p>
            <a:r>
              <a:rPr lang="en-US" sz="1600" dirty="0"/>
              <a:t>What I’m Looking For:</a:t>
            </a:r>
          </a:p>
          <a:p>
            <a:r>
              <a:rPr lang="en-US" sz="1600" dirty="0"/>
              <a:t>Excessive absences in F2F; Missed modules in online courses.</a:t>
            </a:r>
          </a:p>
          <a:p>
            <a:r>
              <a:rPr lang="en-US" sz="1600" dirty="0"/>
              <a:t>More than one zero in the gradebook.</a:t>
            </a:r>
          </a:p>
          <a:p>
            <a:r>
              <a:rPr lang="en-US" sz="1600" dirty="0"/>
              <a:t>Averages below 75%.</a:t>
            </a:r>
          </a:p>
        </p:txBody>
      </p:sp>
    </p:spTree>
    <p:extLst>
      <p:ext uri="{BB962C8B-B14F-4D97-AF65-F5344CB8AC3E}">
        <p14:creationId xmlns:p14="http://schemas.microsoft.com/office/powerpoint/2010/main" val="2719850390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82</TotalTime>
  <Words>423</Words>
  <Application>Microsoft Macintosh PowerPoint</Application>
  <PresentationFormat>Widescreen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 Light</vt:lpstr>
      <vt:lpstr>Rockwell</vt:lpstr>
      <vt:lpstr>Wingdings</vt:lpstr>
      <vt:lpstr>Atlas</vt:lpstr>
      <vt:lpstr>Early Alerts</vt:lpstr>
      <vt:lpstr>The Post-Covid Student Blues</vt:lpstr>
      <vt:lpstr>My Teaching Context</vt:lpstr>
      <vt:lpstr>Start with the Easy Stuff: Early Alerts</vt:lpstr>
      <vt:lpstr>Start with the Easy Stuff: Student-Athlete Feedback</vt:lpstr>
      <vt:lpstr>Start with the Easy Stuff: Mid-Term Grades</vt:lpstr>
      <vt:lpstr>My Personalized Feedback System</vt:lpstr>
      <vt:lpstr>My Personalized Feedback System</vt:lpstr>
      <vt:lpstr>Performing the Scan</vt:lpstr>
      <vt:lpstr>Sending the Message</vt:lpstr>
      <vt:lpstr>Sending the Message</vt:lpstr>
      <vt:lpstr>Sample Responses</vt:lpstr>
      <vt:lpstr>Keys to Success</vt:lpstr>
      <vt:lpstr>What Questions Do You Have?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Keaton Lamle</dc:creator>
  <cp:lastModifiedBy>Keaton Lamle</cp:lastModifiedBy>
  <cp:revision>16</cp:revision>
  <dcterms:created xsi:type="dcterms:W3CDTF">2025-05-09T15:15:08Z</dcterms:created>
  <dcterms:modified xsi:type="dcterms:W3CDTF">2025-05-09T16:37:40Z</dcterms:modified>
</cp:coreProperties>
</file>