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504" r:id="rId2"/>
    <p:sldId id="532" r:id="rId3"/>
    <p:sldId id="536" r:id="rId4"/>
    <p:sldId id="537" r:id="rId5"/>
    <p:sldId id="538" r:id="rId6"/>
    <p:sldId id="539" r:id="rId7"/>
    <p:sldId id="540" r:id="rId8"/>
    <p:sldId id="535" r:id="rId9"/>
    <p:sldId id="541" r:id="rId10"/>
    <p:sldId id="534" r:id="rId11"/>
    <p:sldId id="543" r:id="rId12"/>
    <p:sldId id="544" r:id="rId13"/>
    <p:sldId id="505" r:id="rId14"/>
    <p:sldId id="545" r:id="rId15"/>
    <p:sldId id="546" r:id="rId16"/>
    <p:sldId id="547" r:id="rId17"/>
    <p:sldId id="542" r:id="rId18"/>
    <p:sldId id="533" r:id="rId19"/>
    <p:sldId id="548" r:id="rId20"/>
    <p:sldId id="531" r:id="rId21"/>
    <p:sldId id="550" r:id="rId22"/>
    <p:sldId id="549" r:id="rId23"/>
    <p:sldId id="551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BEB"/>
    <a:srgbClr val="38BD1C"/>
    <a:srgbClr val="27C400"/>
    <a:srgbClr val="F3A000"/>
    <a:srgbClr val="FFB600"/>
    <a:srgbClr val="0091FF"/>
    <a:srgbClr val="7FB5FF"/>
    <a:srgbClr val="0712FF"/>
    <a:srgbClr val="DE0000"/>
    <a:srgbClr val="E1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85"/>
    <p:restoredTop sz="93635"/>
  </p:normalViewPr>
  <p:slideViewPr>
    <p:cSldViewPr snapToGrid="0" snapToObjects="1">
      <p:cViewPr varScale="1">
        <p:scale>
          <a:sx n="128" d="100"/>
          <a:sy n="128" d="100"/>
        </p:scale>
        <p:origin x="3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F2A0F-520E-A14D-B60B-4956D34283F1}" type="datetimeFigureOut">
              <a:rPr lang="en-US" smtClean="0"/>
              <a:t>5/8/25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9C2FB-8682-494C-86EE-3114F2CA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8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9C2FB-8682-494C-86EE-3114F2CAAB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1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E34A2-7658-F159-A666-35179D977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E4D2FF-8187-8C57-86B4-A3AAB2CDDA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8563E9-0D41-D2B1-33D2-07EA51BE1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DC06F-0D25-2744-2ED9-9A49253A3B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2D50-1B97-8A46-9A74-C265449EA22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8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1CFF5-EE7E-9680-ABEA-41853B844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5363E-F170-4D54-24FA-CA86CE738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0450CA-C67D-DFAB-2E3D-033948EF3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1C4CA-181C-5534-7DEB-6DAA5FB1BB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2D50-1B97-8A46-9A74-C265449EA22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489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9EF4D-3927-2A8C-6355-406C0F3A8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6F9AAD-ACBE-281E-2B6C-3BDEFE965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828F34-9CFC-1D47-E2A3-DE698E514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4EF93-2CDF-DE34-CB64-D314881D0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2D50-1B97-8A46-9A74-C265449EA22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13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88116-5E1B-34AC-1328-3463EC430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945248-8013-F40C-571E-60AB3F6166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086A70-7BF7-3697-44C2-1C94BB67C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7B7ED-1FD4-A87E-DD7B-AA2624141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2D50-1B97-8A46-9A74-C265449EA22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111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2D50-1B97-8A46-9A74-C265449EA22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29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C12E7-F702-CE03-F3B6-048668458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CAED3-3122-507D-BFC5-A72AA6E84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A535C8-6BFE-AE07-96AF-8517C7B9C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3982E-C812-6D8D-BD3E-618845BF1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2D50-1B97-8A46-9A74-C265449EA22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865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DF0A6-A55D-FBE0-9274-4FAC676B1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E694B3-B966-06C8-2AB7-89CC14D5E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6130CA-D0D5-3E29-B89F-0F97BACB7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E113A-71E4-B551-58A3-B9435E5B7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2D50-1B97-8A46-9A74-C265449EA22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284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1B051-A1B0-0046-D8C0-9AC07B747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48C085-0DFE-F112-B087-8220880E8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DD60AE-6079-23E6-2AAA-D4D3371B3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BAD51-DCA7-90A0-CFA5-4D45A182E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2D50-1B97-8A46-9A74-C265449EA22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9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9C2FB-8682-494C-86EE-3114F2CAAB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8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A739A-CA18-EDA7-41AC-4A2F25AC6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C179D-3ED2-B0CD-BA78-CC2F64AA6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25FB6B-9FD5-83DD-F030-455702A60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6BFFD-76B9-692A-F16C-75B643510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9C2FB-8682-494C-86EE-3114F2CAAB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8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C720E-F86E-D34A-3A21-717E6B4E1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0C1407-E5D6-9776-115D-CE25FF575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0750E1-2B26-0EE3-F3E9-420613378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88C05-60A8-8AAE-3918-E2E589FB7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9C2FB-8682-494C-86EE-3114F2CAAB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29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DBCD4-5CDB-F504-98A1-5F1C72646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803DB-D202-7531-FF2A-B5C890FB4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F5340B-AF54-0247-C9DD-9C7AE54E7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7A6A0-7801-05DD-871F-1A65BB7B7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9C2FB-8682-494C-86EE-3114F2CAAB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72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67ACE-0F5E-6B6A-5F35-A5A311E9D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39979D-8873-90F6-E2B0-DCB2B7001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8911DD-3887-31BF-A759-7BDCFC52A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327E4-2460-0A6B-341C-40C52E81C2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2D50-1B97-8A46-9A74-C265449EA22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157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0D845-DB1E-F1D4-1649-D37765EBF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42BD8F-8672-BB3B-8680-F5A43AEA9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FEED17-81F3-4748-5463-3177B2FE0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48A6-98C3-888B-BD7F-235F10C638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2D50-1B97-8A46-9A74-C265449EA22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6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2D50-1B97-8A46-9A74-C265449EA22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626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B4111-0E8B-FD42-3144-18C431BA1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178177-1AB9-7776-61D8-A918D83FC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751F4A-AB32-EA04-2107-D9795E951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9BC77-BA5A-1E1C-4945-3F83FBE62D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2D50-1B97-8A46-9A74-C265449EA22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24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74138"/>
            <a:ext cx="2057400" cy="273844"/>
          </a:xfrm>
        </p:spPr>
        <p:txBody>
          <a:bodyPr/>
          <a:lstStyle/>
          <a:p>
            <a:fld id="{02989721-2E5E-A74E-BDA4-3350CBAAF42E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74138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74138"/>
            <a:ext cx="2057400" cy="273844"/>
          </a:xfrm>
        </p:spPr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0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4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0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2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4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6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5/8/25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2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5/8/25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2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5/8/25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8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8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89721-2E5E-A74E-BDA4-3350CBAAF42E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93276" y="1217544"/>
            <a:ext cx="7484031" cy="1658549"/>
          </a:xfrm>
          <a:noFill/>
          <a:effectLst>
            <a:softEdge rad="101600"/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Promoting Self-Directed Learning </a:t>
            </a:r>
            <a:br>
              <a:rPr lang="en-US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AI-Assisted Writing</a:t>
            </a:r>
            <a:r>
              <a:rPr lang="en-US" sz="2800" dirty="0">
                <a:effectLst/>
              </a:rPr>
              <a:t> </a:t>
            </a:r>
            <a:br>
              <a:rPr lang="en-US" sz="1800" b="1" dirty="0">
                <a:latin typeface="+mn-lt"/>
                <a:ea typeface="Yu Mincho" panose="02020400000000000000" pitchFamily="18" charset="-128"/>
              </a:rPr>
            </a:br>
            <a:endParaRPr lang="en-US" sz="3200" b="1" dirty="0">
              <a:latin typeface="+mn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019412" y="2878820"/>
            <a:ext cx="4631761" cy="1047136"/>
          </a:xfrm>
          <a:noFill/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en-US" altLang="ja-JP" sz="2100" dirty="0">
                <a:solidFill>
                  <a:srgbClr val="000000"/>
                </a:solidFill>
                <a:cs typeface="Gill Sans MT"/>
              </a:rPr>
              <a:t>Kathy Negrelli</a:t>
            </a:r>
            <a:br>
              <a:rPr lang="en-US" altLang="ja-JP" sz="2100" dirty="0">
                <a:solidFill>
                  <a:srgbClr val="000000"/>
                </a:solidFill>
                <a:cs typeface="Gill Sans MT"/>
              </a:rPr>
            </a:br>
            <a:r>
              <a:rPr lang="en-US" altLang="ja-JP" sz="2100" dirty="0">
                <a:solidFill>
                  <a:srgbClr val="000000"/>
                </a:solidFill>
                <a:cs typeface="Gill Sans MT"/>
              </a:rPr>
              <a:t>RCHSS Student Success Summit, 2025</a:t>
            </a:r>
            <a:endParaRPr lang="ja-JP" altLang="en-US" sz="2100">
              <a:solidFill>
                <a:srgbClr val="000000"/>
              </a:solidFill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99712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8196E-D831-9F20-E71A-06EB087E8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2920326-1E09-67AC-9FD1-75346C86ED4B}"/>
              </a:ext>
            </a:extLst>
          </p:cNvPr>
          <p:cNvSpPr txBox="1">
            <a:spLocks/>
          </p:cNvSpPr>
          <p:nvPr/>
        </p:nvSpPr>
        <p:spPr>
          <a:xfrm>
            <a:off x="596565" y="616720"/>
            <a:ext cx="2382941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b="1" dirty="0">
                <a:solidFill>
                  <a:schemeClr val="tx1"/>
                </a:solidFill>
                <a:latin typeface="+mn-lt"/>
              </a:rPr>
              <a:t>IV. Student </a:t>
            </a: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r>
              <a:rPr lang="en-US" altLang="ja-JP" b="1" dirty="0">
                <a:solidFill>
                  <a:schemeClr val="tx1"/>
                </a:solidFill>
                <a:latin typeface="+mn-lt"/>
              </a:rPr>
              <a:t>     feedback </a:t>
            </a: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r>
              <a:rPr lang="en-US" altLang="ja-JP" b="1" dirty="0">
                <a:solidFill>
                  <a:schemeClr val="tx1"/>
                </a:solidFill>
                <a:latin typeface="+mn-lt"/>
              </a:rPr>
              <a:t>     (survey)</a:t>
            </a: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br>
              <a:rPr lang="en-US" altLang="ja-JP" sz="1400" b="1" dirty="0">
                <a:solidFill>
                  <a:schemeClr val="tx1"/>
                </a:solidFill>
                <a:latin typeface="+mn-lt"/>
              </a:rPr>
            </a:br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A puzzle piece in a circle&#10;&#10;AI-generated content may be incorrect.">
            <a:extLst>
              <a:ext uri="{FF2B5EF4-FFF2-40B4-BE49-F238E27FC236}">
                <a16:creationId xmlns:a16="http://schemas.microsoft.com/office/drawing/2014/main" id="{EEE6EEBB-F12D-54D3-DA59-220B22EF5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612" y="390824"/>
            <a:ext cx="4664405" cy="437116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2D58D5-95EA-42FF-6A8D-F96FC5A6BC7C}"/>
              </a:ext>
            </a:extLst>
          </p:cNvPr>
          <p:cNvSpPr txBox="1">
            <a:spLocks/>
          </p:cNvSpPr>
          <p:nvPr/>
        </p:nvSpPr>
        <p:spPr>
          <a:xfrm>
            <a:off x="3565203" y="1639361"/>
            <a:ext cx="1696284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b="1" dirty="0">
                <a:solidFill>
                  <a:schemeClr val="tx1"/>
                </a:solidFill>
                <a:latin typeface="+mn-lt"/>
              </a:rPr>
              <a:t>perceived </a:t>
            </a: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r>
              <a:rPr lang="en-US" altLang="ja-JP" b="1" dirty="0">
                <a:solidFill>
                  <a:schemeClr val="tx1"/>
                </a:solidFill>
                <a:latin typeface="+mn-lt"/>
              </a:rPr>
              <a:t>benefits</a:t>
            </a: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br>
              <a:rPr lang="en-US" altLang="ja-JP" sz="1400" b="1" dirty="0">
                <a:solidFill>
                  <a:schemeClr val="tx1"/>
                </a:solidFill>
                <a:latin typeface="+mn-lt"/>
              </a:rPr>
            </a:br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D6C4B7E-A8ED-1417-1F1B-792251A984E8}"/>
              </a:ext>
            </a:extLst>
          </p:cNvPr>
          <p:cNvSpPr txBox="1">
            <a:spLocks/>
          </p:cNvSpPr>
          <p:nvPr/>
        </p:nvSpPr>
        <p:spPr>
          <a:xfrm>
            <a:off x="4237305" y="3632413"/>
            <a:ext cx="1024182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b="1" dirty="0">
                <a:solidFill>
                  <a:schemeClr val="tx1"/>
                </a:solidFill>
                <a:latin typeface="+mn-lt"/>
              </a:rPr>
              <a:t>future</a:t>
            </a: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br>
              <a:rPr lang="en-US" altLang="ja-JP" sz="1400" b="1" dirty="0">
                <a:solidFill>
                  <a:schemeClr val="tx1"/>
                </a:solidFill>
                <a:latin typeface="+mn-lt"/>
              </a:rPr>
            </a:br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F579F78-B194-3191-CF5F-7F5805CBA926}"/>
              </a:ext>
            </a:extLst>
          </p:cNvPr>
          <p:cNvSpPr txBox="1">
            <a:spLocks/>
          </p:cNvSpPr>
          <p:nvPr/>
        </p:nvSpPr>
        <p:spPr>
          <a:xfrm>
            <a:off x="5705060" y="2135518"/>
            <a:ext cx="900036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b="1" dirty="0">
                <a:solidFill>
                  <a:schemeClr val="tx1"/>
                </a:solidFill>
                <a:latin typeface="+mn-lt"/>
              </a:rPr>
              <a:t>usage</a:t>
            </a:r>
            <a:br>
              <a:rPr lang="en-US" altLang="ja-JP" sz="1400" b="1" dirty="0">
                <a:solidFill>
                  <a:schemeClr val="tx1"/>
                </a:solidFill>
                <a:latin typeface="+mn-lt"/>
              </a:rPr>
            </a:br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2766C2-5404-14CF-DA0A-24DAD196ECB3}"/>
              </a:ext>
            </a:extLst>
          </p:cNvPr>
          <p:cNvSpPr/>
          <p:nvPr/>
        </p:nvSpPr>
        <p:spPr>
          <a:xfrm>
            <a:off x="6499444" y="4068645"/>
            <a:ext cx="2153264" cy="684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7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6DEF6-0E6B-65BD-C8C8-FC3FC4079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28316B-61A5-94B0-EB2F-3C27DC1F9A07}"/>
              </a:ext>
            </a:extLst>
          </p:cNvPr>
          <p:cNvSpPr/>
          <p:nvPr/>
        </p:nvSpPr>
        <p:spPr>
          <a:xfrm>
            <a:off x="138401" y="85404"/>
            <a:ext cx="8867198" cy="4972692"/>
          </a:xfrm>
          <a:prstGeom prst="rect">
            <a:avLst/>
          </a:prstGeom>
          <a:solidFill>
            <a:srgbClr val="0091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5DC7529-0343-4AE0-228F-E7E08C2B2F56}"/>
              </a:ext>
            </a:extLst>
          </p:cNvPr>
          <p:cNvSpPr txBox="1">
            <a:spLocks/>
          </p:cNvSpPr>
          <p:nvPr/>
        </p:nvSpPr>
        <p:spPr>
          <a:xfrm>
            <a:off x="1949811" y="706719"/>
            <a:ext cx="7055788" cy="4411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br>
              <a:rPr lang="en-US" altLang="ja-JP" sz="2550">
                <a:solidFill>
                  <a:srgbClr val="2F5897"/>
                </a:solidFill>
                <a:latin typeface="+mn-lt"/>
              </a:rPr>
            </a:br>
            <a:endParaRPr lang="en-US" altLang="ja-JP" sz="2550">
              <a:solidFill>
                <a:srgbClr val="2F5897"/>
              </a:solidFill>
              <a:latin typeface="+mn-lt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526C9C6-9CDB-9EEF-22B4-69CBB7998E3A}"/>
              </a:ext>
            </a:extLst>
          </p:cNvPr>
          <p:cNvSpPr txBox="1">
            <a:spLocks/>
          </p:cNvSpPr>
          <p:nvPr/>
        </p:nvSpPr>
        <p:spPr>
          <a:xfrm>
            <a:off x="1949812" y="1043818"/>
            <a:ext cx="6299823" cy="5798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ja-JP" sz="2250">
                <a:solidFill>
                  <a:srgbClr val="42568D"/>
                </a:solidFill>
                <a:latin typeface="+mn-lt"/>
                <a:cs typeface="Arial" charset="0"/>
              </a:rPr>
              <a:t>  </a:t>
            </a:r>
          </a:p>
        </p:txBody>
      </p:sp>
      <p:pic>
        <p:nvPicPr>
          <p:cNvPr id="2050" name="Picture 2" descr="Forms response chart. Question title: 1) I find AI/ChatGPT/Copilot to be a helpful tool for writing Japanese.. Number of responses: 15 responses.">
            <a:extLst>
              <a:ext uri="{FF2B5EF4-FFF2-40B4-BE49-F238E27FC236}">
                <a16:creationId xmlns:a16="http://schemas.microsoft.com/office/drawing/2014/main" id="{559071EA-B769-2DFB-7FC6-A1DC39711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1" y="185485"/>
            <a:ext cx="5327297" cy="25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rms response chart. Question title: 2) AI/ChatGPT/Copilot had (or could have) a positive impact on my Japanese writing skills.. Number of responses: 15 responses.">
            <a:extLst>
              <a:ext uri="{FF2B5EF4-FFF2-40B4-BE49-F238E27FC236}">
                <a16:creationId xmlns:a16="http://schemas.microsoft.com/office/drawing/2014/main" id="{294B003E-AFEE-175D-0E97-9E5B79D02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20" y="2440366"/>
            <a:ext cx="5327299" cy="25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706F1-E40A-4AB5-3DA4-06655A0E1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AE8922-B885-009A-DFE3-D9842C8E5D0A}"/>
              </a:ext>
            </a:extLst>
          </p:cNvPr>
          <p:cNvSpPr/>
          <p:nvPr/>
        </p:nvSpPr>
        <p:spPr>
          <a:xfrm>
            <a:off x="138401" y="92468"/>
            <a:ext cx="8867198" cy="4972692"/>
          </a:xfrm>
          <a:prstGeom prst="rect">
            <a:avLst/>
          </a:prstGeom>
          <a:solidFill>
            <a:srgbClr val="0091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A02284-678A-E63E-BE5D-4FF096F1F5D5}"/>
              </a:ext>
            </a:extLst>
          </p:cNvPr>
          <p:cNvSpPr txBox="1">
            <a:spLocks/>
          </p:cNvSpPr>
          <p:nvPr/>
        </p:nvSpPr>
        <p:spPr>
          <a:xfrm>
            <a:off x="1949811" y="706719"/>
            <a:ext cx="7055788" cy="4411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br>
              <a:rPr lang="en-US" altLang="ja-JP" sz="2550">
                <a:solidFill>
                  <a:srgbClr val="2F5897"/>
                </a:solidFill>
                <a:latin typeface="+mn-lt"/>
              </a:rPr>
            </a:br>
            <a:endParaRPr lang="en-US" altLang="ja-JP" sz="2550">
              <a:solidFill>
                <a:srgbClr val="2F5897"/>
              </a:solidFill>
              <a:latin typeface="+mn-lt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581989-A054-4F75-6DEB-48556E11F167}"/>
              </a:ext>
            </a:extLst>
          </p:cNvPr>
          <p:cNvSpPr txBox="1">
            <a:spLocks/>
          </p:cNvSpPr>
          <p:nvPr/>
        </p:nvSpPr>
        <p:spPr>
          <a:xfrm>
            <a:off x="1949812" y="1043818"/>
            <a:ext cx="6299823" cy="5798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ja-JP" sz="2250">
                <a:solidFill>
                  <a:srgbClr val="42568D"/>
                </a:solidFill>
                <a:latin typeface="+mn-lt"/>
                <a:cs typeface="Arial" charset="0"/>
              </a:rPr>
              <a:t>  </a:t>
            </a:r>
          </a:p>
        </p:txBody>
      </p:sp>
      <p:pic>
        <p:nvPicPr>
          <p:cNvPr id="5122" name="Picture 2" descr="Forms response chart. Question title: 11) There was an improvement in time management and time expended on writing when I used AI in the writing of 作文in this course VS not using AI when writing 作文.. Number of responses: 15 responses.">
            <a:extLst>
              <a:ext uri="{FF2B5EF4-FFF2-40B4-BE49-F238E27FC236}">
                <a16:creationId xmlns:a16="http://schemas.microsoft.com/office/drawing/2014/main" id="{7A9EBB89-0A32-ADEB-AC52-E2B9AB2D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445279"/>
            <a:ext cx="8369300" cy="425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5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406289-C1A6-968C-11DB-98ECBDD9442D}"/>
              </a:ext>
            </a:extLst>
          </p:cNvPr>
          <p:cNvSpPr/>
          <p:nvPr/>
        </p:nvSpPr>
        <p:spPr>
          <a:xfrm>
            <a:off x="138401" y="92468"/>
            <a:ext cx="8867198" cy="4972692"/>
          </a:xfrm>
          <a:prstGeom prst="rect">
            <a:avLst/>
          </a:prstGeom>
          <a:solidFill>
            <a:srgbClr val="0091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949811" y="706719"/>
            <a:ext cx="7055788" cy="4411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br>
              <a:rPr lang="en-US" altLang="ja-JP" sz="2550">
                <a:solidFill>
                  <a:srgbClr val="2F5897"/>
                </a:solidFill>
                <a:latin typeface="+mn-lt"/>
              </a:rPr>
            </a:br>
            <a:endParaRPr lang="en-US" altLang="ja-JP" sz="2550">
              <a:solidFill>
                <a:srgbClr val="2F5897"/>
              </a:solidFill>
              <a:latin typeface="+mn-lt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949812" y="1043818"/>
            <a:ext cx="6299823" cy="5798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ja-JP" sz="2250">
                <a:solidFill>
                  <a:srgbClr val="42568D"/>
                </a:solidFill>
                <a:latin typeface="+mn-lt"/>
                <a:cs typeface="Arial" charset="0"/>
              </a:rPr>
              <a:t>  </a:t>
            </a:r>
          </a:p>
        </p:txBody>
      </p:sp>
      <p:pic>
        <p:nvPicPr>
          <p:cNvPr id="3074" name="Picture 2" descr="Forms response chart. Question title: 10) In general, I worry about academic integrity when AI is used as a tool to improve writing skills (in Japanese).. Number of responses: 15 responses.">
            <a:extLst>
              <a:ext uri="{FF2B5EF4-FFF2-40B4-BE49-F238E27FC236}">
                <a16:creationId xmlns:a16="http://schemas.microsoft.com/office/drawing/2014/main" id="{A274756F-4749-A775-8906-BDF54232D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" y="215901"/>
            <a:ext cx="5106194" cy="25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rms response chart. Question title: 13) I have felt that the feedback provided by AI/ChatGPT/Copilot was biased or misleading.. Number of responses: 15 responses.">
            <a:extLst>
              <a:ext uri="{FF2B5EF4-FFF2-40B4-BE49-F238E27FC236}">
                <a16:creationId xmlns:a16="http://schemas.microsoft.com/office/drawing/2014/main" id="{2DF49A42-8CFC-E9A9-54D3-57185CBEB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463746"/>
            <a:ext cx="5398294" cy="25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89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A9EDC-C4E7-9FC9-9339-5013E138A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DDEE47-6340-F269-4D26-1546BFDC2BFC}"/>
              </a:ext>
            </a:extLst>
          </p:cNvPr>
          <p:cNvSpPr/>
          <p:nvPr/>
        </p:nvSpPr>
        <p:spPr>
          <a:xfrm>
            <a:off x="138401" y="92468"/>
            <a:ext cx="8867198" cy="4972692"/>
          </a:xfrm>
          <a:prstGeom prst="rect">
            <a:avLst/>
          </a:prstGeom>
          <a:solidFill>
            <a:srgbClr val="F3A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B7CBA0-3C05-90DD-6295-16126BB09809}"/>
              </a:ext>
            </a:extLst>
          </p:cNvPr>
          <p:cNvSpPr txBox="1">
            <a:spLocks/>
          </p:cNvSpPr>
          <p:nvPr/>
        </p:nvSpPr>
        <p:spPr>
          <a:xfrm>
            <a:off x="1949811" y="706719"/>
            <a:ext cx="7055788" cy="4411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br>
              <a:rPr lang="en-US" altLang="ja-JP" sz="2550">
                <a:solidFill>
                  <a:srgbClr val="2F5897"/>
                </a:solidFill>
                <a:latin typeface="+mn-lt"/>
              </a:rPr>
            </a:br>
            <a:endParaRPr lang="en-US" altLang="ja-JP" sz="2550">
              <a:solidFill>
                <a:srgbClr val="2F5897"/>
              </a:solidFill>
              <a:latin typeface="+mn-lt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61179C1-539C-31A4-39BB-F167ABB9C567}"/>
              </a:ext>
            </a:extLst>
          </p:cNvPr>
          <p:cNvSpPr txBox="1">
            <a:spLocks/>
          </p:cNvSpPr>
          <p:nvPr/>
        </p:nvSpPr>
        <p:spPr>
          <a:xfrm>
            <a:off x="1949812" y="1043818"/>
            <a:ext cx="6299823" cy="5798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ja-JP" sz="2250">
                <a:solidFill>
                  <a:srgbClr val="42568D"/>
                </a:solidFill>
                <a:latin typeface="+mn-lt"/>
                <a:cs typeface="Arial" charset="0"/>
              </a:rPr>
              <a:t>  </a:t>
            </a:r>
          </a:p>
        </p:txBody>
      </p:sp>
      <p:pic>
        <p:nvPicPr>
          <p:cNvPr id="6148" name="Picture 4" descr="Forms response chart. Question title: 6) The prompts I gave AI/ChatGPT/Copilot were specific enough to elicit more than just generic answers or responses.. Number of responses: 15 responses.">
            <a:extLst>
              <a:ext uri="{FF2B5EF4-FFF2-40B4-BE49-F238E27FC236}">
                <a16:creationId xmlns:a16="http://schemas.microsoft.com/office/drawing/2014/main" id="{A3721CAA-1EE8-3D37-BB37-E8B08CCB4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5" y="168767"/>
            <a:ext cx="5270500" cy="267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orms response chart. Question title: 7) I did use AI to help me brainstorm when I began writing my original draft.&#10;. Number of responses: 15 responses.">
            <a:extLst>
              <a:ext uri="{FF2B5EF4-FFF2-40B4-BE49-F238E27FC236}">
                <a16:creationId xmlns:a16="http://schemas.microsoft.com/office/drawing/2014/main" id="{F1CD67C8-B0FF-4CB0-AD0F-BDC0E0EA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2469416"/>
            <a:ext cx="5270500" cy="250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0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8F01C-AAF6-85EF-7256-780E73D7C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4B1283-7ACA-841A-AE23-976A7B6E735B}"/>
              </a:ext>
            </a:extLst>
          </p:cNvPr>
          <p:cNvSpPr/>
          <p:nvPr/>
        </p:nvSpPr>
        <p:spPr>
          <a:xfrm>
            <a:off x="138401" y="92468"/>
            <a:ext cx="8867198" cy="4972692"/>
          </a:xfrm>
          <a:prstGeom prst="rect">
            <a:avLst/>
          </a:prstGeom>
          <a:solidFill>
            <a:srgbClr val="F3A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149E0F-BB50-D07C-D480-C686D5AC4066}"/>
              </a:ext>
            </a:extLst>
          </p:cNvPr>
          <p:cNvSpPr txBox="1">
            <a:spLocks/>
          </p:cNvSpPr>
          <p:nvPr/>
        </p:nvSpPr>
        <p:spPr>
          <a:xfrm>
            <a:off x="1949811" y="706719"/>
            <a:ext cx="7055788" cy="4411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br>
              <a:rPr lang="en-US" altLang="ja-JP" sz="2550">
                <a:solidFill>
                  <a:srgbClr val="2F5897"/>
                </a:solidFill>
                <a:latin typeface="+mn-lt"/>
              </a:rPr>
            </a:br>
            <a:endParaRPr lang="en-US" altLang="ja-JP" sz="2550">
              <a:solidFill>
                <a:srgbClr val="2F5897"/>
              </a:solidFill>
              <a:latin typeface="+mn-lt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23C96D6-7650-181B-A8B3-01A4EFDD4462}"/>
              </a:ext>
            </a:extLst>
          </p:cNvPr>
          <p:cNvSpPr txBox="1">
            <a:spLocks/>
          </p:cNvSpPr>
          <p:nvPr/>
        </p:nvSpPr>
        <p:spPr>
          <a:xfrm>
            <a:off x="1949812" y="1043818"/>
            <a:ext cx="6299823" cy="5798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ja-JP" sz="2250">
                <a:solidFill>
                  <a:srgbClr val="42568D"/>
                </a:solidFill>
                <a:latin typeface="+mn-lt"/>
                <a:cs typeface="Arial" charset="0"/>
              </a:rPr>
              <a:t>  </a:t>
            </a:r>
          </a:p>
        </p:txBody>
      </p:sp>
      <p:pic>
        <p:nvPicPr>
          <p:cNvPr id="8194" name="Picture 2" descr="Forms response chart. Question title: 15) I always accept(ed) AI/ChatGPT/Copilot’s feedback without question.. Number of responses: 15 responses.">
            <a:extLst>
              <a:ext uri="{FF2B5EF4-FFF2-40B4-BE49-F238E27FC236}">
                <a16:creationId xmlns:a16="http://schemas.microsoft.com/office/drawing/2014/main" id="{B4B425C9-D714-AD01-C639-0D9646C85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0" y="522937"/>
            <a:ext cx="8650000" cy="41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12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32E4F-C989-DC23-F81F-CB4A9CB04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F8449B-BD58-54E4-85C4-E96D6D353AFB}"/>
              </a:ext>
            </a:extLst>
          </p:cNvPr>
          <p:cNvSpPr/>
          <p:nvPr/>
        </p:nvSpPr>
        <p:spPr>
          <a:xfrm>
            <a:off x="138401" y="92468"/>
            <a:ext cx="8867198" cy="4972692"/>
          </a:xfrm>
          <a:prstGeom prst="rect">
            <a:avLst/>
          </a:prstGeom>
          <a:solidFill>
            <a:srgbClr val="38BD1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F72C5F0-ED63-4AEB-5369-0484129385E8}"/>
              </a:ext>
            </a:extLst>
          </p:cNvPr>
          <p:cNvSpPr txBox="1">
            <a:spLocks/>
          </p:cNvSpPr>
          <p:nvPr/>
        </p:nvSpPr>
        <p:spPr>
          <a:xfrm>
            <a:off x="1949811" y="706719"/>
            <a:ext cx="7055788" cy="4411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br>
              <a:rPr lang="en-US" altLang="ja-JP" sz="2550">
                <a:solidFill>
                  <a:srgbClr val="2F5897"/>
                </a:solidFill>
                <a:latin typeface="+mn-lt"/>
              </a:rPr>
            </a:br>
            <a:endParaRPr lang="en-US" altLang="ja-JP" sz="2550">
              <a:solidFill>
                <a:srgbClr val="2F5897"/>
              </a:solidFill>
              <a:latin typeface="+mn-lt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C747A44-499C-D67B-E1B3-C10CF3CF87AC}"/>
              </a:ext>
            </a:extLst>
          </p:cNvPr>
          <p:cNvSpPr txBox="1">
            <a:spLocks/>
          </p:cNvSpPr>
          <p:nvPr/>
        </p:nvSpPr>
        <p:spPr>
          <a:xfrm>
            <a:off x="1949812" y="1043818"/>
            <a:ext cx="6299823" cy="5798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ja-JP" sz="2250">
                <a:solidFill>
                  <a:srgbClr val="42568D"/>
                </a:solidFill>
                <a:latin typeface="+mn-lt"/>
                <a:cs typeface="Arial" charset="0"/>
              </a:rPr>
              <a:t>  </a:t>
            </a:r>
          </a:p>
        </p:txBody>
      </p:sp>
      <p:pic>
        <p:nvPicPr>
          <p:cNvPr id="9218" name="Picture 2" descr="Forms response chart. Question title: 4) I plan to use AI/ChatGPT/Copilot in other courses in the future.. Number of responses: 15 responses.">
            <a:extLst>
              <a:ext uri="{FF2B5EF4-FFF2-40B4-BE49-F238E27FC236}">
                <a16:creationId xmlns:a16="http://schemas.microsoft.com/office/drawing/2014/main" id="{E88B9C78-5A0C-0FA5-DDE1-A4EE3EF2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6" y="183573"/>
            <a:ext cx="5024069" cy="23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orms response chart. Question title: 5) Regardless of (or because of) the results of this first attempt at using AI/ChatGPT/Copilot to improve my Japanese writing skills, I&amp;apos;m willing to try using it again in the future to see if it could be (more) beneficial to me. . Number of responses: 15 responses.">
            <a:extLst>
              <a:ext uri="{FF2B5EF4-FFF2-40B4-BE49-F238E27FC236}">
                <a16:creationId xmlns:a16="http://schemas.microsoft.com/office/drawing/2014/main" id="{66B82981-2077-6738-259E-F2F9E06C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2311461"/>
            <a:ext cx="5193314" cy="26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1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E3ACF-1522-6F12-1592-69C6DAAD5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4E8CEA-DAEE-F74B-4D86-473682E52382}"/>
              </a:ext>
            </a:extLst>
          </p:cNvPr>
          <p:cNvSpPr/>
          <p:nvPr/>
        </p:nvSpPr>
        <p:spPr>
          <a:xfrm>
            <a:off x="138401" y="92468"/>
            <a:ext cx="8867198" cy="4972692"/>
          </a:xfrm>
          <a:prstGeom prst="rect">
            <a:avLst/>
          </a:prstGeom>
          <a:solidFill>
            <a:srgbClr val="38BD1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9AB59D4-E3D7-C28A-2C88-FB14E97F0429}"/>
              </a:ext>
            </a:extLst>
          </p:cNvPr>
          <p:cNvSpPr txBox="1">
            <a:spLocks/>
          </p:cNvSpPr>
          <p:nvPr/>
        </p:nvSpPr>
        <p:spPr>
          <a:xfrm>
            <a:off x="1949811" y="706719"/>
            <a:ext cx="7055788" cy="4411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br>
              <a:rPr lang="en-US" altLang="ja-JP" sz="2550">
                <a:solidFill>
                  <a:srgbClr val="2F5897"/>
                </a:solidFill>
                <a:latin typeface="+mn-lt"/>
              </a:rPr>
            </a:br>
            <a:endParaRPr lang="en-US" altLang="ja-JP" sz="2550">
              <a:solidFill>
                <a:srgbClr val="2F5897"/>
              </a:solidFill>
              <a:latin typeface="+mn-lt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C20B43-F949-3493-2707-2AA9B4755555}"/>
              </a:ext>
            </a:extLst>
          </p:cNvPr>
          <p:cNvSpPr txBox="1">
            <a:spLocks/>
          </p:cNvSpPr>
          <p:nvPr/>
        </p:nvSpPr>
        <p:spPr>
          <a:xfrm>
            <a:off x="1949812" y="1043818"/>
            <a:ext cx="6299823" cy="5798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ja-JP" sz="2250">
                <a:solidFill>
                  <a:srgbClr val="42568D"/>
                </a:solidFill>
                <a:latin typeface="+mn-lt"/>
                <a:cs typeface="Arial" charset="0"/>
              </a:rPr>
              <a:t>  </a:t>
            </a:r>
          </a:p>
        </p:txBody>
      </p:sp>
      <p:pic>
        <p:nvPicPr>
          <p:cNvPr id="10242" name="Picture 2" descr="Forms response chart. Question title: 8) Knowing that I will (soon) be finishing my formal JAPN studies here, I would like to continue improving my writing skills.. Number of responses: 15 responses.">
            <a:extLst>
              <a:ext uri="{FF2B5EF4-FFF2-40B4-BE49-F238E27FC236}">
                <a16:creationId xmlns:a16="http://schemas.microsoft.com/office/drawing/2014/main" id="{192E046D-5CDF-9FCA-E07B-6E03D0304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05" y="190668"/>
            <a:ext cx="5082777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orms response chart. Question title: 12) With a bit more assistance in using AI more beneficially, I think JAPN courses should continue exploring with the incorporation of AI tools in JAPN courses.. Number of responses: 15 responses.">
            <a:extLst>
              <a:ext uri="{FF2B5EF4-FFF2-40B4-BE49-F238E27FC236}">
                <a16:creationId xmlns:a16="http://schemas.microsoft.com/office/drawing/2014/main" id="{1525E057-9E62-E3A7-CA55-6387C164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2440591"/>
            <a:ext cx="4987095" cy="25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91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0B53D-81F2-88E5-655E-4205ED08B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C5BE002-E41D-4088-6444-650C48EB4D2F}"/>
              </a:ext>
            </a:extLst>
          </p:cNvPr>
          <p:cNvSpPr txBox="1">
            <a:spLocks/>
          </p:cNvSpPr>
          <p:nvPr/>
        </p:nvSpPr>
        <p:spPr>
          <a:xfrm>
            <a:off x="432619" y="391830"/>
            <a:ext cx="8278761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b="1" dirty="0">
                <a:solidFill>
                  <a:schemeClr val="tx1"/>
                </a:solidFill>
                <a:latin typeface="+mn-lt"/>
              </a:rPr>
              <a:t>V. Benefits, </a:t>
            </a:r>
            <a:r>
              <a:rPr lang="en-US" altLang="ja-JP" dirty="0">
                <a:solidFill>
                  <a:schemeClr val="tx1"/>
                </a:solidFill>
                <a:latin typeface="+mn-lt"/>
              </a:rPr>
              <a:t>Limitations, Potential</a:t>
            </a: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br>
              <a:rPr lang="en-US" altLang="ja-JP" sz="1000" b="1" dirty="0">
                <a:solidFill>
                  <a:schemeClr val="tx1"/>
                </a:solidFill>
                <a:latin typeface="+mn-lt"/>
              </a:rPr>
            </a:br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back to the “Why explore AI in a Japanese Grammar and Composition course: </a:t>
            </a:r>
            <a:b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ja-JP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instant feedback</a:t>
            </a:r>
            <a:endParaRPr lang="en-US" sz="1800" kern="100" dirty="0">
              <a:solidFill>
                <a:schemeClr val="tx1"/>
              </a:solidFill>
              <a:latin typeface="Arial" panose="020B06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learner autonomy</a:t>
            </a: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tailored corrections and suggestions</a:t>
            </a: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an innovative language learning experience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</a:br>
            <a:endParaRPr lang="en-US" sz="1800" dirty="0">
              <a:solidFill>
                <a:srgbClr val="000000"/>
              </a:solidFill>
              <a:effectLst/>
              <a:latin typeface="Lato" panose="020F0502020204030203" pitchFamily="34" charset="0"/>
              <a:ea typeface="Yu Gothic" panose="020B0400000000000000" pitchFamily="34" charset="-128"/>
              <a:cs typeface="Lato" panose="020F0502020204030203" pitchFamily="34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Allows instructor to more efficiently focus on strengths and weaknesses in compositions, especially with large classes</a:t>
            </a:r>
            <a:endParaRPr lang="en-US" sz="1800" b="1" dirty="0">
              <a:solidFill>
                <a:srgbClr val="000000"/>
              </a:solidFill>
              <a:effectLst/>
              <a:latin typeface="Lato" panose="020F0502020204030203" pitchFamily="34" charset="0"/>
              <a:ea typeface="Yu Gothic" panose="020B0400000000000000" pitchFamily="34" charset="-128"/>
              <a:cs typeface="Lato" panose="020F0502020204030203" pitchFamily="34" charset="0"/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20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D8565-4FE4-C159-AFD5-86EB43189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E104C4-8AAE-4443-38BD-5EAC03D2F0D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5EB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E6E36-8ED6-A0D3-F4A1-1BA2F80F6BCF}"/>
              </a:ext>
            </a:extLst>
          </p:cNvPr>
          <p:cNvSpPr txBox="1"/>
          <p:nvPr/>
        </p:nvSpPr>
        <p:spPr>
          <a:xfrm>
            <a:off x="158196" y="248743"/>
            <a:ext cx="88969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really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enjoyed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walking the AI on a leash by giving it prompts to get exactly what I was looking for. It helped me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stay motivated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to write more and get more feedback on my mistakes.”</a:t>
            </a:r>
          </a:p>
          <a:p>
            <a:b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</a:b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“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am generally skeptical of over-application of AI, but in using it for this course, I saw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useful capabilities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that can be applied to language learning.”</a:t>
            </a:r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“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was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most satisfied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with the AI's ability to: provide suggestions for translating English phrases and words which didn't translate directly, explain the differences in nuance between similar words, and correct grammar syntax and spelling in my draft.”</a:t>
            </a:r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“I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found the AI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very helpful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during the initial draft when it was making "mechanical" corrections to the paper.”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“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Copying the passage was a straightforward, but enjoyable final step which resulted in a 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satisfying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physical piece of paper in my own handwriting.”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"/>
    </mc:Choice>
    <mc:Fallback xmlns="">
      <p:transition spd="slow" advTm="42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DBB3F-59AF-3E21-74B6-A6158FA39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F77ED427-DA18-CB70-13C9-A7640B7C7060}"/>
              </a:ext>
            </a:extLst>
          </p:cNvPr>
          <p:cNvSpPr txBox="1">
            <a:spLocks/>
          </p:cNvSpPr>
          <p:nvPr/>
        </p:nvSpPr>
        <p:spPr>
          <a:xfrm>
            <a:off x="572629" y="493430"/>
            <a:ext cx="7998742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b="1" dirty="0">
                <a:solidFill>
                  <a:schemeClr val="tx1"/>
                </a:solidFill>
                <a:latin typeface="+mn-lt"/>
              </a:rPr>
              <a:t>Presentation Outline</a:t>
            </a: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r>
              <a:rPr lang="en-US" altLang="ja-JP" b="1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altLang="ja-JP" dirty="0">
                <a:solidFill>
                  <a:schemeClr val="tx1"/>
                </a:solidFill>
                <a:latin typeface="+mn-lt"/>
              </a:rPr>
              <a:t>I. Background of experiment </a:t>
            </a:r>
            <a:br>
              <a:rPr lang="en-US" altLang="ja-JP" dirty="0">
                <a:solidFill>
                  <a:schemeClr val="tx1"/>
                </a:solidFill>
                <a:latin typeface="+mn-lt"/>
              </a:rPr>
            </a:br>
            <a:br>
              <a:rPr lang="en-US" altLang="ja-JP" sz="1800" dirty="0">
                <a:solidFill>
                  <a:schemeClr val="tx1"/>
                </a:solidFill>
                <a:latin typeface="+mn-lt"/>
              </a:rPr>
            </a:br>
            <a:r>
              <a:rPr lang="en-US" altLang="ja-JP" sz="18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altLang="ja-JP" dirty="0">
                <a:solidFill>
                  <a:schemeClr val="tx1"/>
                </a:solidFill>
                <a:latin typeface="+mn-lt"/>
              </a:rPr>
              <a:t>II. Semester compositions </a:t>
            </a:r>
            <a:br>
              <a:rPr lang="en-US" altLang="ja-JP" dirty="0">
                <a:solidFill>
                  <a:schemeClr val="tx1"/>
                </a:solidFill>
                <a:latin typeface="+mn-lt"/>
              </a:rPr>
            </a:br>
            <a:br>
              <a:rPr lang="en-US" altLang="ja-JP" sz="1800" dirty="0">
                <a:solidFill>
                  <a:schemeClr val="tx1"/>
                </a:solidFill>
                <a:latin typeface="+mn-lt"/>
              </a:rPr>
            </a:br>
            <a:r>
              <a:rPr lang="en-US" altLang="ja-JP" sz="18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altLang="ja-JP" dirty="0">
                <a:solidFill>
                  <a:schemeClr val="tx1"/>
                </a:solidFill>
                <a:latin typeface="+mn-lt"/>
              </a:rPr>
              <a:t>III. Final Project</a:t>
            </a:r>
            <a:br>
              <a:rPr lang="en-US" altLang="ja-JP" dirty="0">
                <a:solidFill>
                  <a:schemeClr val="tx1"/>
                </a:solidFill>
                <a:latin typeface="+mn-lt"/>
              </a:rPr>
            </a:br>
            <a:br>
              <a:rPr lang="en-US" altLang="ja-JP" sz="1800" dirty="0">
                <a:solidFill>
                  <a:schemeClr val="tx1"/>
                </a:solidFill>
                <a:latin typeface="+mn-lt"/>
              </a:rPr>
            </a:br>
            <a:r>
              <a:rPr lang="en-US" altLang="ja-JP" sz="18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altLang="ja-JP" dirty="0">
                <a:solidFill>
                  <a:schemeClr val="tx1"/>
                </a:solidFill>
                <a:latin typeface="+mn-lt"/>
              </a:rPr>
              <a:t>IV.  Student feedback</a:t>
            </a:r>
            <a:br>
              <a:rPr lang="en-US" altLang="ja-JP" dirty="0">
                <a:solidFill>
                  <a:schemeClr val="tx1"/>
                </a:solidFill>
                <a:latin typeface="+mn-lt"/>
              </a:rPr>
            </a:br>
            <a:br>
              <a:rPr lang="en-US" altLang="ja-JP" sz="1800" dirty="0">
                <a:solidFill>
                  <a:schemeClr val="tx1"/>
                </a:solidFill>
                <a:latin typeface="+mn-lt"/>
              </a:rPr>
            </a:br>
            <a:r>
              <a:rPr lang="en-US" altLang="ja-JP" sz="18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altLang="ja-JP" dirty="0">
                <a:solidFill>
                  <a:schemeClr val="tx1"/>
                </a:solidFill>
                <a:latin typeface="+mn-lt"/>
              </a:rPr>
              <a:t>V. Benefits, Limitations,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Potential</a:t>
            </a: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endParaRPr lang="en-US" altLang="ja-JP" b="1" dirty="0">
              <a:solidFill>
                <a:schemeClr val="tx1"/>
              </a:solidFill>
              <a:latin typeface="+mn-lt"/>
            </a:endParaRPr>
          </a:p>
          <a:p>
            <a:pPr algn="l"/>
            <a:endParaRPr lang="en-US" altLang="ja-JP" b="1" dirty="0">
              <a:solidFill>
                <a:schemeClr val="tx1"/>
              </a:solidFill>
              <a:latin typeface="+mn-lt"/>
            </a:endParaRPr>
          </a:p>
          <a:p>
            <a:pPr algn="l"/>
            <a:endParaRPr lang="en-US" altLang="ja-JP" b="1" dirty="0">
              <a:solidFill>
                <a:schemeClr val="tx1"/>
              </a:solidFill>
              <a:latin typeface="+mn-lt"/>
            </a:endParaRPr>
          </a:p>
          <a:p>
            <a:pPr algn="l"/>
            <a:endParaRPr lang="en-US" altLang="ja-JP" b="1" dirty="0">
              <a:solidFill>
                <a:schemeClr val="tx1"/>
              </a:solidFill>
              <a:latin typeface="+mn-lt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altLang="ja-JP" dirty="0">
                <a:solidFill>
                  <a:schemeClr val="tx1"/>
                </a:solidFill>
              </a:rPr>
              <a:t>help students be better prepared for INTERNSHIP 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4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2E42FA-97B5-F36D-3A54-6022B412428E}"/>
              </a:ext>
            </a:extLst>
          </p:cNvPr>
          <p:cNvSpPr/>
          <p:nvPr/>
        </p:nvSpPr>
        <p:spPr>
          <a:xfrm>
            <a:off x="6594038" y="4163239"/>
            <a:ext cx="1992914" cy="588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971078D-F538-3BBB-427D-F18A01821321}"/>
              </a:ext>
            </a:extLst>
          </p:cNvPr>
          <p:cNvSpPr txBox="1">
            <a:spLocks/>
          </p:cNvSpPr>
          <p:nvPr/>
        </p:nvSpPr>
        <p:spPr>
          <a:xfrm>
            <a:off x="432619" y="322256"/>
            <a:ext cx="8278761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b="1" dirty="0">
                <a:solidFill>
                  <a:schemeClr val="tx1"/>
                </a:solidFill>
                <a:latin typeface="+mn-lt"/>
              </a:rPr>
              <a:t>V. </a:t>
            </a:r>
            <a:r>
              <a:rPr lang="en-US" altLang="ja-JP" dirty="0">
                <a:solidFill>
                  <a:schemeClr val="tx1"/>
                </a:solidFill>
                <a:latin typeface="+mn-lt"/>
              </a:rPr>
              <a:t>Benefits</a:t>
            </a:r>
            <a:r>
              <a:rPr lang="en-US" altLang="ja-JP" b="1" dirty="0">
                <a:solidFill>
                  <a:schemeClr val="tx1"/>
                </a:solidFill>
                <a:latin typeface="+mn-lt"/>
              </a:rPr>
              <a:t>, Limitations</a:t>
            </a:r>
            <a:r>
              <a:rPr lang="en-US" altLang="ja-JP" dirty="0">
                <a:solidFill>
                  <a:schemeClr val="tx1"/>
                </a:solidFill>
                <a:latin typeface="+mn-lt"/>
              </a:rPr>
              <a:t>, Potential</a:t>
            </a: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endParaRPr lang="en-US" altLang="ja-JP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AI does not appeal to everyone</a:t>
            </a:r>
            <a:b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I</a:t>
            </a:r>
            <a:r>
              <a:rPr 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 not enjoy engaging with AI. It made me feel as if I wasn't doing the work properly. It made me feel lazy.”</a:t>
            </a:r>
            <a:b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“Using AI has greatly decreased my motivation and engagement. It takes away the critical thinking of trying to comprehend…”</a:t>
            </a:r>
            <a:b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“I find generative AI tools frustrating to use …”</a:t>
            </a:r>
            <a:b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US" sz="100" kern="100" dirty="0">
              <a:solidFill>
                <a:schemeClr val="tx1"/>
              </a:solidFill>
              <a:latin typeface="Arial" panose="020B06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Need for clear, continued guidance </a:t>
            </a:r>
            <a:r>
              <a:rPr lang="en-US" sz="1800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on how to </a:t>
            </a:r>
            <a:br>
              <a:rPr lang="en-US" sz="1800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make the most of AI </a:t>
            </a:r>
            <a:br>
              <a:rPr lang="en-US" sz="1800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If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you use it like a personal tutor, ask it follow up questions, treat its advice with </a:t>
            </a:r>
            <a:br>
              <a:rPr lang="en-US" sz="12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r>
              <a:rPr lang="en-US" sz="12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curiosity and try to deeply understand the content, then it will be more helpful.”</a:t>
            </a:r>
            <a:b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US" sz="100" kern="100" dirty="0">
              <a:solidFill>
                <a:schemeClr val="tx1"/>
              </a:solidFill>
              <a:latin typeface="Arial" panose="020B06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Distrust of AI responses</a:t>
            </a:r>
            <a:br>
              <a:rPr lang="en-US" sz="2800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“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don't really trust AI to properly use Japanese that well, or at least fully understand what I am trying to convey”</a:t>
            </a:r>
          </a:p>
          <a:p>
            <a:pPr marL="342892" indent="-342892" algn="l">
              <a:buFont typeface="Wingdings" pitchFamily="2" charset="2"/>
              <a:buChar char="Ø"/>
            </a:pPr>
            <a:endParaRPr lang="en-US" altLang="ja-JP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“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was sometimes difficult to assess whether AI’s suggestions were actual</a:t>
            </a:r>
            <a:r>
              <a:rPr lang="en-US" sz="12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improvements”</a:t>
            </a:r>
            <a:endParaRPr lang="en-US" altLang="ja-JP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altLang="ja-JP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“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do not trust AI with language acquisition. AI is not creative, nor can it create something from nothing”</a:t>
            </a:r>
            <a:endParaRPr lang="en-US" altLang="ja-JP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67666B0-6AD8-A0F8-9F1A-039F7174F835}"/>
              </a:ext>
            </a:extLst>
          </p:cNvPr>
          <p:cNvSpPr txBox="1">
            <a:spLocks/>
          </p:cNvSpPr>
          <p:nvPr/>
        </p:nvSpPr>
        <p:spPr>
          <a:xfrm rot="1221518">
            <a:off x="6242888" y="1966753"/>
            <a:ext cx="2417215" cy="1243195"/>
          </a:xfrm>
          <a:prstGeom prst="rect">
            <a:avLst/>
          </a:prstGeom>
          <a:solidFill>
            <a:srgbClr val="DE0000">
              <a:alpha val="50196"/>
            </a:srgbClr>
          </a:solidFill>
          <a:effectLst>
            <a:softEdge rad="514520"/>
          </a:effectLst>
          <a:scene3d>
            <a:camera prst="orthographicFront">
              <a:rot lat="0" lon="1800000" rev="1200000"/>
            </a:camera>
            <a:lightRig rig="threePt" dir="t"/>
          </a:scene3d>
          <a:sp3d>
            <a:bevelT w="0" h="0"/>
          </a:sp3d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US" altLang="ja-JP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and Composition course</a:t>
            </a:r>
            <a:endParaRPr lang="en-US" altLang="ja-JP" sz="2000" b="1" dirty="0">
              <a:solidFill>
                <a:srgbClr val="000000"/>
              </a:solidFill>
            </a:endParaRPr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B0E407BE-16B1-9207-43DF-A17045B0C936}"/>
              </a:ext>
            </a:extLst>
          </p:cNvPr>
          <p:cNvSpPr/>
          <p:nvPr/>
        </p:nvSpPr>
        <p:spPr>
          <a:xfrm>
            <a:off x="6679095" y="2166730"/>
            <a:ext cx="1093305" cy="566531"/>
          </a:xfrm>
          <a:prstGeom prst="mathMultiply">
            <a:avLst>
              <a:gd name="adj1" fmla="val 1474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"/>
    </mc:Choice>
    <mc:Fallback xmlns="">
      <p:transition spd="slow" advTm="42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3D58A-8E9C-7ADE-F6ED-36178743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06E109-2B3F-AF25-3DA2-59C9AF5C5B9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5EB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D2D5B-E210-A2D6-691C-52DA36360DBB}"/>
              </a:ext>
            </a:extLst>
          </p:cNvPr>
          <p:cNvSpPr txBox="1"/>
          <p:nvPr/>
        </p:nvSpPr>
        <p:spPr>
          <a:xfrm>
            <a:off x="174348" y="0"/>
            <a:ext cx="879530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800" dirty="0">
                <a:solidFill>
                  <a:srgbClr val="202124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 might be beneficial for students to compile…sentences the AI corrected most frequently, and go over them in class, in order to cement the idea of using them in a face-to-face environment.”</a:t>
            </a: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“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wish there was some more in-depth human correction in there somehow?”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TRUST issue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: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“I just simply don't trust AI that much and don't want to learn bad Japanese habits.”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“I do not trust AI with language acquisition. AI is not creative, nor can it create something from nothing.”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“I personally don't think AI is at the level of language comprehension to be precisely helpful yet”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“I think that some people hate AI, and although this assignment helps you learn to utilize it in a helpful way, it was a struggle trying to figure out if what it said was true.”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"/>
    </mc:Choice>
    <mc:Fallback xmlns="">
      <p:transition spd="slow" advTm="42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27656-5729-479D-8548-667B11305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417002A7-6609-9FB6-D560-4366F271ABFA}"/>
              </a:ext>
            </a:extLst>
          </p:cNvPr>
          <p:cNvSpPr txBox="1">
            <a:spLocks/>
          </p:cNvSpPr>
          <p:nvPr/>
        </p:nvSpPr>
        <p:spPr>
          <a:xfrm>
            <a:off x="432619" y="391830"/>
            <a:ext cx="8278761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b="1" dirty="0">
                <a:solidFill>
                  <a:schemeClr val="tx1"/>
                </a:solidFill>
                <a:latin typeface="+mn-lt"/>
              </a:rPr>
              <a:t>V. </a:t>
            </a:r>
            <a:r>
              <a:rPr lang="en-US" altLang="ja-JP" dirty="0">
                <a:solidFill>
                  <a:schemeClr val="tx1"/>
                </a:solidFill>
                <a:latin typeface="+mn-lt"/>
              </a:rPr>
              <a:t>Benefits, Limitations,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Potential</a:t>
            </a: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endParaRPr lang="en-US" altLang="ja-JP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DEE334-8884-6B5A-6130-3B0463FDCDB1}"/>
              </a:ext>
            </a:extLst>
          </p:cNvPr>
          <p:cNvSpPr/>
          <p:nvPr/>
        </p:nvSpPr>
        <p:spPr>
          <a:xfrm>
            <a:off x="6594038" y="4163239"/>
            <a:ext cx="1992914" cy="588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2" name="Picture 2" descr="Thinking Man Image Gif - (700x800) Png Clipart Download">
            <a:extLst>
              <a:ext uri="{FF2B5EF4-FFF2-40B4-BE49-F238E27FC236}">
                <a16:creationId xmlns:a16="http://schemas.microsoft.com/office/drawing/2014/main" id="{9E9194AC-04C3-D0EA-28CE-B70B3F31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02" y="1206490"/>
            <a:ext cx="3124091" cy="393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8B5A16-6342-4BE7-0C97-4FB44860D74F}"/>
              </a:ext>
            </a:extLst>
          </p:cNvPr>
          <p:cNvSpPr txBox="1"/>
          <p:nvPr/>
        </p:nvSpPr>
        <p:spPr>
          <a:xfrm>
            <a:off x="432619" y="828062"/>
            <a:ext cx="6399105" cy="3639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altLang="ja-JP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Q: Is AI worth exploring in your disci</a:t>
            </a:r>
            <a:r>
              <a:rPr lang="en-US" kern="100" dirty="0"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pline?</a:t>
            </a:r>
          </a:p>
          <a:p>
            <a:pPr marL="342892" indent="-342892" algn="l">
              <a:buFont typeface="Wingdings" pitchFamily="2" charset="2"/>
              <a:buChar char="Ø"/>
            </a:pPr>
            <a:endParaRPr lang="en-US" sz="1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kern="100" dirty="0"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What is one [assignment, project, assessment] you</a:t>
            </a:r>
            <a:br>
              <a:rPr lang="en-US" kern="100" dirty="0"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en-US" kern="100" dirty="0"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currently do in one of your courses that you could</a:t>
            </a:r>
            <a:br>
              <a:rPr lang="en-US" kern="100" dirty="0"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en-US" kern="100" dirty="0"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envision integrating AI in?</a:t>
            </a:r>
          </a:p>
          <a:p>
            <a:pPr marL="342892" indent="-342892" algn="l">
              <a:buFont typeface="Wingdings" pitchFamily="2" charset="2"/>
              <a:buChar char="Ø"/>
            </a:pPr>
            <a:endParaRPr lang="en-US" sz="1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kern="100" dirty="0"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Do the challenges/limitations of AI outweigh the benefits?</a:t>
            </a:r>
          </a:p>
          <a:p>
            <a:pPr marL="342892" indent="-342892" algn="l">
              <a:buFont typeface="Wingdings" pitchFamily="2" charset="2"/>
              <a:buChar char="Ø"/>
            </a:pPr>
            <a:endParaRPr lang="en-US" sz="1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kern="100" dirty="0"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Are there ethical issues (e.g., students claiming AI work as their own)? How to deal with that?</a:t>
            </a:r>
          </a:p>
          <a:p>
            <a:pPr marL="342892" indent="-342892" algn="l">
              <a:buFont typeface="Wingdings" pitchFamily="2" charset="2"/>
              <a:buChar char="Ø"/>
            </a:pPr>
            <a:endParaRPr lang="en-US" sz="1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kern="100" dirty="0"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Already use AI in your courses? Please share your </a:t>
            </a:r>
            <a:br>
              <a:rPr lang="en-US" kern="100" dirty="0"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en-US" kern="100" dirty="0"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experiences and best practice strategies!</a:t>
            </a:r>
            <a:endParaRPr lang="en-US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endParaRPr lang="en-US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"/>
    </mc:Choice>
    <mc:Fallback xmlns="">
      <p:transition spd="slow" advTm="42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CFEEC-CAE2-F403-E375-9F17C9AAB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6A0771E-0FD7-354C-E2AD-59B26BB4F5E6}"/>
              </a:ext>
            </a:extLst>
          </p:cNvPr>
          <p:cNvSpPr txBox="1">
            <a:spLocks/>
          </p:cNvSpPr>
          <p:nvPr/>
        </p:nvSpPr>
        <p:spPr>
          <a:xfrm>
            <a:off x="1625154" y="1226259"/>
            <a:ext cx="5893692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4000" b="1" dirty="0">
                <a:solidFill>
                  <a:schemeClr val="tx1"/>
                </a:solidFill>
                <a:latin typeface="Castellar" panose="020A0402060406010301" pitchFamily="18" charset="77"/>
              </a:rPr>
              <a:t>T H A N K   Y O U</a:t>
            </a:r>
            <a:br>
              <a:rPr lang="en-US" altLang="ja-JP" sz="4000" b="1" dirty="0">
                <a:solidFill>
                  <a:schemeClr val="tx1"/>
                </a:solidFill>
                <a:latin typeface="Castellar" panose="020A0402060406010301" pitchFamily="18" charset="77"/>
              </a:rPr>
            </a:br>
            <a:br>
              <a:rPr lang="en-US" altLang="ja-JP" sz="4000" b="1" dirty="0">
                <a:solidFill>
                  <a:schemeClr val="tx1"/>
                </a:solidFill>
                <a:latin typeface="Castellar" panose="020A0402060406010301" pitchFamily="18" charset="77"/>
              </a:rPr>
            </a:br>
            <a:r>
              <a:rPr lang="ja-JP" altLang="en-US" sz="4000" b="1">
                <a:solidFill>
                  <a:schemeClr val="tx1"/>
                </a:solidFill>
                <a:latin typeface="Castellar" panose="020A0402060406010301" pitchFamily="18" charset="77"/>
              </a:rPr>
              <a:t>　　</a:t>
            </a:r>
            <a:r>
              <a:rPr lang="en-US" altLang="ja-JP" sz="4000" b="1" dirty="0">
                <a:solidFill>
                  <a:schemeClr val="tx1"/>
                </a:solidFill>
                <a:latin typeface="Castellar" panose="020A0402060406010301" pitchFamily="18" charset="77"/>
              </a:rPr>
              <a:t>  </a:t>
            </a:r>
            <a:r>
              <a:rPr lang="ja-JP" altLang="en-US" sz="4000" b="1">
                <a:solidFill>
                  <a:schemeClr val="tx1"/>
                </a:solidFill>
                <a:latin typeface="Castellar" panose="020A0402060406010301" pitchFamily="18" charset="77"/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  <a:latin typeface="Castellar" panose="020A0402060406010301" pitchFamily="18" charset="77"/>
              </a:rPr>
              <a:t>Kathy Negrelli</a:t>
            </a:r>
            <a:br>
              <a:rPr lang="en-US" altLang="ja-JP" sz="2000" b="1" dirty="0">
                <a:solidFill>
                  <a:schemeClr val="tx1"/>
                </a:solidFill>
                <a:latin typeface="Castellar" panose="020A0402060406010301" pitchFamily="18" charset="77"/>
              </a:rPr>
            </a:br>
            <a:r>
              <a:rPr lang="en-US" altLang="ja-JP" sz="2000" b="1" dirty="0">
                <a:solidFill>
                  <a:schemeClr val="tx1"/>
                </a:solidFill>
                <a:latin typeface="Castellar" panose="020A0402060406010301" pitchFamily="18" charset="77"/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  <a:latin typeface="Castellar" panose="020A0402060406010301" pitchFamily="18" charset="77"/>
                <a:cs typeface="Gill Sans MT"/>
              </a:rPr>
              <a:t>RCHSS Student Success Summit, 2025</a:t>
            </a:r>
            <a:br>
              <a:rPr lang="en-US" altLang="ja-JP" sz="2000" b="1" dirty="0">
                <a:solidFill>
                  <a:schemeClr val="tx1"/>
                </a:solidFill>
                <a:latin typeface="Castellar" panose="020A0402060406010301" pitchFamily="18" charset="77"/>
                <a:cs typeface="Gill Sans MT"/>
              </a:rPr>
            </a:br>
            <a:br>
              <a:rPr lang="en-US" altLang="ja-JP" sz="4000" b="1" dirty="0">
                <a:solidFill>
                  <a:schemeClr val="tx1"/>
                </a:solidFill>
                <a:latin typeface="Castellar" panose="020A0402060406010301" pitchFamily="18" charset="77"/>
              </a:rPr>
            </a:br>
            <a:endParaRPr lang="en-US" altLang="ja-JP" sz="4000" b="1" dirty="0">
              <a:solidFill>
                <a:schemeClr val="tx1"/>
              </a:solidFill>
              <a:latin typeface="Castellar" panose="020A0402060406010301" pitchFamily="18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7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"/>
    </mc:Choice>
    <mc:Fallback xmlns="">
      <p:transition spd="slow" advTm="42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8E62E-7C4B-B413-DC1F-CED5E6079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21269A95-09D0-2E09-6D9C-499CB8BFEE40}"/>
              </a:ext>
            </a:extLst>
          </p:cNvPr>
          <p:cNvSpPr txBox="1">
            <a:spLocks/>
          </p:cNvSpPr>
          <p:nvPr/>
        </p:nvSpPr>
        <p:spPr>
          <a:xfrm>
            <a:off x="591539" y="602760"/>
            <a:ext cx="8278761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b="1" dirty="0">
                <a:solidFill>
                  <a:schemeClr val="tx1"/>
                </a:solidFill>
                <a:latin typeface="+mn-lt"/>
              </a:rPr>
              <a:t>I. Background of experiment: </a:t>
            </a: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r>
              <a:rPr lang="en-US" altLang="ja-JP" b="1" dirty="0">
                <a:solidFill>
                  <a:schemeClr val="tx1"/>
                </a:solidFill>
                <a:latin typeface="+mn-lt"/>
              </a:rPr>
              <a:t>Why explore AI in a JAPN writing course?</a:t>
            </a: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br>
              <a:rPr lang="en-US" altLang="ja-JP" sz="1400" b="1" dirty="0">
                <a:solidFill>
                  <a:schemeClr val="tx1"/>
                </a:solidFill>
                <a:latin typeface="+mn-lt"/>
              </a:rPr>
            </a:br>
            <a:endParaRPr lang="en-US" altLang="ja-JP" sz="1400" b="1" dirty="0">
              <a:solidFill>
                <a:schemeClr val="tx1"/>
              </a:solidFill>
              <a:latin typeface="+mn-lt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instant feedback</a:t>
            </a:r>
            <a:endParaRPr lang="en-US" sz="1800" kern="100" dirty="0">
              <a:solidFill>
                <a:schemeClr val="tx1"/>
              </a:solidFill>
              <a:latin typeface="Arial" panose="020B06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learner autonomy</a:t>
            </a: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tailored corrections and suggestions</a:t>
            </a: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an innovative language learning experience</a:t>
            </a:r>
            <a:endParaRPr lang="en-US" sz="1800" dirty="0">
              <a:solidFill>
                <a:srgbClr val="000000"/>
              </a:solidFill>
              <a:effectLst/>
              <a:latin typeface="Lato" panose="020F0502020204030203" pitchFamily="34" charset="0"/>
              <a:ea typeface="Yu Gothic" panose="020B0400000000000000" pitchFamily="34" charset="-128"/>
              <a:cs typeface="Lato" panose="020F0502020204030203" pitchFamily="34" charset="0"/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C04D-DD32-00EC-22B5-AA499D728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F904FA22-96E5-8DF0-7DA9-77F6277600FE}"/>
              </a:ext>
            </a:extLst>
          </p:cNvPr>
          <p:cNvSpPr txBox="1">
            <a:spLocks/>
          </p:cNvSpPr>
          <p:nvPr/>
        </p:nvSpPr>
        <p:spPr>
          <a:xfrm>
            <a:off x="442452" y="493430"/>
            <a:ext cx="8278761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b="1" dirty="0">
                <a:solidFill>
                  <a:schemeClr val="tx1"/>
                </a:solidFill>
                <a:latin typeface="+mn-lt"/>
              </a:rPr>
              <a:t>II. Semester compositions</a:t>
            </a: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br>
              <a:rPr lang="en-US" altLang="ja-JP" sz="1400" b="1" dirty="0">
                <a:solidFill>
                  <a:schemeClr val="tx1"/>
                </a:solidFill>
                <a:latin typeface="+mn-lt"/>
              </a:rPr>
            </a:br>
            <a:endParaRPr lang="en-US" altLang="ja-JP" sz="800" b="1" dirty="0">
              <a:solidFill>
                <a:schemeClr val="tx1"/>
              </a:solidFill>
              <a:latin typeface="+mn-lt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one component of 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JAPN 3303 Grammar and Composition </a:t>
            </a: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“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Leverage AI to improve your writing skills”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”Culminates in Final Project”.</a:t>
            </a:r>
            <a:br>
              <a:rPr lang="en-US" sz="1800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endParaRPr lang="en-US" sz="18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Day 1: students’ lack of knowledge of/inexperience with AI</a:t>
            </a: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Begin with explanation of what ChatGPT, CoPilot,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</a:b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DeepL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 are and how to use them</a:t>
            </a:r>
            <a:endParaRPr lang="en-US" sz="1800" dirty="0">
              <a:solidFill>
                <a:srgbClr val="000000"/>
              </a:solidFill>
              <a:effectLst/>
              <a:latin typeface="Lato" panose="020F0502020204030203" pitchFamily="34" charset="0"/>
              <a:ea typeface="Yu Gothic" panose="020B0400000000000000" pitchFamily="34" charset="-128"/>
              <a:cs typeface="Lato" panose="020F0502020204030203" pitchFamily="34" charset="0"/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5F73F5-A998-BD43-66AF-A89782312992}"/>
              </a:ext>
            </a:extLst>
          </p:cNvPr>
          <p:cNvSpPr/>
          <p:nvPr/>
        </p:nvSpPr>
        <p:spPr>
          <a:xfrm>
            <a:off x="6469626" y="4060723"/>
            <a:ext cx="2153264" cy="589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CB7E65E-5095-DD1F-1DFF-1FA96B163281}"/>
              </a:ext>
            </a:extLst>
          </p:cNvPr>
          <p:cNvSpPr txBox="1">
            <a:spLocks/>
          </p:cNvSpPr>
          <p:nvPr/>
        </p:nvSpPr>
        <p:spPr>
          <a:xfrm rot="1221518">
            <a:off x="4999354" y="3431593"/>
            <a:ext cx="4064626" cy="1699162"/>
          </a:xfrm>
          <a:prstGeom prst="rect">
            <a:avLst/>
          </a:prstGeom>
          <a:solidFill>
            <a:srgbClr val="DE0000">
              <a:alpha val="50196"/>
            </a:srgbClr>
          </a:solidFill>
          <a:effectLst>
            <a:softEdge rad="514520"/>
          </a:effectLst>
          <a:scene3d>
            <a:camera prst="orthographicFront">
              <a:rot lat="0" lon="1800000" rev="1200000"/>
            </a:camera>
            <a:lightRig rig="threePt" dir="t"/>
          </a:scene3d>
          <a:sp3d>
            <a:bevelT w="0" h="0"/>
          </a:sp3d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Have you used AI previously? </a:t>
            </a:r>
            <a:b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strongly agreed/agreed  VS</a:t>
            </a:r>
            <a:b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strongly disagreed/disagreed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br>
              <a:rPr lang="en-US" altLang="ja-JP" sz="2000" b="1" dirty="0">
                <a:solidFill>
                  <a:srgbClr val="000000"/>
                </a:solidFill>
              </a:rPr>
            </a:br>
            <a:r>
              <a:rPr lang="en-US" altLang="ja-JP" sz="2000" b="1" dirty="0">
                <a:solidFill>
                  <a:srgbClr val="00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1474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8C8A8-7489-FF48-B7DB-72FA69E11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B70C82DC-8CEA-B2F2-087E-CF77D36081CF}"/>
              </a:ext>
            </a:extLst>
          </p:cNvPr>
          <p:cNvSpPr txBox="1">
            <a:spLocks/>
          </p:cNvSpPr>
          <p:nvPr/>
        </p:nvSpPr>
        <p:spPr>
          <a:xfrm>
            <a:off x="501445" y="404940"/>
            <a:ext cx="8278761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b="1" dirty="0">
                <a:solidFill>
                  <a:schemeClr val="tx1"/>
                </a:solidFill>
                <a:latin typeface="+mn-lt"/>
              </a:rPr>
              <a:t>Composition guidelines </a:t>
            </a: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br>
              <a:rPr lang="en-US" altLang="ja-JP" sz="1400" b="1" dirty="0">
                <a:solidFill>
                  <a:schemeClr val="tx1"/>
                </a:solidFill>
                <a:latin typeface="+mn-lt"/>
              </a:rPr>
            </a:br>
            <a:endParaRPr lang="en-US" altLang="ja-JP" sz="800" b="1" dirty="0">
              <a:solidFill>
                <a:schemeClr val="tx1"/>
              </a:solidFill>
              <a:latin typeface="+mn-lt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UD Digi Kyokasho NK-R" panose="02020400000000000000" pitchFamily="18" charset="-128"/>
              </a:rPr>
              <a:t>Choose a 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UD Digi Kyokasho NK-R" panose="02020400000000000000" pitchFamily="18" charset="-128"/>
              </a:rPr>
              <a:t>TOPIC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UD Digi Kyokasho NK-R" panose="02020400000000000000" pitchFamily="18" charset="-128"/>
              </a:rPr>
              <a:t>:  a description of my room;  a very bad day; </a:t>
            </a:r>
            <a:b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UD Digi Kyokasho NK-R" panose="02020400000000000000" pitchFamily="18" charset="-128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UD Digi Kyokasho NK-R" panose="02020400000000000000" pitchFamily="18" charset="-128"/>
              </a:rPr>
              <a:t> my annoying little brother/sister;  [a topic of your choice]</a:t>
            </a:r>
            <a:r>
              <a:rPr lang="en-US" sz="1400" dirty="0">
                <a:solidFill>
                  <a:schemeClr val="tx1"/>
                </a:solidFill>
                <a:effectLst/>
              </a:rPr>
              <a:t> </a:t>
            </a: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 up each step; copy/paste on a Word file</a:t>
            </a:r>
          </a:p>
          <a:p>
            <a:pPr algn="l"/>
            <a:br>
              <a:rPr lang="en-US" sz="1800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en-US" sz="1800" b="1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Part 1, Step 1 (Initial Draft)</a:t>
            </a:r>
            <a:endParaRPr lang="en-US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Without using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AI, write 1-2 paragraphs in your own words that include … </a:t>
            </a:r>
            <a:b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 [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eg.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 specific grammar points/sentence patterns]</a:t>
            </a:r>
            <a:r>
              <a:rPr lang="en-US" sz="1400" dirty="0">
                <a:solidFill>
                  <a:schemeClr val="tx1"/>
                </a:solidFill>
                <a:effectLst/>
              </a:rPr>
              <a:t> </a:t>
            </a: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Prompt AI: “Translate to English”;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Copy/paste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translation below Initial Draft</a:t>
            </a: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Highlight mismatched parts in yellow, then revise to intended meaning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Lato" panose="020F0502020204030203" pitchFamily="34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endParaRPr lang="en-US" sz="1800" dirty="0">
              <a:solidFill>
                <a:srgbClr val="000000"/>
              </a:solidFill>
              <a:effectLst/>
              <a:latin typeface="Lato" panose="020F0502020204030203" pitchFamily="34" charset="0"/>
              <a:ea typeface="Yu Gothic" panose="020B0400000000000000" pitchFamily="34" charset="-128"/>
              <a:cs typeface="Lato" panose="020F0502020204030203" pitchFamily="34" charset="0"/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8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7AA09-3EB4-B93D-0418-149413E70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3814C2B-8A88-1319-DA62-998A98723E77}"/>
              </a:ext>
            </a:extLst>
          </p:cNvPr>
          <p:cNvSpPr txBox="1">
            <a:spLocks/>
          </p:cNvSpPr>
          <p:nvPr/>
        </p:nvSpPr>
        <p:spPr>
          <a:xfrm>
            <a:off x="432619" y="493430"/>
            <a:ext cx="8278761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Part 1, Step 2 (Revised Draft)</a:t>
            </a:r>
            <a:endParaRPr lang="en-US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Prompt AI: “Translate to English”</a:t>
            </a: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If it now matches intended meaning,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copy/paste Revised Draft</a:t>
            </a:r>
          </a:p>
          <a:p>
            <a:pPr marL="342892" indent="-342892" algn="l">
              <a:buFont typeface="Wingdings" pitchFamily="2" charset="2"/>
              <a:buChar char="Ø"/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Yu Gothic" panose="020B0400000000000000" pitchFamily="34" charset="-128"/>
              <a:cs typeface="Lato" panose="020F0502020204030203" pitchFamily="34" charset="0"/>
            </a:endParaRPr>
          </a:p>
          <a:p>
            <a:pPr algn="l"/>
            <a:r>
              <a:rPr lang="en-US" sz="1800" b="1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Part 1, Step 3 (Corrected and Refined Draft)</a:t>
            </a:r>
            <a:endParaRPr lang="en-US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Prompt AI: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“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Correct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 my Japanese. Do not add anything extra unnecessarily. Then, 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refine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 it to be more natural-sounding, but keeping it at upper-elementary level of Japanese.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”</a:t>
            </a:r>
            <a:b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Also, “in English explain what changes were made. Categorize changes into a) grammar corrections,  b) natural flow adjustments,  c) word choice,  </a:t>
            </a:r>
            <a:b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d) clarity and consistency.”</a:t>
            </a:r>
            <a:r>
              <a:rPr lang="en-US" sz="1400" dirty="0">
                <a:solidFill>
                  <a:schemeClr val="tx1"/>
                </a:solidFill>
                <a:effectLst/>
              </a:rPr>
              <a:t> </a:t>
            </a: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Copy/paste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  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) AI’s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Corrected Version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and its explanation of changes, and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b)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Refined Version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and its explanation of changes</a:t>
            </a:r>
            <a:b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</a:b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Lato" panose="020F0502020204030203" pitchFamily="34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Lato" panose="020F0502020204030203" pitchFamily="34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endParaRPr lang="en-US" sz="1800" dirty="0">
              <a:solidFill>
                <a:srgbClr val="000000"/>
              </a:solidFill>
              <a:effectLst/>
              <a:latin typeface="Lato" panose="020F0502020204030203" pitchFamily="34" charset="0"/>
              <a:ea typeface="Yu Gothic" panose="020B0400000000000000" pitchFamily="34" charset="-128"/>
              <a:cs typeface="Lato" panose="020F0502020204030203" pitchFamily="34" charset="0"/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2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6ACF1-80BF-8A10-0DDB-879CE8829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873CEEC9-40EA-1DCF-B92E-37ED5EAE8C27}"/>
              </a:ext>
            </a:extLst>
          </p:cNvPr>
          <p:cNvSpPr txBox="1">
            <a:spLocks/>
          </p:cNvSpPr>
          <p:nvPr/>
        </p:nvSpPr>
        <p:spPr>
          <a:xfrm>
            <a:off x="541949" y="728314"/>
            <a:ext cx="8278761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Part 1, Step 4: Review Corrected, Refined Draft</a:t>
            </a: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Study your errors and corrections made; take note of all suggestions that make your composition more “native sounding”. Incorporate those suggestions in your future compositions.</a:t>
            </a: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Submit Word file.</a:t>
            </a:r>
          </a:p>
          <a:p>
            <a:pPr algn="l"/>
            <a:b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</a:b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Yu Gothic" panose="020B0400000000000000" pitchFamily="34" charset="-128"/>
              <a:cs typeface="Lato" panose="020F0502020204030203" pitchFamily="34" charset="0"/>
            </a:endParaRPr>
          </a:p>
          <a:p>
            <a:pPr algn="l"/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Yu Gothic" panose="020B0400000000000000" pitchFamily="34" charset="-128"/>
              <a:cs typeface="Lato" panose="020F0502020204030203" pitchFamily="34" charset="0"/>
            </a:endParaRPr>
          </a:p>
          <a:p>
            <a:pPr algn="l"/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Yu Gothic" panose="020B0400000000000000" pitchFamily="34" charset="-128"/>
              <a:cs typeface="Lato" panose="020F0502020204030203" pitchFamily="34" charset="0"/>
            </a:endParaRPr>
          </a:p>
          <a:p>
            <a:pPr algn="l"/>
            <a:r>
              <a:rPr lang="en-US" sz="1800" b="1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Part 2 (Corrected and Refined Draft)</a:t>
            </a:r>
            <a:endParaRPr lang="en-US" sz="1800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Hand-write the Final/Refined version onto manuscript paper. </a:t>
            </a:r>
            <a:b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b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Same procedure for Compositions #1~4</a:t>
            </a:r>
            <a:b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</a:br>
            <a:b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</a:b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Lato" panose="020F0502020204030203" pitchFamily="34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Lato" panose="020F0502020204030203" pitchFamily="34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endParaRPr lang="en-US" sz="1800" dirty="0">
              <a:solidFill>
                <a:srgbClr val="000000"/>
              </a:solidFill>
              <a:effectLst/>
              <a:latin typeface="Lato" panose="020F0502020204030203" pitchFamily="34" charset="0"/>
              <a:ea typeface="Yu Gothic" panose="020B0400000000000000" pitchFamily="34" charset="-128"/>
              <a:cs typeface="Lato" panose="020F0502020204030203" pitchFamily="34" charset="0"/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D6F0F74-90CC-62C4-858E-E81135419DE9}"/>
              </a:ext>
            </a:extLst>
          </p:cNvPr>
          <p:cNvSpPr txBox="1">
            <a:spLocks/>
          </p:cNvSpPr>
          <p:nvPr/>
        </p:nvSpPr>
        <p:spPr>
          <a:xfrm rot="1221518">
            <a:off x="6355199" y="1691557"/>
            <a:ext cx="2321777" cy="1243195"/>
          </a:xfrm>
          <a:prstGeom prst="rect">
            <a:avLst/>
          </a:prstGeom>
          <a:solidFill>
            <a:srgbClr val="DE0000">
              <a:alpha val="50196"/>
            </a:srgbClr>
          </a:solidFill>
          <a:effectLst>
            <a:softEdge rad="514520"/>
          </a:effectLst>
          <a:scene3d>
            <a:camera prst="orthographicFront">
              <a:rot lat="0" lon="1800000" rev="1200000"/>
            </a:camera>
            <a:lightRig rig="threePt" dir="t"/>
          </a:scene3d>
          <a:sp3d>
            <a:bevelT w="0" h="0"/>
          </a:sp3d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US" altLang="ja-JP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big an ask? </a:t>
            </a:r>
            <a:b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follow-up?</a:t>
            </a:r>
            <a:endParaRPr lang="en-US" altLang="ja-JP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1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47855-2558-B178-459E-8CC8815D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6AE19A5-AAB3-0426-76F2-8A382398AEBA}"/>
              </a:ext>
            </a:extLst>
          </p:cNvPr>
          <p:cNvSpPr txBox="1">
            <a:spLocks/>
          </p:cNvSpPr>
          <p:nvPr/>
        </p:nvSpPr>
        <p:spPr>
          <a:xfrm>
            <a:off x="442452" y="493430"/>
            <a:ext cx="8278761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b="1" dirty="0">
                <a:solidFill>
                  <a:schemeClr val="tx1"/>
                </a:solidFill>
                <a:latin typeface="+mn-lt"/>
              </a:rPr>
              <a:t>III. Final Project</a:t>
            </a:r>
            <a:br>
              <a:rPr lang="en-US" altLang="ja-JP" b="1" dirty="0">
                <a:solidFill>
                  <a:schemeClr val="tx1"/>
                </a:solidFill>
                <a:latin typeface="+mn-lt"/>
              </a:rPr>
            </a:br>
            <a:endParaRPr lang="en-US" altLang="ja-JP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162C8-70DC-A0A5-1B66-D059BE49235A}"/>
              </a:ext>
            </a:extLst>
          </p:cNvPr>
          <p:cNvSpPr txBox="1">
            <a:spLocks/>
          </p:cNvSpPr>
          <p:nvPr/>
        </p:nvSpPr>
        <p:spPr>
          <a:xfrm>
            <a:off x="512131" y="1026487"/>
            <a:ext cx="8278761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Part 1: Survey</a:t>
            </a:r>
          </a:p>
          <a:p>
            <a:pPr algn="l"/>
            <a:br>
              <a:rPr lang="en-US" sz="1800" b="1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en-US" sz="1800" b="1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Part 2</a:t>
            </a: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Compile a) AI’s Explanation of Changes to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Yu Gothic" panose="020B0400000000000000" pitchFamily="34" charset="-128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REVISED drafts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, followed by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b) AI’s Explanation of Changes to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REFINED drafts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. [Compositions 1~4];</a:t>
            </a:r>
          </a:p>
          <a:p>
            <a:pPr algn="l"/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    categorize as: </a:t>
            </a:r>
            <a:b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        I. </a:t>
            </a:r>
            <a:r>
              <a:rPr lang="en-US" sz="1800" kern="1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Grammar corrections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   </a:t>
            </a:r>
            <a:b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       II. </a:t>
            </a:r>
            <a:r>
              <a:rPr lang="en-US" sz="1800" kern="100" dirty="0"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Word Choice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    </a:t>
            </a:r>
            <a:b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      III. </a:t>
            </a:r>
            <a:r>
              <a:rPr lang="en-US" sz="1800" kern="1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Clarity and consistenc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y  </a:t>
            </a:r>
            <a:b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      IV. </a:t>
            </a:r>
            <a:r>
              <a:rPr lang="en-US" sz="1800" kern="100" dirty="0">
                <a:solidFill>
                  <a:schemeClr val="tx1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Natural speech and flow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0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95586-F714-0F1C-66F8-63D16C9FC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909719-28C4-949A-F337-CB1726FEF348}"/>
              </a:ext>
            </a:extLst>
          </p:cNvPr>
          <p:cNvSpPr txBox="1">
            <a:spLocks/>
          </p:cNvSpPr>
          <p:nvPr/>
        </p:nvSpPr>
        <p:spPr>
          <a:xfrm>
            <a:off x="601582" y="758130"/>
            <a:ext cx="8278761" cy="436232"/>
          </a:xfrm>
          <a:prstGeom prst="rect">
            <a:avLst/>
          </a:prstGeom>
          <a:effectLst>
            <a:glow>
              <a:schemeClr val="accent1">
                <a:alpha val="5893"/>
              </a:schemeClr>
            </a:glow>
            <a:reflection blurRad="1270000" stA="0" endPos="65000" dir="5400000" sy="-100000" algn="bl" rotWithShape="0"/>
          </a:effectLst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kern="1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Part 3: Synthesis and Reflection</a:t>
            </a: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Study / summarize AI’s suggestions: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Yu Gothic" panose="020B0400000000000000" pitchFamily="34" charset="-128"/>
                <a:cs typeface="Lato" panose="020F0502020204030203" pitchFamily="34" charset="0"/>
              </a:rPr>
              <a:t>(a)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most critical, frequently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recurring suggested changes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 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(b) Include 3~4 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examples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of those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changes</a:t>
            </a:r>
            <a:b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endParaRPr lang="en-US" sz="18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(c) Write a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Gothic" panose="020B0400000000000000" pitchFamily="34" charset="-128"/>
              </a:rPr>
              <a:t>thoughtful, achievable Action plan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 algn="l">
              <a:buFont typeface="Wingdings" pitchFamily="2" charset="2"/>
              <a:buChar char="Ø"/>
            </a:pPr>
            <a:endParaRPr lang="en-US" altLang="ja-JP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ja-JP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41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48A28F6-2785-F147-848A-4A2C77EEF278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5224</TotalTime>
  <Words>1400</Words>
  <Application>Microsoft Macintosh PowerPoint</Application>
  <PresentationFormat>On-screen Show (16:9)</PresentationFormat>
  <Paragraphs>135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Castellar</vt:lpstr>
      <vt:lpstr>Gill Sans MT</vt:lpstr>
      <vt:lpstr>Lato</vt:lpstr>
      <vt:lpstr>Roboto</vt:lpstr>
      <vt:lpstr>Wingdings</vt:lpstr>
      <vt:lpstr>Office Theme</vt:lpstr>
      <vt:lpstr>Promoting Self-Directed Learning  in AI-Assisted Writing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Kathryn Negrelli</cp:lastModifiedBy>
  <cp:revision>83</cp:revision>
  <dcterms:created xsi:type="dcterms:W3CDTF">2019-02-15T21:19:03Z</dcterms:created>
  <dcterms:modified xsi:type="dcterms:W3CDTF">2025-05-09T03:41:32Z</dcterms:modified>
</cp:coreProperties>
</file>