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314" r:id="rId3"/>
    <p:sldId id="303" r:id="rId4"/>
    <p:sldId id="304" r:id="rId5"/>
    <p:sldId id="257" r:id="rId6"/>
    <p:sldId id="258" r:id="rId7"/>
    <p:sldId id="260" r:id="rId8"/>
    <p:sldId id="261" r:id="rId9"/>
    <p:sldId id="259" r:id="rId10"/>
    <p:sldId id="279" r:id="rId11"/>
    <p:sldId id="315" r:id="rId12"/>
    <p:sldId id="324" r:id="rId13"/>
    <p:sldId id="318" r:id="rId14"/>
    <p:sldId id="316" r:id="rId15"/>
    <p:sldId id="317" r:id="rId16"/>
    <p:sldId id="320" r:id="rId17"/>
    <p:sldId id="325" r:id="rId18"/>
    <p:sldId id="321" r:id="rId19"/>
    <p:sldId id="322" r:id="rId20"/>
    <p:sldId id="319" r:id="rId21"/>
    <p:sldId id="327" r:id="rId22"/>
    <p:sldId id="323" r:id="rId23"/>
    <p:sldId id="280" r:id="rId24"/>
    <p:sldId id="310" r:id="rId25"/>
    <p:sldId id="293" r:id="rId26"/>
    <p:sldId id="295" r:id="rId27"/>
    <p:sldId id="294" r:id="rId28"/>
    <p:sldId id="296" r:id="rId29"/>
    <p:sldId id="297" r:id="rId30"/>
    <p:sldId id="300" r:id="rId31"/>
    <p:sldId id="299" r:id="rId32"/>
    <p:sldId id="298" r:id="rId33"/>
    <p:sldId id="301" r:id="rId34"/>
    <p:sldId id="311" r:id="rId35"/>
    <p:sldId id="312" r:id="rId36"/>
    <p:sldId id="284" r:id="rId37"/>
    <p:sldId id="285" r:id="rId38"/>
    <p:sldId id="286" r:id="rId39"/>
    <p:sldId id="287" r:id="rId40"/>
    <p:sldId id="313" r:id="rId41"/>
    <p:sldId id="305" r:id="rId42"/>
    <p:sldId id="306" r:id="rId43"/>
    <p:sldId id="307" r:id="rId44"/>
    <p:sldId id="309" r:id="rId45"/>
    <p:sldId id="288" r:id="rId46"/>
    <p:sldId id="308" r:id="rId47"/>
    <p:sldId id="302" r:id="rId48"/>
    <p:sldId id="289" r:id="rId49"/>
    <p:sldId id="269" r:id="rId50"/>
    <p:sldId id="264" r:id="rId51"/>
    <p:sldId id="263" r:id="rId52"/>
    <p:sldId id="262" r:id="rId53"/>
    <p:sldId id="265" r:id="rId54"/>
    <p:sldId id="290" r:id="rId55"/>
    <p:sldId id="291" r:id="rId56"/>
    <p:sldId id="29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Miller" initials="SM" lastIdx="0" clrIdx="0">
    <p:extLst>
      <p:ext uri="{19B8F6BF-5375-455C-9EA6-DF929625EA0E}">
        <p15:presenceInfo xmlns:p15="http://schemas.microsoft.com/office/powerpoint/2012/main" userId="29ba0bb301d62c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1166"/>
    <a:srgbClr val="32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555" autoAdjust="0"/>
  </p:normalViewPr>
  <p:slideViewPr>
    <p:cSldViewPr snapToGrid="0">
      <p:cViewPr varScale="1">
        <p:scale>
          <a:sx n="72" d="100"/>
          <a:sy n="72" d="100"/>
        </p:scale>
        <p:origin x="4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E45AA-0071-4C96-8D36-3BA61D940E79}"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5AF1E-B026-4354-8806-049C3345B453}" type="slidenum">
              <a:rPr lang="en-US" smtClean="0"/>
              <a:t>‹#›</a:t>
            </a:fld>
            <a:endParaRPr lang="en-US"/>
          </a:p>
        </p:txBody>
      </p:sp>
    </p:spTree>
    <p:extLst>
      <p:ext uri="{BB962C8B-B14F-4D97-AF65-F5344CB8AC3E}">
        <p14:creationId xmlns:p14="http://schemas.microsoft.com/office/powerpoint/2010/main" val="329674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5AF1E-B026-4354-8806-049C3345B453}" type="slidenum">
              <a:rPr lang="en-US" smtClean="0"/>
              <a:t>33</a:t>
            </a:fld>
            <a:endParaRPr lang="en-US"/>
          </a:p>
        </p:txBody>
      </p:sp>
    </p:spTree>
    <p:extLst>
      <p:ext uri="{BB962C8B-B14F-4D97-AF65-F5344CB8AC3E}">
        <p14:creationId xmlns:p14="http://schemas.microsoft.com/office/powerpoint/2010/main" val="207581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5/7/2025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5/7/2025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5/7/2025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5/7/2025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5/7/2025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5/7/2025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iticalcreativethinking.wordpres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aRryzjKPx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igitalcommons.kennesaw.edu/facbooks2015/12/" TargetMode="External"/><Relationship Id="rId2" Type="http://schemas.openxmlformats.org/officeDocument/2006/relationships/hyperlink" Target="http://www.criticalcreativethinking.wordpres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9O7y7XEC66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rawstory.com/2016/03/christian-prophet-loses-his-buttocks-to-a-hungry-lion-while-trying-to-prove-god-would-save-hi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u.edu/teaching/designteach/design/instructionalstrategies/lecture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ed.gov/ste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ahUKEwiv3oGRtJjNAhVgGlIKHfE0CSwQFggeMAA&amp;url=http://www.rit.edu/news/pdfs/CHE_Hira.pdf&amp;usg=AFQjCNHOVAjAhIAfebLruhQx44nPRexFsQ&amp;sig2=Fhiaq-gPQzcs0-gaLsju2g&amp;cad=rja" TargetMode="External"/><Relationship Id="rId2" Type="http://schemas.openxmlformats.org/officeDocument/2006/relationships/hyperlink" Target="http://www.bls.gov/opub/mlr/2015/article/stem-crisis-or-stem-surplus-yes-and-yes.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jstevemiller@gmail.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657" y="769696"/>
            <a:ext cx="9788576" cy="2677648"/>
          </a:xfrm>
        </p:spPr>
        <p:txBody>
          <a:bodyPr/>
          <a:lstStyle/>
          <a:p>
            <a:pPr algn="ctr"/>
            <a:r>
              <a:rPr lang="en-US" dirty="0"/>
              <a:t>   </a:t>
            </a:r>
            <a:br>
              <a:rPr lang="en-US" dirty="0"/>
            </a:br>
            <a:br>
              <a:rPr lang="en-US" dirty="0"/>
            </a:br>
            <a:br>
              <a:rPr lang="en-US" dirty="0"/>
            </a:br>
            <a:br>
              <a:rPr lang="en-US" dirty="0"/>
            </a:br>
            <a:r>
              <a:rPr lang="en-US" dirty="0"/>
              <a:t>Maximizing Critical Thinking In the Classroom </a:t>
            </a:r>
            <a:br>
              <a:rPr lang="en-US" dirty="0"/>
            </a:br>
            <a:endParaRPr lang="en-US" u="sng" dirty="0"/>
          </a:p>
        </p:txBody>
      </p:sp>
      <p:sp>
        <p:nvSpPr>
          <p:cNvPr id="3" name="Subtitle 2"/>
          <p:cNvSpPr>
            <a:spLocks noGrp="1"/>
          </p:cNvSpPr>
          <p:nvPr>
            <p:ph type="subTitle" idx="1"/>
          </p:nvPr>
        </p:nvSpPr>
        <p:spPr>
          <a:xfrm>
            <a:off x="524657" y="3447343"/>
            <a:ext cx="11062740" cy="2668643"/>
          </a:xfrm>
        </p:spPr>
        <p:txBody>
          <a:bodyPr>
            <a:noAutofit/>
          </a:bodyPr>
          <a:lstStyle/>
          <a:p>
            <a:r>
              <a:rPr lang="en-US" sz="4000" dirty="0"/>
              <a:t>Engaging Minds as We Help Students Navigate the Knowledge Explosion </a:t>
            </a:r>
            <a:endParaRPr lang="en-US" sz="4000" dirty="0">
              <a:latin typeface="Algerian" panose="04020705040A02060702" pitchFamily="82" charset="0"/>
            </a:endParaRPr>
          </a:p>
          <a:p>
            <a:endParaRPr lang="en-US" sz="1600" dirty="0">
              <a:latin typeface="Algerian" panose="04020705040A02060702" pitchFamily="82" charset="0"/>
            </a:endParaRPr>
          </a:p>
          <a:p>
            <a:endParaRPr lang="en-US" sz="1600" dirty="0">
              <a:latin typeface="Algerian" panose="04020705040A02060702" pitchFamily="82" charset="0"/>
            </a:endParaRPr>
          </a:p>
          <a:p>
            <a:pPr algn="ctr"/>
            <a:r>
              <a:rPr lang="en-US" sz="1200" dirty="0" err="1">
                <a:latin typeface="Arial" panose="020B0604020202020204" pitchFamily="34" charset="0"/>
                <a:cs typeface="Arial" panose="020B0604020202020204" pitchFamily="34" charset="0"/>
              </a:rPr>
              <a:t>Powerpoint</a:t>
            </a:r>
            <a:r>
              <a:rPr lang="en-US" sz="1200" dirty="0">
                <a:latin typeface="Arial" panose="020B0604020202020204" pitchFamily="34" charset="0"/>
                <a:cs typeface="Arial" panose="020B0604020202020204" pitchFamily="34" charset="0"/>
              </a:rPr>
              <a:t> by j. </a:t>
            </a:r>
            <a:r>
              <a:rPr lang="en-US" sz="1200" dirty="0" err="1">
                <a:latin typeface="Arial" panose="020B0604020202020204" pitchFamily="34" charset="0"/>
                <a:cs typeface="Arial" panose="020B0604020202020204" pitchFamily="34" charset="0"/>
              </a:rPr>
              <a:t>steve</a:t>
            </a:r>
            <a:r>
              <a:rPr lang="en-US" sz="1200" dirty="0">
                <a:latin typeface="Arial" panose="020B0604020202020204" pitchFamily="34" charset="0"/>
                <a:cs typeface="Arial" panose="020B0604020202020204" pitchFamily="34" charset="0"/>
              </a:rPr>
              <a:t> miller, author of </a:t>
            </a:r>
            <a:r>
              <a:rPr lang="en-US" sz="1200" i="1" dirty="0">
                <a:latin typeface="Arial" panose="020B0604020202020204" pitchFamily="34" charset="0"/>
                <a:cs typeface="Arial" panose="020B0604020202020204" pitchFamily="34" charset="0"/>
              </a:rPr>
              <a:t>why brilliant people believe nonsense</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for the 2025  STUDENT SUCCESS SUMMIT</a:t>
            </a:r>
          </a:p>
          <a:p>
            <a:pPr algn="ctr"/>
            <a:r>
              <a:rPr lang="en-US" sz="1200" dirty="0">
                <a:latin typeface="Arial" panose="020B0604020202020204" pitchFamily="34" charset="0"/>
                <a:cs typeface="Arial" panose="020B0604020202020204" pitchFamily="34" charset="0"/>
              </a:rPr>
              <a:t>See </a:t>
            </a:r>
            <a:r>
              <a:rPr lang="en-US" sz="1200" dirty="0">
                <a:latin typeface="Arial" panose="020B0604020202020204" pitchFamily="34" charset="0"/>
                <a:cs typeface="Arial" panose="020B0604020202020204" pitchFamily="34" charset="0"/>
                <a:hlinkClick r:id="rId2"/>
              </a:rPr>
              <a:t>https://criticalcreativethinking.wordpress.com/</a:t>
            </a:r>
            <a:r>
              <a:rPr lang="en-US" sz="1200" dirty="0">
                <a:latin typeface="Arial" panose="020B0604020202020204" pitchFamily="34" charset="0"/>
                <a:cs typeface="Arial" panose="020B0604020202020204" pitchFamily="34" charset="0"/>
              </a:rPr>
              <a:t> for more resources.</a:t>
            </a:r>
          </a:p>
        </p:txBody>
      </p:sp>
    </p:spTree>
    <p:extLst>
      <p:ext uri="{BB962C8B-B14F-4D97-AF65-F5344CB8AC3E}">
        <p14:creationId xmlns:p14="http://schemas.microsoft.com/office/powerpoint/2010/main" val="347211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Challenge of Navigating </a:t>
            </a:r>
            <a:br>
              <a:rPr lang="en-US" dirty="0"/>
            </a:br>
            <a:r>
              <a:rPr lang="en-US" dirty="0"/>
              <a:t>The Knowledge Explosion</a:t>
            </a:r>
          </a:p>
        </p:txBody>
      </p:sp>
      <p:sp>
        <p:nvSpPr>
          <p:cNvPr id="3" name="Content Placeholder 2"/>
          <p:cNvSpPr>
            <a:spLocks noGrp="1"/>
          </p:cNvSpPr>
          <p:nvPr>
            <p:ph idx="1"/>
          </p:nvPr>
        </p:nvSpPr>
        <p:spPr>
          <a:xfrm>
            <a:off x="194872" y="2603500"/>
            <a:ext cx="11812249" cy="4254500"/>
          </a:xfrm>
        </p:spPr>
        <p:txBody>
          <a:bodyPr>
            <a:normAutofit/>
          </a:bodyPr>
          <a:lstStyle/>
          <a:p>
            <a:pPr marL="0" indent="0">
              <a:buNone/>
            </a:pPr>
            <a:r>
              <a:rPr lang="en-US" sz="2000" b="1" dirty="0"/>
              <a:t>The Problem: </a:t>
            </a:r>
            <a:r>
              <a:rPr lang="en-US" sz="2000" dirty="0"/>
              <a:t>The knowledge explosion is accompanied by a wisdom deficit. </a:t>
            </a:r>
          </a:p>
          <a:p>
            <a:pPr marL="0" indent="0">
              <a:buNone/>
            </a:pPr>
            <a:r>
              <a:rPr lang="en-US" sz="2000" b="1" dirty="0"/>
              <a:t>My Perspective: </a:t>
            </a:r>
            <a:r>
              <a:rPr lang="en-US" sz="2000" dirty="0"/>
              <a:t>High school didn’t prepare my students to think critically. Apparently, they hardly even addressed it. </a:t>
            </a:r>
          </a:p>
          <a:p>
            <a:pPr marL="0" indent="0">
              <a:buNone/>
            </a:pPr>
            <a:r>
              <a:rPr lang="en-US" sz="2000" dirty="0"/>
              <a:t>Sadly, education has become “transferring a set of notes from the teacher to the students, without going through the minds of either.” If students understand and remember the lectures and the texts, they’ll typically make great grades. </a:t>
            </a:r>
          </a:p>
          <a:p>
            <a:pPr marL="0" indent="0">
              <a:buNone/>
            </a:pPr>
            <a:r>
              <a:rPr lang="en-US" sz="2000" dirty="0"/>
              <a:t>Even at the college level, students aren’t given a memorable way to evaluate the claims of their texts and lectures. </a:t>
            </a:r>
          </a:p>
          <a:p>
            <a:pPr marL="0" indent="0">
              <a:buNone/>
            </a:pPr>
            <a:r>
              <a:rPr lang="en-US" sz="2000" b="1" dirty="0"/>
              <a:t>Allow me to propose an approach</a:t>
            </a:r>
            <a:r>
              <a:rPr lang="en-US" sz="2000" dirty="0"/>
              <a:t>: something you can use in helping students both one on one and in seminars. Think critically and give me candid input!</a:t>
            </a:r>
          </a:p>
          <a:p>
            <a:pPr marL="0" indent="0">
              <a:buNone/>
            </a:pPr>
            <a:r>
              <a:rPr lang="en-US" sz="2000" b="1" dirty="0"/>
              <a:t>TEACHING TIP: </a:t>
            </a:r>
            <a:r>
              <a:rPr lang="en-US" sz="2000" dirty="0"/>
              <a:t>What did I accomplish in this introduction? </a:t>
            </a:r>
          </a:p>
        </p:txBody>
      </p:sp>
    </p:spTree>
    <p:extLst>
      <p:ext uri="{BB962C8B-B14F-4D97-AF65-F5344CB8AC3E}">
        <p14:creationId xmlns:p14="http://schemas.microsoft.com/office/powerpoint/2010/main" val="317438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Intent: </a:t>
            </a:r>
            <a:br>
              <a:rPr lang="en-US" dirty="0"/>
            </a:br>
            <a:r>
              <a:rPr lang="en-US" dirty="0"/>
              <a:t>Maximize Critical Thinking as I Teach</a:t>
            </a:r>
          </a:p>
        </p:txBody>
      </p:sp>
      <p:sp>
        <p:nvSpPr>
          <p:cNvPr id="3" name="Content Placeholder 2"/>
          <p:cNvSpPr>
            <a:spLocks noGrp="1"/>
          </p:cNvSpPr>
          <p:nvPr>
            <p:ph idx="1"/>
          </p:nvPr>
        </p:nvSpPr>
        <p:spPr/>
        <p:txBody>
          <a:bodyPr>
            <a:normAutofit/>
          </a:bodyPr>
          <a:lstStyle/>
          <a:p>
            <a:r>
              <a:rPr lang="en-US" sz="2800" dirty="0"/>
              <a:t>I asked the question: </a:t>
            </a:r>
          </a:p>
          <a:p>
            <a:pPr marL="400050" lvl="1" indent="0">
              <a:buNone/>
            </a:pPr>
            <a:r>
              <a:rPr lang="en-US" sz="2600" dirty="0"/>
              <a:t>“What if, rather than think of critical thinking as some add on to my class, I instead examine each part of my course (class discussions, home work, testing, papers) and try to maximize critical thinking?”</a:t>
            </a:r>
          </a:p>
        </p:txBody>
      </p:sp>
    </p:spTree>
    <p:extLst>
      <p:ext uri="{BB962C8B-B14F-4D97-AF65-F5344CB8AC3E}">
        <p14:creationId xmlns:p14="http://schemas.microsoft.com/office/powerpoint/2010/main" val="255424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ft.vanderbilt.edu/wp-content/uploads/sites/59/Bloom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82475"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4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Continually Motivate with</a:t>
            </a:r>
            <a:br>
              <a:rPr lang="en-US" dirty="0"/>
            </a:br>
            <a:r>
              <a:rPr lang="en-US" dirty="0"/>
              <a:t> “What’s in It For Me?” </a:t>
            </a:r>
          </a:p>
        </p:txBody>
      </p:sp>
      <p:sp>
        <p:nvSpPr>
          <p:cNvPr id="3" name="Content Placeholder 2"/>
          <p:cNvSpPr>
            <a:spLocks noGrp="1"/>
          </p:cNvSpPr>
          <p:nvPr>
            <p:ph idx="1"/>
          </p:nvPr>
        </p:nvSpPr>
        <p:spPr/>
        <p:txBody>
          <a:bodyPr>
            <a:normAutofit/>
          </a:bodyPr>
          <a:lstStyle/>
          <a:p>
            <a:pPr marL="0" indent="0">
              <a:buNone/>
            </a:pPr>
            <a:r>
              <a:rPr lang="en-US" sz="2800" b="1" dirty="0"/>
              <a:t>The Problem: </a:t>
            </a:r>
            <a:r>
              <a:rPr lang="en-US" sz="2800" dirty="0"/>
              <a:t>They’re expecting “the same old thing” and don’t take it seriously. </a:t>
            </a:r>
          </a:p>
          <a:p>
            <a:pPr marL="0" indent="0">
              <a:buNone/>
            </a:pPr>
            <a:r>
              <a:rPr lang="en-US" sz="2800" b="1" dirty="0"/>
              <a:t>The Solution: </a:t>
            </a:r>
            <a:r>
              <a:rPr lang="en-US" sz="2800" dirty="0"/>
              <a:t>Take time to demonstrate the relevance of the material. Use business/people stories. (Many illustrations in the text.) </a:t>
            </a:r>
          </a:p>
          <a:p>
            <a:pPr marL="0" indent="0">
              <a:buNone/>
            </a:pPr>
            <a:r>
              <a:rPr lang="en-US" sz="2800" dirty="0"/>
              <a:t>(How I did it in this presentation.) </a:t>
            </a:r>
          </a:p>
        </p:txBody>
      </p:sp>
    </p:spTree>
    <p:extLst>
      <p:ext uri="{BB962C8B-B14F-4D97-AF65-F5344CB8AC3E}">
        <p14:creationId xmlns:p14="http://schemas.microsoft.com/office/powerpoint/2010/main" val="326040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46" y="973668"/>
            <a:ext cx="10553075" cy="706964"/>
          </a:xfrm>
        </p:spPr>
        <p:txBody>
          <a:bodyPr/>
          <a:lstStyle/>
          <a:p>
            <a:r>
              <a:rPr lang="en-US" dirty="0"/>
              <a:t>2. Set Them Free to Think about Their Reading</a:t>
            </a:r>
          </a:p>
        </p:txBody>
      </p:sp>
      <p:sp>
        <p:nvSpPr>
          <p:cNvPr id="3" name="Content Placeholder 2"/>
          <p:cNvSpPr>
            <a:spLocks noGrp="1"/>
          </p:cNvSpPr>
          <p:nvPr>
            <p:ph idx="1"/>
          </p:nvPr>
        </p:nvSpPr>
        <p:spPr>
          <a:xfrm>
            <a:off x="1154954" y="2603500"/>
            <a:ext cx="8825659" cy="4726690"/>
          </a:xfrm>
        </p:spPr>
        <p:txBody>
          <a:bodyPr>
            <a:noAutofit/>
          </a:bodyPr>
          <a:lstStyle/>
          <a:p>
            <a:pPr marL="0" indent="0">
              <a:buNone/>
            </a:pPr>
            <a:r>
              <a:rPr lang="en-US" sz="2000" b="1" dirty="0"/>
              <a:t>The Problem: </a:t>
            </a:r>
            <a:r>
              <a:rPr lang="en-US" sz="2000" dirty="0"/>
              <a:t>Are they really thinking if they’re reading to guess “What’s </a:t>
            </a:r>
            <a:r>
              <a:rPr lang="en-US" sz="2000" dirty="0" err="1"/>
              <a:t>gonna</a:t>
            </a:r>
            <a:r>
              <a:rPr lang="en-US" sz="2000" dirty="0"/>
              <a:t> be on the test?” so they can memorize it? (Multi-Tasking?)</a:t>
            </a:r>
          </a:p>
          <a:p>
            <a:pPr marL="0" indent="0">
              <a:buNone/>
            </a:pPr>
            <a:r>
              <a:rPr lang="en-US" sz="2000" b="1" dirty="0"/>
              <a:t>My Solution: </a:t>
            </a:r>
          </a:p>
          <a:p>
            <a:pPr marL="685800" lvl="1"/>
            <a:r>
              <a:rPr lang="en-US" sz="2000" dirty="0"/>
              <a:t>Do “Daily Wisdom” reflections. “It’s about you!”</a:t>
            </a:r>
          </a:p>
          <a:p>
            <a:pPr marL="685800" lvl="1"/>
            <a:r>
              <a:rPr lang="en-US" sz="2000" dirty="0"/>
              <a:t>Direct them 2 weeks before the test to the material they need to know. </a:t>
            </a:r>
          </a:p>
          <a:p>
            <a:pPr marL="400050" lvl="1" indent="0">
              <a:buNone/>
            </a:pPr>
            <a:r>
              <a:rPr lang="en-US" sz="2000" dirty="0"/>
              <a:t>		Example: Know and understand “Bloom’s Revised Taxonomy” on p. 286. </a:t>
            </a:r>
          </a:p>
          <a:p>
            <a:pPr marL="685800" lvl="1"/>
            <a:r>
              <a:rPr lang="en-US" sz="2000" dirty="0"/>
              <a:t>Warn them that there will be test questions that should be obvious if they actually read it in their text or came to class. </a:t>
            </a:r>
          </a:p>
          <a:p>
            <a:pPr marL="400050" lvl="1" indent="0">
              <a:buNone/>
            </a:pPr>
            <a:endParaRPr lang="en-US" sz="2000" b="1" dirty="0"/>
          </a:p>
        </p:txBody>
      </p:sp>
    </p:spTree>
    <p:extLst>
      <p:ext uri="{BB962C8B-B14F-4D97-AF65-F5344CB8AC3E}">
        <p14:creationId xmlns:p14="http://schemas.microsoft.com/office/powerpoint/2010/main" val="299764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Cover New Stuff in Class</a:t>
            </a:r>
          </a:p>
        </p:txBody>
      </p:sp>
      <p:sp>
        <p:nvSpPr>
          <p:cNvPr id="3" name="Content Placeholder 2"/>
          <p:cNvSpPr>
            <a:spLocks noGrp="1"/>
          </p:cNvSpPr>
          <p:nvPr>
            <p:ph idx="1"/>
          </p:nvPr>
        </p:nvSpPr>
        <p:spPr/>
        <p:txBody>
          <a:bodyPr>
            <a:normAutofit/>
          </a:bodyPr>
          <a:lstStyle/>
          <a:p>
            <a:pPr marL="0" indent="0">
              <a:buNone/>
            </a:pPr>
            <a:r>
              <a:rPr lang="en-US" sz="2400" b="1" dirty="0"/>
              <a:t>The Problem: </a:t>
            </a:r>
            <a:r>
              <a:rPr lang="en-US" sz="2400" dirty="0"/>
              <a:t>If class time merely reinforces their reading, why not just choose between going to class or doing the homework? </a:t>
            </a:r>
          </a:p>
          <a:p>
            <a:pPr marL="0" indent="0">
              <a:buNone/>
            </a:pPr>
            <a:r>
              <a:rPr lang="en-US" sz="2400" b="1" dirty="0"/>
              <a:t>The Solution: </a:t>
            </a:r>
            <a:r>
              <a:rPr lang="en-US" sz="2400" dirty="0"/>
              <a:t>Assume they’ve done the reading and use class time for discussion, reflection, and covering new material. </a:t>
            </a:r>
          </a:p>
        </p:txBody>
      </p:sp>
    </p:spTree>
    <p:extLst>
      <p:ext uri="{BB962C8B-B14F-4D97-AF65-F5344CB8AC3E}">
        <p14:creationId xmlns:p14="http://schemas.microsoft.com/office/powerpoint/2010/main" val="151069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4. Get Them to Open Up and Brainstorm!</a:t>
            </a:r>
          </a:p>
        </p:txBody>
      </p:sp>
      <p:sp>
        <p:nvSpPr>
          <p:cNvPr id="3" name="Content Placeholder 2"/>
          <p:cNvSpPr>
            <a:spLocks noGrp="1"/>
          </p:cNvSpPr>
          <p:nvPr>
            <p:ph idx="1"/>
          </p:nvPr>
        </p:nvSpPr>
        <p:spPr>
          <a:xfrm>
            <a:off x="1154954" y="2603500"/>
            <a:ext cx="8825659" cy="4127084"/>
          </a:xfrm>
        </p:spPr>
        <p:txBody>
          <a:bodyPr>
            <a:noAutofit/>
          </a:bodyPr>
          <a:lstStyle/>
          <a:p>
            <a:pPr marL="0" indent="0">
              <a:buNone/>
            </a:pPr>
            <a:r>
              <a:rPr lang="en-US" sz="2400" b="1" dirty="0"/>
              <a:t>The Problem: </a:t>
            </a:r>
            <a:r>
              <a:rPr lang="en-US" sz="2400" dirty="0"/>
              <a:t>They enter college with one big concern—”DON’T LOOK STUPID!” Thus, they resist speaking up.  </a:t>
            </a:r>
          </a:p>
          <a:p>
            <a:pPr marL="0" indent="0">
              <a:buNone/>
            </a:pPr>
            <a:r>
              <a:rPr lang="en-US" sz="2400" b="1" dirty="0"/>
              <a:t>The Solutions: </a:t>
            </a:r>
          </a:p>
          <a:p>
            <a:pPr marL="0" indent="0">
              <a:buNone/>
            </a:pPr>
            <a:r>
              <a:rPr lang="en-US" sz="2400" dirty="0"/>
              <a:t>1 - Be candid about my own intellectual weaknesses.  </a:t>
            </a:r>
          </a:p>
          <a:p>
            <a:pPr marL="0" indent="0">
              <a:buNone/>
            </a:pPr>
            <a:r>
              <a:rPr lang="en-US" sz="2400" dirty="0"/>
              <a:t>2 – Spend time each day getting comfortable with each other. (Mid-Class networking?) </a:t>
            </a:r>
          </a:p>
          <a:p>
            <a:pPr marL="0" indent="0">
              <a:buNone/>
            </a:pPr>
            <a:r>
              <a:rPr lang="en-US" sz="2400" dirty="0"/>
              <a:t>3 – Consider the mantra: “It’s only weird if it doesn’t work.” </a:t>
            </a:r>
          </a:p>
          <a:p>
            <a:pPr marL="0" indent="0">
              <a:buNone/>
            </a:pPr>
            <a:r>
              <a:rPr lang="en-US" sz="2400" dirty="0"/>
              <a:t>4 – Make good use of brainstorms. (Anything goes!) </a:t>
            </a:r>
          </a:p>
        </p:txBody>
      </p:sp>
    </p:spTree>
    <p:extLst>
      <p:ext uri="{BB962C8B-B14F-4D97-AF65-F5344CB8AC3E}">
        <p14:creationId xmlns:p14="http://schemas.microsoft.com/office/powerpoint/2010/main" val="6126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“It’s Only Weird if It Doesn’t Work”</a:t>
            </a:r>
          </a:p>
        </p:txBody>
      </p:sp>
      <p:sp>
        <p:nvSpPr>
          <p:cNvPr id="3" name="Content Placeholder 2"/>
          <p:cNvSpPr>
            <a:spLocks noGrp="1"/>
          </p:cNvSpPr>
          <p:nvPr>
            <p:ph idx="1"/>
          </p:nvPr>
        </p:nvSpPr>
        <p:spPr/>
        <p:txBody>
          <a:bodyPr/>
          <a:lstStyle/>
          <a:p>
            <a:r>
              <a:rPr lang="en-US" dirty="0">
                <a:hlinkClick r:id="rId2"/>
              </a:rPr>
              <a:t>https://www.youtube.com/watch?v=VaRryzjKPxk</a:t>
            </a:r>
            <a:r>
              <a:rPr lang="en-US" dirty="0"/>
              <a:t> </a:t>
            </a:r>
          </a:p>
        </p:txBody>
      </p:sp>
    </p:spTree>
    <p:extLst>
      <p:ext uri="{BB962C8B-B14F-4D97-AF65-F5344CB8AC3E}">
        <p14:creationId xmlns:p14="http://schemas.microsoft.com/office/powerpoint/2010/main" val="327255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Try a Brainstorm!</a:t>
            </a:r>
          </a:p>
        </p:txBody>
      </p:sp>
      <p:sp>
        <p:nvSpPr>
          <p:cNvPr id="3" name="Content Placeholder 2"/>
          <p:cNvSpPr>
            <a:spLocks noGrp="1"/>
          </p:cNvSpPr>
          <p:nvPr>
            <p:ph idx="1"/>
          </p:nvPr>
        </p:nvSpPr>
        <p:spPr>
          <a:xfrm>
            <a:off x="1260971" y="2239617"/>
            <a:ext cx="8825659" cy="4753620"/>
          </a:xfrm>
        </p:spPr>
        <p:txBody>
          <a:bodyPr>
            <a:noAutofit/>
          </a:bodyPr>
          <a:lstStyle/>
          <a:p>
            <a:pPr marL="0" indent="0">
              <a:buNone/>
            </a:pPr>
            <a:r>
              <a:rPr lang="en-US" sz="2000" dirty="0"/>
              <a:t>What are some interesting ways you learn best? (Drawing from 250 years of experience) </a:t>
            </a:r>
          </a:p>
          <a:p>
            <a:pPr marL="0" indent="0">
              <a:buNone/>
            </a:pPr>
            <a:r>
              <a:rPr lang="en-US" sz="2000" b="1" dirty="0"/>
              <a:t>1. Personal reflection/writing</a:t>
            </a:r>
            <a:r>
              <a:rPr lang="en-US" sz="2000" dirty="0"/>
              <a:t>: </a:t>
            </a:r>
          </a:p>
          <a:p>
            <a:pPr marL="0" indent="0">
              <a:buNone/>
            </a:pPr>
            <a:r>
              <a:rPr lang="en-US" sz="2000" dirty="0"/>
              <a:t>Remember: “It’s only weird if it doesn’t work!” Places? Music or not? Group or alone? Memorizing names and dates? Memorizing Lists? Studying for tests? Taking notes? Getting organized? Staying motivated? </a:t>
            </a:r>
          </a:p>
          <a:p>
            <a:pPr marL="0" indent="0">
              <a:buNone/>
            </a:pPr>
            <a:r>
              <a:rPr lang="en-US" sz="2000" b="1" dirty="0"/>
              <a:t>2. Share with your neighbor </a:t>
            </a:r>
            <a:r>
              <a:rPr lang="en-US" sz="2000" dirty="0"/>
              <a:t>(HP’s “Next Bench” Technique)</a:t>
            </a:r>
          </a:p>
          <a:p>
            <a:pPr marL="0" indent="0">
              <a:buNone/>
            </a:pPr>
            <a:r>
              <a:rPr lang="en-US" sz="2000" b="1" dirty="0"/>
              <a:t>3. Brainstorm as a Group! </a:t>
            </a:r>
            <a:r>
              <a:rPr lang="en-US" sz="2000" dirty="0"/>
              <a:t>(“Brain Trust” at Pixar; see also Google and G.E.)</a:t>
            </a:r>
          </a:p>
          <a:p>
            <a:pPr marL="0" indent="0">
              <a:buNone/>
            </a:pPr>
            <a:r>
              <a:rPr lang="en-US" sz="2000" dirty="0"/>
              <a:t>What I’m learning from this: We’re very different in how we learn! Utilizing visual memory, colors, unique strengths. </a:t>
            </a:r>
          </a:p>
        </p:txBody>
      </p:sp>
    </p:spTree>
    <p:extLst>
      <p:ext uri="{BB962C8B-B14F-4D97-AF65-F5344CB8AC3E}">
        <p14:creationId xmlns:p14="http://schemas.microsoft.com/office/powerpoint/2010/main" val="335678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5. Create a Class Culture of Open Sharing</a:t>
            </a:r>
          </a:p>
        </p:txBody>
      </p:sp>
      <p:sp>
        <p:nvSpPr>
          <p:cNvPr id="3" name="Content Placeholder 2"/>
          <p:cNvSpPr>
            <a:spLocks noGrp="1"/>
          </p:cNvSpPr>
          <p:nvPr>
            <p:ph idx="1"/>
          </p:nvPr>
        </p:nvSpPr>
        <p:spPr/>
        <p:txBody>
          <a:bodyPr>
            <a:normAutofit fontScale="92500"/>
          </a:bodyPr>
          <a:lstStyle/>
          <a:p>
            <a:r>
              <a:rPr lang="en-US" sz="2800" dirty="0"/>
              <a:t>Present myself as a fellow learner. </a:t>
            </a:r>
          </a:p>
          <a:p>
            <a:r>
              <a:rPr lang="en-US" sz="2800" dirty="0"/>
              <a:t>Don’t give that “I know it all” vibe. Get comfortable with “I don’t know.”  (Quote Isaac Newton)</a:t>
            </a:r>
          </a:p>
          <a:p>
            <a:r>
              <a:rPr lang="en-US" sz="2800" dirty="0"/>
              <a:t>Respect off-the-wall comments. (“Thanks for sharing…what do some of the rest of you think?”)</a:t>
            </a:r>
          </a:p>
          <a:p>
            <a:r>
              <a:rPr lang="en-US" sz="2800" dirty="0"/>
              <a:t>Don’t allow disrespect or teasing. </a:t>
            </a:r>
          </a:p>
          <a:p>
            <a:endParaRPr lang="en-US" dirty="0"/>
          </a:p>
        </p:txBody>
      </p:sp>
    </p:spTree>
    <p:extLst>
      <p:ext uri="{BB962C8B-B14F-4D97-AF65-F5344CB8AC3E}">
        <p14:creationId xmlns:p14="http://schemas.microsoft.com/office/powerpoint/2010/main" val="220784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Tip: Write Down only Your Takeaways! </a:t>
            </a:r>
            <a:r>
              <a:rPr lang="en-US" sz="3200" dirty="0"/>
              <a:t>(Otherwise, just follow along and think.)</a:t>
            </a:r>
          </a:p>
        </p:txBody>
      </p:sp>
      <p:sp>
        <p:nvSpPr>
          <p:cNvPr id="3" name="Content Placeholder 2"/>
          <p:cNvSpPr>
            <a:spLocks noGrp="1"/>
          </p:cNvSpPr>
          <p:nvPr>
            <p:ph idx="1"/>
          </p:nvPr>
        </p:nvSpPr>
        <p:spPr/>
        <p:txBody>
          <a:bodyPr/>
          <a:lstStyle/>
          <a:p>
            <a:r>
              <a:rPr lang="en-US" sz="2400" b="1" dirty="0"/>
              <a:t>THIS POWERPOINT PRESENTATION, AND OTHER RESOURCES, ARE YOURS to use! Go to the Summit web page for this PowerPoint, and here for other resources:</a:t>
            </a:r>
            <a:endParaRPr lang="en-US" sz="2400" dirty="0"/>
          </a:p>
          <a:p>
            <a:pPr marL="0" indent="0">
              <a:buNone/>
            </a:pPr>
            <a:r>
              <a:rPr lang="en-US" sz="2400" dirty="0"/>
              <a:t> </a:t>
            </a:r>
            <a:r>
              <a:rPr lang="en-US" sz="2400" dirty="0">
                <a:hlinkClick r:id="rId2"/>
              </a:rPr>
              <a:t>www.criticalcreativethinking.wordpress.com</a:t>
            </a:r>
            <a:endParaRPr lang="en-US" sz="2400" dirty="0"/>
          </a:p>
          <a:p>
            <a:pPr marL="0" indent="0">
              <a:buNone/>
            </a:pPr>
            <a:r>
              <a:rPr lang="en-US" sz="2400" dirty="0"/>
              <a:t> </a:t>
            </a:r>
          </a:p>
          <a:p>
            <a:r>
              <a:rPr lang="en-US" sz="2400" b="1" dirty="0"/>
              <a:t>THE ENTIRE TEXTBOOK IS YOURS to review or use! </a:t>
            </a:r>
            <a:r>
              <a:rPr lang="en-US" sz="2400" dirty="0"/>
              <a:t>Find it free in .pdf by Googling “</a:t>
            </a:r>
            <a:r>
              <a:rPr lang="en-US" sz="2400" dirty="0">
                <a:hlinkClick r:id="rId3"/>
              </a:rPr>
              <a:t>J. Steve Miller Kennesaw State University Digital Commons</a:t>
            </a:r>
            <a:r>
              <a:rPr lang="en-US" sz="24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992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Shock Them Out of Complacency</a:t>
            </a:r>
          </a:p>
        </p:txBody>
      </p:sp>
      <p:sp>
        <p:nvSpPr>
          <p:cNvPr id="3" name="Content Placeholder 2"/>
          <p:cNvSpPr>
            <a:spLocks noGrp="1"/>
          </p:cNvSpPr>
          <p:nvPr>
            <p:ph idx="1"/>
          </p:nvPr>
        </p:nvSpPr>
        <p:spPr>
          <a:xfrm>
            <a:off x="1154954" y="2603499"/>
            <a:ext cx="8825659" cy="4052133"/>
          </a:xfrm>
        </p:spPr>
        <p:txBody>
          <a:bodyPr>
            <a:noAutofit/>
          </a:bodyPr>
          <a:lstStyle/>
          <a:p>
            <a:pPr marL="0" indent="0">
              <a:buNone/>
            </a:pPr>
            <a:r>
              <a:rPr lang="en-US" sz="2400" b="1" dirty="0"/>
              <a:t>The Problem: </a:t>
            </a:r>
            <a:r>
              <a:rPr lang="en-US" sz="2400" dirty="0"/>
              <a:t>They’re used to blindly accepting authoritative lectures and readings. </a:t>
            </a:r>
          </a:p>
          <a:p>
            <a:pPr marL="0" indent="0">
              <a:buNone/>
            </a:pPr>
            <a:r>
              <a:rPr lang="en-US" sz="2400" b="1" dirty="0"/>
              <a:t>The Solution: </a:t>
            </a:r>
            <a:r>
              <a:rPr lang="en-US" sz="2400" dirty="0"/>
              <a:t>Examine “Daily B.S.” – (Stories of </a:t>
            </a:r>
            <a:r>
              <a:rPr lang="en-US" sz="2400" i="1" dirty="0"/>
              <a:t>Brilliant Blunders in Why Brilliant People Believe Nonsense</a:t>
            </a:r>
            <a:r>
              <a:rPr lang="en-US" sz="2400" dirty="0"/>
              <a:t>: Steve Jobs, Albert Einstein, Experts in Their Fields, etc.) </a:t>
            </a:r>
          </a:p>
          <a:p>
            <a:pPr marL="0" indent="0">
              <a:buNone/>
            </a:pPr>
            <a:r>
              <a:rPr lang="en-US" sz="2400" b="1" dirty="0"/>
              <a:t>Example:</a:t>
            </a:r>
            <a:r>
              <a:rPr lang="en-US" sz="2400" dirty="0"/>
              <a:t> </a:t>
            </a:r>
            <a:r>
              <a:rPr lang="en-US" sz="2400" dirty="0">
                <a:hlinkClick r:id="rId2"/>
              </a:rPr>
              <a:t>A Top Educator Speaks of How to Learn</a:t>
            </a:r>
            <a:r>
              <a:rPr lang="en-US" sz="2400" dirty="0"/>
              <a:t>— “Just engage in the material rather than use memory tricks.” (Look for the “e’s”. Start at 5.00 minutes.)</a:t>
            </a:r>
            <a:br>
              <a:rPr lang="en-US" sz="2400" dirty="0"/>
            </a:br>
            <a:br>
              <a:rPr lang="en-US" sz="2400" dirty="0"/>
            </a:br>
            <a:r>
              <a:rPr lang="en-US" sz="2400" dirty="0"/>
              <a:t>“Did you notice that this directly contradicts what I taught yesterday?” (Nobody yet.) </a:t>
            </a:r>
          </a:p>
        </p:txBody>
      </p:sp>
    </p:spTree>
    <p:extLst>
      <p:ext uri="{BB962C8B-B14F-4D97-AF65-F5344CB8AC3E}">
        <p14:creationId xmlns:p14="http://schemas.microsoft.com/office/powerpoint/2010/main" val="270388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l Shit Detector.png"/>
          <p:cNvPicPr>
            <a:picLocks noChangeAspect="1"/>
          </p:cNvPicPr>
          <p:nvPr/>
        </p:nvPicPr>
        <p:blipFill>
          <a:blip r:embed="rId2" cstate="print"/>
          <a:stretch>
            <a:fillRect/>
          </a:stretch>
        </p:blipFill>
        <p:spPr>
          <a:xfrm>
            <a:off x="3048000" y="228600"/>
            <a:ext cx="6248400" cy="6019800"/>
          </a:xfrm>
          <a:prstGeom prst="rect">
            <a:avLst/>
          </a:prstGeom>
        </p:spPr>
      </p:pic>
    </p:spTree>
    <p:extLst>
      <p:ext uri="{BB962C8B-B14F-4D97-AF65-F5344CB8AC3E}">
        <p14:creationId xmlns:p14="http://schemas.microsoft.com/office/powerpoint/2010/main" val="185264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7. Give Them a Method For </a:t>
            </a:r>
            <a:br>
              <a:rPr lang="en-US" dirty="0"/>
            </a:br>
            <a:r>
              <a:rPr lang="en-US" dirty="0"/>
              <a:t>Thinking Through Things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283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62430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“First Response?”</a:t>
            </a:r>
            <a:br>
              <a:rPr lang="en-US" dirty="0"/>
            </a:br>
            <a:r>
              <a:rPr lang="en-US" dirty="0"/>
              <a:t>Critical/Creative/Innovative Challenge #1: A Prophet Gets Bitten</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An article recommended to me by some educated friends, which also was trending on Facebook: </a:t>
            </a:r>
          </a:p>
          <a:p>
            <a:pPr marL="0" indent="0">
              <a:buNone/>
            </a:pPr>
            <a:r>
              <a:rPr lang="en-US" dirty="0">
                <a:hlinkClick r:id="rId2"/>
              </a:rPr>
              <a:t>http://www.rawstory.com/2016/03/christian-prophet-loses-his-buttocks-to-a-hungry-lion-while-trying-to-prove-god-would-save-him/</a:t>
            </a:r>
            <a:r>
              <a:rPr lang="en-US" dirty="0"/>
              <a:t> </a:t>
            </a:r>
          </a:p>
          <a:p>
            <a:pPr marL="0" indent="0">
              <a:buNone/>
            </a:pPr>
            <a:r>
              <a:rPr lang="en-US" dirty="0"/>
              <a:t>What nobody seemed to be asking, in reader comments, plus in my Introduction to Religion class…. </a:t>
            </a:r>
          </a:p>
          <a:p>
            <a:pPr marL="0" indent="0">
              <a:buNone/>
            </a:pPr>
            <a:r>
              <a:rPr lang="en-US" dirty="0"/>
              <a:t>This reveals a momentous problem in the age of the internet and the knowledge explosion: we can choose our news, or Facebook can choose it for us, based on matching “what’s trending” with our preferences. </a:t>
            </a:r>
          </a:p>
          <a:p>
            <a:r>
              <a:rPr lang="en-US" dirty="0"/>
              <a:t>So even massive reading can be narrow reading, which merely reinforces our prejudices.</a:t>
            </a:r>
          </a:p>
          <a:p>
            <a:r>
              <a:rPr lang="en-US" dirty="0"/>
              <a:t>Also, news sources can look really professional, but in reality be tracking what’s trending, with little to no editing/discernment by humans. </a:t>
            </a:r>
          </a:p>
        </p:txBody>
      </p:sp>
    </p:spTree>
    <p:extLst>
      <p:ext uri="{BB962C8B-B14F-4D97-AF65-F5344CB8AC3E}">
        <p14:creationId xmlns:p14="http://schemas.microsoft.com/office/powerpoint/2010/main" val="284064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973668"/>
            <a:ext cx="9779000" cy="706964"/>
          </a:xfrm>
        </p:spPr>
        <p:txBody>
          <a:bodyPr/>
          <a:lstStyle/>
          <a:p>
            <a:pPr algn="ctr"/>
            <a:r>
              <a:rPr lang="en-US" dirty="0"/>
              <a:t>Critical/Creative/Innovative Challenge #2:</a:t>
            </a:r>
            <a:br>
              <a:rPr lang="en-US" dirty="0"/>
            </a:br>
            <a:r>
              <a:rPr lang="en-US" dirty="0"/>
              <a:t>How Can We Teach More Effectively? </a:t>
            </a:r>
            <a:br>
              <a:rPr lang="en-US" dirty="0"/>
            </a:br>
            <a:r>
              <a:rPr lang="en-US" sz="2000" dirty="0"/>
              <a:t>(See </a:t>
            </a:r>
            <a:r>
              <a:rPr lang="en-US" sz="2000" dirty="0" err="1"/>
              <a:t>chpt</a:t>
            </a:r>
            <a:r>
              <a:rPr lang="en-US" sz="2000" dirty="0"/>
              <a:t>. 17 of </a:t>
            </a:r>
            <a:r>
              <a:rPr lang="en-US" sz="2000" i="1" dirty="0"/>
              <a:t>Why Brilliant People Believe Nonsense</a:t>
            </a:r>
            <a:r>
              <a:rPr lang="en-US" sz="2000" dirty="0"/>
              <a:t>)</a:t>
            </a:r>
          </a:p>
        </p:txBody>
      </p:sp>
      <p:pic>
        <p:nvPicPr>
          <p:cNvPr id="4" name="Content Placeholder 3" descr="Research on student attention in lectures"/>
          <p:cNvPicPr>
            <a:picLocks noGrp="1"/>
          </p:cNvPicPr>
          <p:nvPr>
            <p:ph idx="1"/>
          </p:nvPr>
        </p:nvPicPr>
        <p:blipFill>
          <a:blip r:embed="rId2" cstate="print"/>
          <a:srcRect/>
          <a:stretch>
            <a:fillRect/>
          </a:stretch>
        </p:blipFill>
        <p:spPr bwMode="auto">
          <a:xfrm>
            <a:off x="2413000" y="2971800"/>
            <a:ext cx="7531100" cy="2965450"/>
          </a:xfrm>
          <a:prstGeom prst="rect">
            <a:avLst/>
          </a:prstGeom>
          <a:noFill/>
          <a:ln w="9525">
            <a:noFill/>
            <a:miter lim="800000"/>
            <a:headEnd/>
            <a:tailEnd/>
          </a:ln>
        </p:spPr>
      </p:pic>
      <p:sp>
        <p:nvSpPr>
          <p:cNvPr id="5" name="TextBox 4"/>
          <p:cNvSpPr txBox="1"/>
          <p:nvPr/>
        </p:nvSpPr>
        <p:spPr>
          <a:xfrm>
            <a:off x="647700" y="2325469"/>
            <a:ext cx="10934700" cy="646331"/>
          </a:xfrm>
          <a:prstGeom prst="rect">
            <a:avLst/>
          </a:prstGeom>
          <a:noFill/>
        </p:spPr>
        <p:txBody>
          <a:bodyPr wrap="square" rtlCol="0">
            <a:spAutoFit/>
          </a:bodyPr>
          <a:lstStyle/>
          <a:p>
            <a:pPr algn="ctr"/>
            <a:r>
              <a:rPr lang="en-US" dirty="0"/>
              <a:t>Chart Displayed Concerning “Student Attention During Lectures” </a:t>
            </a:r>
            <a:br>
              <a:rPr lang="en-US" dirty="0"/>
            </a:br>
            <a:r>
              <a:rPr lang="en-US" dirty="0"/>
              <a:t>From a </a:t>
            </a:r>
            <a:r>
              <a:rPr lang="en-US" dirty="0">
                <a:hlinkClick r:id="rId3"/>
              </a:rPr>
              <a:t>Respected Research University Site</a:t>
            </a:r>
            <a:r>
              <a:rPr lang="en-US" dirty="0"/>
              <a:t> (Carnegie Mellon)</a:t>
            </a:r>
          </a:p>
        </p:txBody>
      </p:sp>
      <p:sp>
        <p:nvSpPr>
          <p:cNvPr id="7" name="TextBox 6"/>
          <p:cNvSpPr txBox="1"/>
          <p:nvPr/>
        </p:nvSpPr>
        <p:spPr>
          <a:xfrm>
            <a:off x="3225800" y="6032500"/>
            <a:ext cx="6388100" cy="369332"/>
          </a:xfrm>
          <a:prstGeom prst="rect">
            <a:avLst/>
          </a:prstGeom>
          <a:noFill/>
        </p:spPr>
        <p:txBody>
          <a:bodyPr wrap="square" rtlCol="0">
            <a:spAutoFit/>
          </a:bodyPr>
          <a:lstStyle/>
          <a:p>
            <a:pPr algn="ctr"/>
            <a:r>
              <a:rPr lang="en-US" dirty="0"/>
              <a:t>What’s your first impression of the meaning of this chart? </a:t>
            </a:r>
          </a:p>
        </p:txBody>
      </p:sp>
    </p:spTree>
    <p:extLst>
      <p:ext uri="{BB962C8B-B14F-4D97-AF65-F5344CB8AC3E}">
        <p14:creationId xmlns:p14="http://schemas.microsoft.com/office/powerpoint/2010/main" val="119202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Chart As I First Interpreted It</a:t>
            </a:r>
          </a:p>
        </p:txBody>
      </p:sp>
      <p:pic>
        <p:nvPicPr>
          <p:cNvPr id="4" name="Content Placeholder 3" descr="AttentionGraphicAsISeeIt.jpg"/>
          <p:cNvPicPr>
            <a:picLocks noGrp="1"/>
          </p:cNvPicPr>
          <p:nvPr>
            <p:ph idx="1"/>
          </p:nvPr>
        </p:nvPicPr>
        <p:blipFill>
          <a:blip r:embed="rId2" cstate="print"/>
          <a:srcRect/>
          <a:stretch>
            <a:fillRect/>
          </a:stretch>
        </p:blipFill>
        <p:spPr bwMode="auto">
          <a:xfrm>
            <a:off x="1256554" y="2184400"/>
            <a:ext cx="9513046" cy="4572000"/>
          </a:xfrm>
          <a:prstGeom prst="rect">
            <a:avLst/>
          </a:prstGeom>
          <a:noFill/>
          <a:ln w="9525">
            <a:noFill/>
            <a:miter lim="800000"/>
            <a:headEnd/>
            <a:tailEnd/>
          </a:ln>
        </p:spPr>
      </p:pic>
    </p:spTree>
    <p:extLst>
      <p:ext uri="{BB962C8B-B14F-4D97-AF65-F5344CB8AC3E}">
        <p14:creationId xmlns:p14="http://schemas.microsoft.com/office/powerpoint/2010/main" val="292563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 University Interprets the Chart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“Grabbing and holding students’ attention”</a:t>
            </a:r>
          </a:p>
          <a:p>
            <a:pPr marL="0" indent="0">
              <a:buNone/>
            </a:pPr>
            <a:r>
              <a:rPr lang="en-US" dirty="0"/>
              <a:t>“Research on student attention in lectures has demonstrated that attention levels naturally vary during lectures in predictable ways. In fact, attention is high during the first minutes, then it falls down and stays flat for the rest of the lecture. Toward the end of the lecture, attention picks up again, with some fluctuation, according to the following graph (Bligh 2000)”</a:t>
            </a:r>
          </a:p>
          <a:p>
            <a:pPr marL="0" indent="0">
              <a:buNone/>
            </a:pPr>
            <a:endParaRPr lang="en-US" dirty="0"/>
          </a:p>
          <a:p>
            <a:pPr marL="0" indent="0">
              <a:buNone/>
            </a:pPr>
            <a:r>
              <a:rPr lang="en-US" dirty="0"/>
              <a:t>DO YOU SEE THE IMPORTANCE OF THIS CLAIM, AND HOW IT IMPACTS OUR LECTURES, ETC.</a:t>
            </a:r>
          </a:p>
          <a:p>
            <a:pPr marL="0" indent="0">
              <a:buNone/>
            </a:pPr>
            <a:r>
              <a:rPr lang="en-US" dirty="0"/>
              <a:t>OUR CRITICAL RESPONSE: “THAT’S SO INTERESTING! I WONDER IF IT’S TRUE?”</a:t>
            </a:r>
          </a:p>
          <a:p>
            <a:pPr marL="0" indent="0">
              <a:buNone/>
            </a:pPr>
            <a:r>
              <a:rPr lang="en-US" dirty="0"/>
              <a:t>WHAT WOULD YOU LIKE TO QUESTION ABOUT THIS CHART?</a:t>
            </a:r>
          </a:p>
          <a:p>
            <a:endParaRPr lang="en-US" dirty="0"/>
          </a:p>
        </p:txBody>
      </p:sp>
    </p:spTree>
    <p:extLst>
      <p:ext uri="{BB962C8B-B14F-4D97-AF65-F5344CB8AC3E}">
        <p14:creationId xmlns:p14="http://schemas.microsoft.com/office/powerpoint/2010/main" val="377474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973668"/>
            <a:ext cx="9179767" cy="706964"/>
          </a:xfrm>
        </p:spPr>
        <p:txBody>
          <a:bodyPr/>
          <a:lstStyle/>
          <a:p>
            <a:r>
              <a:rPr lang="en-US" dirty="0"/>
              <a:t>Are There Alternate Ways to Interpret It?</a:t>
            </a:r>
          </a:p>
        </p:txBody>
      </p:sp>
      <p:pic>
        <p:nvPicPr>
          <p:cNvPr id="4" name="Content Placeholder 3" descr="Research on student attention in lectures"/>
          <p:cNvPicPr>
            <a:picLocks noGrp="1"/>
          </p:cNvPicPr>
          <p:nvPr>
            <p:ph idx="1"/>
          </p:nvPr>
        </p:nvPicPr>
        <p:blipFill>
          <a:blip r:embed="rId2" cstate="print"/>
          <a:srcRect/>
          <a:stretch>
            <a:fillRect/>
          </a:stretch>
        </p:blipFill>
        <p:spPr bwMode="auto">
          <a:xfrm>
            <a:off x="1028700" y="2362200"/>
            <a:ext cx="10706100" cy="3962400"/>
          </a:xfrm>
          <a:prstGeom prst="rect">
            <a:avLst/>
          </a:prstGeom>
          <a:noFill/>
          <a:ln w="9525">
            <a:noFill/>
            <a:miter lim="800000"/>
            <a:headEnd/>
            <a:tailEnd/>
          </a:ln>
        </p:spPr>
      </p:pic>
    </p:spTree>
    <p:extLst>
      <p:ext uri="{BB962C8B-B14F-4D97-AF65-F5344CB8AC3E}">
        <p14:creationId xmlns:p14="http://schemas.microsoft.com/office/powerpoint/2010/main" val="65566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54" y="469900"/>
            <a:ext cx="9843246" cy="1778000"/>
          </a:xfrm>
        </p:spPr>
        <p:txBody>
          <a:bodyPr/>
          <a:lstStyle/>
          <a:p>
            <a:pPr algn="ctr"/>
            <a:r>
              <a:rPr lang="en-US" dirty="0"/>
              <a:t>What About This? </a:t>
            </a:r>
            <a:br>
              <a:rPr lang="en-US" dirty="0"/>
            </a:br>
            <a:r>
              <a:rPr lang="en-US" sz="3200" dirty="0"/>
              <a:t>(Assume they may have “omitted the origins”)</a:t>
            </a:r>
          </a:p>
        </p:txBody>
      </p:sp>
      <p:pic>
        <p:nvPicPr>
          <p:cNvPr id="4" name="Content Placeholder 3" descr="AttentionDifferentWaytoChartfinal.jpg"/>
          <p:cNvPicPr>
            <a:picLocks noGrp="1"/>
          </p:cNvPicPr>
          <p:nvPr>
            <p:ph idx="1"/>
          </p:nvPr>
        </p:nvPicPr>
        <p:blipFill>
          <a:blip r:embed="rId2" cstate="print"/>
          <a:srcRect/>
          <a:stretch>
            <a:fillRect/>
          </a:stretch>
        </p:blipFill>
        <p:spPr bwMode="auto">
          <a:xfrm>
            <a:off x="1104900" y="2247900"/>
            <a:ext cx="10020300" cy="4267200"/>
          </a:xfrm>
          <a:prstGeom prst="rect">
            <a:avLst/>
          </a:prstGeom>
          <a:noFill/>
          <a:ln w="9525">
            <a:noFill/>
            <a:miter lim="800000"/>
            <a:headEnd/>
            <a:tailEnd/>
          </a:ln>
        </p:spPr>
      </p:pic>
    </p:spTree>
    <p:extLst>
      <p:ext uri="{BB962C8B-B14F-4D97-AF65-F5344CB8AC3E}">
        <p14:creationId xmlns:p14="http://schemas.microsoft.com/office/powerpoint/2010/main" val="258970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59370"/>
            <a:ext cx="8825658" cy="3818011"/>
          </a:xfrm>
        </p:spPr>
        <p:txBody>
          <a:bodyPr/>
          <a:lstStyle/>
          <a:p>
            <a:pPr algn="ctr"/>
            <a:r>
              <a:rPr lang="en-US" dirty="0"/>
              <a:t>Introduction</a:t>
            </a:r>
            <a:br>
              <a:rPr lang="en-US" dirty="0"/>
            </a:br>
            <a:r>
              <a:rPr lang="en-US" sz="3200" dirty="0"/>
              <a:t>Why Prioritize Critical/Creative Thinking?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087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we have some data (the chart) and some reasoning based on that data (“Typical lectures largely suck.”) </a:t>
            </a:r>
          </a:p>
        </p:txBody>
      </p:sp>
      <p:sp>
        <p:nvSpPr>
          <p:cNvPr id="3" name="Content Placeholder 2"/>
          <p:cNvSpPr>
            <a:spLocks noGrp="1"/>
          </p:cNvSpPr>
          <p:nvPr>
            <p:ph idx="1"/>
          </p:nvPr>
        </p:nvSpPr>
        <p:spPr/>
        <p:txBody>
          <a:bodyPr>
            <a:normAutofit fontScale="92500"/>
          </a:bodyPr>
          <a:lstStyle/>
          <a:p>
            <a:pPr marL="0" indent="0">
              <a:buNone/>
            </a:pPr>
            <a:r>
              <a:rPr lang="en-US" sz="3200" dirty="0"/>
              <a:t>1 - Reflection: List questions you’d like to ask to further investigate this claim. (Engaging your creativity as well as critical thinking.)</a:t>
            </a:r>
          </a:p>
          <a:p>
            <a:pPr marL="0" indent="0">
              <a:buNone/>
            </a:pPr>
            <a:r>
              <a:rPr lang="en-US" sz="3200" dirty="0"/>
              <a:t>2 – Compare your questions with your neighbor’s.  (HP’s “Next Bench” method.)</a:t>
            </a:r>
          </a:p>
          <a:p>
            <a:pPr marL="0" indent="0">
              <a:buNone/>
            </a:pPr>
            <a:r>
              <a:rPr lang="en-US" sz="3200" dirty="0"/>
              <a:t>3 – Share with the group. (Pixar’s “Brain Trust”)</a:t>
            </a:r>
          </a:p>
        </p:txBody>
      </p:sp>
    </p:spTree>
    <p:extLst>
      <p:ext uri="{BB962C8B-B14F-4D97-AF65-F5344CB8AC3E}">
        <p14:creationId xmlns:p14="http://schemas.microsoft.com/office/powerpoint/2010/main" val="215154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96890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Tracing Down the Source: </a:t>
            </a:r>
            <a:br>
              <a:rPr lang="en-US" dirty="0"/>
            </a:br>
            <a:r>
              <a:rPr lang="en-US" dirty="0"/>
              <a:t>The Chart as Bligh Drew It </a:t>
            </a:r>
          </a:p>
        </p:txBody>
      </p:sp>
      <p:pic>
        <p:nvPicPr>
          <p:cNvPr id="4" name="Content Placeholder 3" descr="LevelofPerformancenewlinestage-3FlatCropped.jpg"/>
          <p:cNvPicPr>
            <a:picLocks noGrp="1"/>
          </p:cNvPicPr>
          <p:nvPr>
            <p:ph idx="1"/>
          </p:nvPr>
        </p:nvPicPr>
        <p:blipFill>
          <a:blip r:embed="rId2" cstate="print"/>
          <a:srcRect/>
          <a:stretch>
            <a:fillRect/>
          </a:stretch>
        </p:blipFill>
        <p:spPr bwMode="auto">
          <a:xfrm>
            <a:off x="2235200" y="2413000"/>
            <a:ext cx="8178799" cy="3441700"/>
          </a:xfrm>
          <a:prstGeom prst="rect">
            <a:avLst/>
          </a:prstGeom>
          <a:noFill/>
          <a:ln w="9525">
            <a:noFill/>
            <a:miter lim="800000"/>
            <a:headEnd/>
            <a:tailEnd/>
          </a:ln>
        </p:spPr>
      </p:pic>
      <p:sp>
        <p:nvSpPr>
          <p:cNvPr id="6" name="TextBox 5"/>
          <p:cNvSpPr txBox="1"/>
          <p:nvPr/>
        </p:nvSpPr>
        <p:spPr>
          <a:xfrm>
            <a:off x="2235200" y="6184900"/>
            <a:ext cx="8178799" cy="461665"/>
          </a:xfrm>
          <a:prstGeom prst="rect">
            <a:avLst/>
          </a:prstGeom>
          <a:noFill/>
        </p:spPr>
        <p:txBody>
          <a:bodyPr wrap="square" rtlCol="0">
            <a:spAutoFit/>
          </a:bodyPr>
          <a:lstStyle/>
          <a:p>
            <a:r>
              <a:rPr lang="en-US" sz="2400" dirty="0"/>
              <a:t>What differences do you see? </a:t>
            </a:r>
          </a:p>
        </p:txBody>
      </p:sp>
    </p:spTree>
    <p:extLst>
      <p:ext uri="{BB962C8B-B14F-4D97-AF65-F5344CB8AC3E}">
        <p14:creationId xmlns:p14="http://schemas.microsoft.com/office/powerpoint/2010/main" val="451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35000"/>
            <a:ext cx="8761413" cy="1045632"/>
          </a:xfrm>
        </p:spPr>
        <p:txBody>
          <a:bodyPr/>
          <a:lstStyle/>
          <a:p>
            <a:pPr algn="ctr"/>
            <a:r>
              <a:rPr lang="en-US" sz="2000" b="1" dirty="0"/>
              <a:t>The Chart That Started It All!</a:t>
            </a:r>
            <a:br>
              <a:rPr lang="en-US" sz="2000" b="1" dirty="0"/>
            </a:br>
            <a:r>
              <a:rPr lang="en-US" sz="2000" b="1" dirty="0"/>
              <a:t>(Same Study as Originally Published by Lloyd in 1968)</a:t>
            </a:r>
            <a:endParaRPr lang="en-US" sz="2000" dirty="0"/>
          </a:p>
        </p:txBody>
      </p:sp>
      <p:pic>
        <p:nvPicPr>
          <p:cNvPr id="4" name="Content Placeholder 3" descr="AttentionDifferenceOriginalflatcroppedenhancednumbers.jpg"/>
          <p:cNvPicPr>
            <a:picLocks noGrp="1"/>
          </p:cNvPicPr>
          <p:nvPr>
            <p:ph idx="1"/>
          </p:nvPr>
        </p:nvPicPr>
        <p:blipFill>
          <a:blip r:embed="rId3" cstate="print"/>
          <a:srcRect/>
          <a:stretch>
            <a:fillRect/>
          </a:stretch>
        </p:blipFill>
        <p:spPr bwMode="auto">
          <a:xfrm>
            <a:off x="1471660" y="2137832"/>
            <a:ext cx="7365999" cy="4711700"/>
          </a:xfrm>
          <a:prstGeom prst="rect">
            <a:avLst/>
          </a:prstGeom>
          <a:noFill/>
          <a:ln w="9525">
            <a:noFill/>
            <a:miter lim="800000"/>
            <a:headEnd/>
            <a:tailEnd/>
          </a:ln>
        </p:spPr>
      </p:pic>
    </p:spTree>
    <p:extLst>
      <p:ext uri="{BB962C8B-B14F-4D97-AF65-F5344CB8AC3E}">
        <p14:creationId xmlns:p14="http://schemas.microsoft.com/office/powerpoint/2010/main" val="254828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Are Lectures Worthless?</a:t>
            </a:r>
          </a:p>
        </p:txBody>
      </p:sp>
      <p:sp>
        <p:nvSpPr>
          <p:cNvPr id="3" name="Content Placeholder 2"/>
          <p:cNvSpPr>
            <a:spLocks noGrp="1"/>
          </p:cNvSpPr>
          <p:nvPr>
            <p:ph idx="1"/>
          </p:nvPr>
        </p:nvSpPr>
        <p:spPr/>
        <p:txBody>
          <a:bodyPr/>
          <a:lstStyle/>
          <a:p>
            <a:pPr marL="0" indent="0">
              <a:buNone/>
            </a:pPr>
            <a:r>
              <a:rPr lang="en-US" dirty="0"/>
              <a:t>Lectures aren't futile, as the original chart seemed to indicate. Instead, </a:t>
            </a:r>
          </a:p>
          <a:p>
            <a:pPr marL="0" indent="0">
              <a:buNone/>
            </a:pPr>
            <a:r>
              <a:rPr lang="en-US" dirty="0"/>
              <a:t>"…a good lecture, one that is well crafted and expertly delivered, can surpass instructional media not only in cultivating so-called higher levels of learning, such as critical thinking, analysis and problem-solving skills, but also in the transmission of factual information" (</a:t>
            </a:r>
            <a:r>
              <a:rPr lang="en-US" dirty="0" err="1"/>
              <a:t>Figlio</a:t>
            </a:r>
            <a:r>
              <a:rPr lang="en-US" dirty="0"/>
              <a:t>, </a:t>
            </a:r>
            <a:r>
              <a:rPr lang="en-US" dirty="0" err="1"/>
              <a:t>Ruish</a:t>
            </a:r>
            <a:r>
              <a:rPr lang="en-US" dirty="0"/>
              <a:t> &amp; Lin, 2010).</a:t>
            </a:r>
            <a:r>
              <a:rPr lang="en-US" baseline="30000" dirty="0"/>
              <a:t>14</a:t>
            </a:r>
            <a:r>
              <a:rPr lang="en-US" dirty="0"/>
              <a:t> </a:t>
            </a:r>
          </a:p>
          <a:p>
            <a:pPr marL="0" indent="0">
              <a:buNone/>
            </a:pPr>
            <a:r>
              <a:rPr lang="en-US" dirty="0"/>
              <a:t>But students </a:t>
            </a:r>
            <a:r>
              <a:rPr lang="en-US" i="1" dirty="0"/>
              <a:t>do</a:t>
            </a:r>
            <a:r>
              <a:rPr lang="en-US" dirty="0"/>
              <a:t> indeed get distracted, and more so as the lecture goes on. So in addition to learning to lecture well, in many contexts teachers would do well to avoid speaking nonstop for more than 15 to 20 minutes at a time. Instead, they would be wise to break up lectures with active learning such as student discussions to maximize student learning.</a:t>
            </a:r>
          </a:p>
        </p:txBody>
      </p:sp>
    </p:spTree>
    <p:extLst>
      <p:ext uri="{BB962C8B-B14F-4D97-AF65-F5344CB8AC3E}">
        <p14:creationId xmlns:p14="http://schemas.microsoft.com/office/powerpoint/2010/main" val="330944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What Are Your Takeaways </a:t>
            </a:r>
            <a:br>
              <a:rPr lang="en-US" dirty="0"/>
            </a:br>
            <a:r>
              <a:rPr lang="en-US" sz="3200" dirty="0"/>
              <a:t>Concerning Critical/Creative Thinking?</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245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Critical/Creative/Innovative Challenge #3:</a:t>
            </a:r>
            <a:br>
              <a:rPr lang="en-US" sz="2800" dirty="0"/>
            </a:br>
            <a:r>
              <a:rPr lang="en-US" dirty="0"/>
              <a:t>What Causes Colds?</a:t>
            </a:r>
            <a:br>
              <a:rPr lang="en-US" dirty="0"/>
            </a:br>
            <a:r>
              <a:rPr lang="en-US" sz="2400" dirty="0"/>
              <a:t>(See </a:t>
            </a:r>
            <a:r>
              <a:rPr lang="en-US" sz="2400" dirty="0" err="1"/>
              <a:t>chpt</a:t>
            </a:r>
            <a:r>
              <a:rPr lang="en-US" sz="2400" dirty="0"/>
              <a:t>. 2 of </a:t>
            </a:r>
            <a:r>
              <a:rPr lang="en-US" sz="2400" i="1" dirty="0"/>
              <a:t>Why Brilliant People Believe Nonsense</a:t>
            </a:r>
            <a:r>
              <a:rPr lang="en-US" sz="2400" dirty="0"/>
              <a:t>)</a:t>
            </a:r>
          </a:p>
        </p:txBody>
      </p:sp>
      <p:sp>
        <p:nvSpPr>
          <p:cNvPr id="3" name="Content Placeholder 2"/>
          <p:cNvSpPr>
            <a:spLocks noGrp="1"/>
          </p:cNvSpPr>
          <p:nvPr>
            <p:ph sz="half" idx="1"/>
          </p:nvPr>
        </p:nvSpPr>
        <p:spPr/>
        <p:txBody>
          <a:bodyPr>
            <a:normAutofit lnSpcReduction="10000"/>
          </a:bodyPr>
          <a:lstStyle/>
          <a:p>
            <a:pPr marL="0" indent="0">
              <a:buNone/>
            </a:pPr>
            <a:r>
              <a:rPr lang="en-US" b="1" dirty="0"/>
              <a:t>Your quandary: “</a:t>
            </a:r>
            <a:r>
              <a:rPr lang="en-US" dirty="0"/>
              <a:t>Dragon Con is around the corner, a key networking event for my vocational interest. Should I go hiking/camping this weekend, the first cold night of Fall? Or, should I stay home and not risk a cold that might keep me from Dragon Con?”</a:t>
            </a:r>
          </a:p>
          <a:p>
            <a:pPr marL="0" indent="0">
              <a:buNone/>
            </a:pPr>
            <a:r>
              <a:rPr lang="en-US" b="1" dirty="0"/>
              <a:t>My question: </a:t>
            </a:r>
            <a:r>
              <a:rPr lang="en-US" dirty="0"/>
              <a:t>Can cold weather cause colds?  </a:t>
            </a:r>
          </a:p>
        </p:txBody>
      </p:sp>
      <p:sp>
        <p:nvSpPr>
          <p:cNvPr id="4" name="Content Placeholder 3"/>
          <p:cNvSpPr>
            <a:spLocks noGrp="1"/>
          </p:cNvSpPr>
          <p:nvPr>
            <p:ph sz="half" idx="2"/>
          </p:nvPr>
        </p:nvSpPr>
        <p:spPr/>
        <p:txBody>
          <a:bodyPr>
            <a:normAutofit lnSpcReduction="10000"/>
          </a:bodyPr>
          <a:lstStyle/>
          <a:p>
            <a:pPr marL="0" indent="0">
              <a:buNone/>
            </a:pPr>
            <a:r>
              <a:rPr lang="en-US" b="1" dirty="0"/>
              <a:t>Your Approach: </a:t>
            </a:r>
          </a:p>
          <a:p>
            <a:pPr marL="0" indent="0">
              <a:buNone/>
            </a:pPr>
            <a:r>
              <a:rPr lang="en-US" b="1" dirty="0"/>
              <a:t>1 – Find and search the most authoritative medical sites </a:t>
            </a:r>
            <a:r>
              <a:rPr lang="en-US" dirty="0"/>
              <a:t>for reliable data on “What Causes Colds?”  </a:t>
            </a:r>
          </a:p>
          <a:p>
            <a:pPr marL="0" indent="0">
              <a:buNone/>
            </a:pPr>
            <a:r>
              <a:rPr lang="en-US" b="1" dirty="0"/>
              <a:t>2 – Team up; compare other authoritative sites, and discuss issues.  </a:t>
            </a:r>
          </a:p>
          <a:p>
            <a:pPr marL="0" indent="0">
              <a:buNone/>
            </a:pPr>
            <a:r>
              <a:rPr lang="en-US" b="1" dirty="0"/>
              <a:t>3 – Draw a tentative conclusion. </a:t>
            </a:r>
          </a:p>
          <a:p>
            <a:pPr marL="0" indent="0">
              <a:buNone/>
            </a:pPr>
            <a:r>
              <a:rPr lang="en-US" b="1" dirty="0"/>
              <a:t>4 – Free think the challenges of consolidating vast information, </a:t>
            </a:r>
            <a:r>
              <a:rPr lang="en-US" dirty="0"/>
              <a:t>“The </a:t>
            </a:r>
            <a:r>
              <a:rPr lang="en-US" dirty="0" err="1"/>
              <a:t>Woozle</a:t>
            </a:r>
            <a:r>
              <a:rPr lang="en-US" dirty="0"/>
              <a:t> Effect,” and how this exercise could impact your future learning.  </a:t>
            </a:r>
          </a:p>
        </p:txBody>
      </p:sp>
    </p:spTree>
    <p:extLst>
      <p:ext uri="{BB962C8B-B14F-4D97-AF65-F5344CB8AC3E}">
        <p14:creationId xmlns:p14="http://schemas.microsoft.com/office/powerpoint/2010/main" val="135109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Debriefing: </a:t>
            </a:r>
            <a:br>
              <a:rPr lang="en-US" dirty="0"/>
            </a:br>
            <a:r>
              <a:rPr lang="en-US" dirty="0"/>
              <a:t>Tips on Thinking from Challenge #3</a:t>
            </a:r>
          </a:p>
        </p:txBody>
      </p:sp>
      <p:pic>
        <p:nvPicPr>
          <p:cNvPr id="6" name="Picture 5" descr="IndianaJonesCropped.jpg"/>
          <p:cNvPicPr/>
          <p:nvPr/>
        </p:nvPicPr>
        <p:blipFill>
          <a:blip r:embed="rId2" cstate="print"/>
          <a:stretch>
            <a:fillRect/>
          </a:stretch>
        </p:blipFill>
        <p:spPr>
          <a:xfrm>
            <a:off x="636531" y="2534516"/>
            <a:ext cx="1255395" cy="2038350"/>
          </a:xfrm>
          <a:prstGeom prst="rect">
            <a:avLst/>
          </a:prstGeom>
        </p:spPr>
      </p:pic>
      <p:sp>
        <p:nvSpPr>
          <p:cNvPr id="8" name="Title 4"/>
          <p:cNvSpPr txBox="1">
            <a:spLocks/>
          </p:cNvSpPr>
          <p:nvPr/>
        </p:nvSpPr>
        <p:spPr bwMode="gray">
          <a:xfrm>
            <a:off x="1757602" y="2972379"/>
            <a:ext cx="10434398" cy="131348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Font typeface="+mj-lt"/>
              <a:buAutoNum type="arabicPeriod"/>
            </a:pPr>
            <a:endParaRPr lang="en-US" sz="2800" dirty="0">
              <a:solidFill>
                <a:srgbClr val="32224C"/>
              </a:solidFill>
            </a:endParaRPr>
          </a:p>
          <a:p>
            <a:pPr marL="514350" indent="-514350">
              <a:buFont typeface="+mj-lt"/>
              <a:buAutoNum type="arabicPeriod"/>
            </a:pPr>
            <a:endParaRPr lang="en-US" sz="2800" dirty="0">
              <a:solidFill>
                <a:srgbClr val="32224C"/>
              </a:solidFill>
            </a:endParaRPr>
          </a:p>
          <a:p>
            <a:pPr marL="514350" indent="-514350">
              <a:buFont typeface="+mj-lt"/>
              <a:buAutoNum type="arabicPeriod"/>
            </a:pPr>
            <a:r>
              <a:rPr lang="en-US" sz="2800" dirty="0">
                <a:solidFill>
                  <a:srgbClr val="32224C"/>
                </a:solidFill>
              </a:rPr>
              <a:t>Question “authoritative pronouncements,” even by experts. Think: “Now I know what one expert believes,” rather than, “Now I know the truth.”</a:t>
            </a:r>
            <a:br>
              <a:rPr lang="en-US" sz="2800" dirty="0">
                <a:solidFill>
                  <a:srgbClr val="32224C"/>
                </a:solidFill>
              </a:rPr>
            </a:br>
            <a:r>
              <a:rPr lang="en-US" sz="2800" dirty="0">
                <a:solidFill>
                  <a:srgbClr val="32224C"/>
                </a:solidFill>
              </a:rPr>
              <a:t> </a:t>
            </a:r>
          </a:p>
          <a:p>
            <a:pPr marL="514350" indent="-514350">
              <a:buFont typeface="+mj-lt"/>
              <a:buAutoNum type="arabicPeriod"/>
            </a:pPr>
            <a:r>
              <a:rPr lang="en-US" sz="2800" dirty="0">
                <a:solidFill>
                  <a:srgbClr val="32224C"/>
                </a:solidFill>
              </a:rPr>
              <a:t>In fast-growing fields, it’s difficult to keep accurate, up-to-date consolidations of research. </a:t>
            </a:r>
          </a:p>
        </p:txBody>
      </p:sp>
    </p:spTree>
    <p:extLst>
      <p:ext uri="{BB962C8B-B14F-4D97-AF65-F5344CB8AC3E}">
        <p14:creationId xmlns:p14="http://schemas.microsoft.com/office/powerpoint/2010/main" val="57463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536" y="3105835"/>
            <a:ext cx="10671464" cy="4893647"/>
          </a:xfrm>
          <a:prstGeom prst="rect">
            <a:avLst/>
          </a:prstGeom>
        </p:spPr>
        <p:txBody>
          <a:bodyPr wrap="square">
            <a:spAutoFit/>
          </a:bodyPr>
          <a:lstStyle/>
          <a:p>
            <a:r>
              <a:rPr lang="en-US" sz="2400" dirty="0">
                <a:solidFill>
                  <a:srgbClr val="32224C"/>
                </a:solidFill>
              </a:rPr>
              <a:t>3. As you read, think critically about the material. Does it make sense?</a:t>
            </a:r>
          </a:p>
          <a:p>
            <a:endParaRPr lang="en-US" sz="2400" dirty="0">
              <a:solidFill>
                <a:srgbClr val="32224C"/>
              </a:solidFill>
            </a:endParaRPr>
          </a:p>
          <a:p>
            <a:r>
              <a:rPr lang="en-US" sz="2400" dirty="0">
                <a:solidFill>
                  <a:srgbClr val="32224C"/>
                </a:solidFill>
              </a:rPr>
              <a:t>4. You may need to consult several </a:t>
            </a:r>
            <a:r>
              <a:rPr lang="en-US" sz="2400" i="1" dirty="0">
                <a:solidFill>
                  <a:srgbClr val="32224C"/>
                </a:solidFill>
              </a:rPr>
              <a:t>types</a:t>
            </a:r>
            <a:r>
              <a:rPr lang="en-US" sz="2400" dirty="0">
                <a:solidFill>
                  <a:srgbClr val="32224C"/>
                </a:solidFill>
              </a:rPr>
              <a:t> of consolidation sources.</a:t>
            </a:r>
            <a:br>
              <a:rPr lang="en-US" sz="2400" dirty="0">
                <a:solidFill>
                  <a:srgbClr val="32224C"/>
                </a:solidFill>
              </a:rPr>
            </a:br>
            <a:endParaRPr lang="en-US" sz="2400" dirty="0">
              <a:solidFill>
                <a:srgbClr val="32224C"/>
              </a:solidFill>
            </a:endParaRPr>
          </a:p>
          <a:p>
            <a:pPr marL="342900" indent="-342900">
              <a:buFont typeface="Wingdings" panose="05000000000000000000" pitchFamily="2" charset="2"/>
              <a:buChar char="Ø"/>
            </a:pPr>
            <a:r>
              <a:rPr lang="en-US" sz="2400" dirty="0">
                <a:solidFill>
                  <a:srgbClr val="32224C"/>
                </a:solidFill>
              </a:rPr>
              <a:t>General Encyclopedias</a:t>
            </a:r>
          </a:p>
          <a:p>
            <a:pPr marL="342900" indent="-342900">
              <a:buFont typeface="Wingdings" panose="05000000000000000000" pitchFamily="2" charset="2"/>
              <a:buChar char="Ø"/>
            </a:pPr>
            <a:r>
              <a:rPr lang="en-US" sz="2400" dirty="0">
                <a:solidFill>
                  <a:srgbClr val="32224C"/>
                </a:solidFill>
              </a:rPr>
              <a:t>Specialist Encyclopedias</a:t>
            </a:r>
          </a:p>
          <a:p>
            <a:pPr marL="342900" indent="-342900">
              <a:buFont typeface="Wingdings" panose="05000000000000000000" pitchFamily="2" charset="2"/>
              <a:buChar char="Ø"/>
            </a:pPr>
            <a:r>
              <a:rPr lang="en-US" sz="2400" dirty="0">
                <a:solidFill>
                  <a:srgbClr val="32224C"/>
                </a:solidFill>
              </a:rPr>
              <a:t>Wikis</a:t>
            </a:r>
          </a:p>
          <a:p>
            <a:pPr marL="342900" indent="-342900">
              <a:buFont typeface="Wingdings" panose="05000000000000000000" pitchFamily="2" charset="2"/>
              <a:buChar char="Ø"/>
            </a:pPr>
            <a:r>
              <a:rPr lang="en-US" sz="2400" dirty="0">
                <a:solidFill>
                  <a:srgbClr val="32224C"/>
                </a:solidFill>
              </a:rPr>
              <a:t>Literature (“Lit”) Reviews (in peer-reviewed journals)</a:t>
            </a:r>
          </a:p>
          <a:p>
            <a:pPr marL="342900" indent="-342900">
              <a:buFont typeface="Wingdings" panose="05000000000000000000" pitchFamily="2" charset="2"/>
              <a:buChar char="Ø"/>
            </a:pPr>
            <a:endParaRPr lang="en-US" sz="2400" dirty="0">
              <a:solidFill>
                <a:srgbClr val="32224C"/>
              </a:solidFill>
            </a:endParaRPr>
          </a:p>
          <a:p>
            <a:r>
              <a:rPr lang="en-US" sz="2400" dirty="0">
                <a:solidFill>
                  <a:srgbClr val="32224C"/>
                </a:solidFill>
              </a:rPr>
              <a:t>5. Beyond consolidation sources, you may need to trace down the primary sources. </a:t>
            </a:r>
          </a:p>
          <a:p>
            <a:endParaRPr lang="en-US" sz="2400" dirty="0">
              <a:solidFill>
                <a:srgbClr val="32224C"/>
              </a:solidFill>
            </a:endParaRPr>
          </a:p>
          <a:p>
            <a:endParaRPr lang="en-US" sz="2400" dirty="0">
              <a:solidFill>
                <a:srgbClr val="32224C"/>
              </a:solidFill>
            </a:endParaRPr>
          </a:p>
        </p:txBody>
      </p:sp>
    </p:spTree>
    <p:extLst>
      <p:ext uri="{BB962C8B-B14F-4D97-AF65-F5344CB8AC3E}">
        <p14:creationId xmlns:p14="http://schemas.microsoft.com/office/powerpoint/2010/main" val="74000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br>
              <a:rPr lang="en-US" sz="3200" dirty="0"/>
            </a:br>
            <a:r>
              <a:rPr lang="en-US" sz="2400" dirty="0"/>
              <a:t>Critical/Creative/Innovative Challenge #4:</a:t>
            </a:r>
            <a:br>
              <a:rPr lang="en-US" sz="3200" dirty="0"/>
            </a:br>
            <a:r>
              <a:rPr lang="en-US" sz="3200" dirty="0"/>
              <a:t>In Which Specialty Are The Most STEM Jobs?</a:t>
            </a:r>
            <a:br>
              <a:rPr lang="en-US" sz="3200" dirty="0"/>
            </a:br>
            <a:r>
              <a:rPr lang="en-US" sz="2000" dirty="0"/>
              <a:t>(See </a:t>
            </a:r>
            <a:r>
              <a:rPr lang="en-US" sz="2000" dirty="0" err="1"/>
              <a:t>chpt</a:t>
            </a:r>
            <a:r>
              <a:rPr lang="en-US" sz="2000" dirty="0"/>
              <a:t>. 16 of</a:t>
            </a:r>
            <a:r>
              <a:rPr lang="en-US" sz="2000" i="1" dirty="0"/>
              <a:t> Why Brilliant People Believe Nonsense</a:t>
            </a:r>
            <a:r>
              <a:rPr lang="en-US" sz="2000" dirty="0"/>
              <a:t>)</a:t>
            </a:r>
            <a:br>
              <a:rPr lang="en-US" sz="2000" dirty="0"/>
            </a:br>
            <a:br>
              <a:rPr lang="en-US" sz="3200" dirty="0"/>
            </a:br>
            <a:endParaRPr lang="en-US" sz="3200" dirty="0"/>
          </a:p>
        </p:txBody>
      </p:sp>
      <p:sp>
        <p:nvSpPr>
          <p:cNvPr id="5" name="Content Placeholder 4"/>
          <p:cNvSpPr>
            <a:spLocks noGrp="1"/>
          </p:cNvSpPr>
          <p:nvPr>
            <p:ph sz="half" idx="1"/>
          </p:nvPr>
        </p:nvSpPr>
        <p:spPr/>
        <p:txBody>
          <a:bodyPr/>
          <a:lstStyle/>
          <a:p>
            <a:r>
              <a:rPr lang="en-US" b="1" dirty="0"/>
              <a:t>Your challenge: </a:t>
            </a:r>
            <a:r>
              <a:rPr lang="en-US" dirty="0"/>
              <a:t>You’re trying to decide on a major; you are generally interested and talented in STEM-type skills, so you want where the most jobs are. You search “STEM jobs .</a:t>
            </a:r>
            <a:r>
              <a:rPr lang="en-US" dirty="0" err="1"/>
              <a:t>gov</a:t>
            </a:r>
            <a:r>
              <a:rPr lang="en-US" dirty="0"/>
              <a:t>” to find the relevant statistics and find this page:  </a:t>
            </a:r>
            <a:r>
              <a:rPr lang="en-US" dirty="0">
                <a:hlinkClick r:id="rId2"/>
              </a:rPr>
              <a:t>http://www.ed.gov/stem</a:t>
            </a:r>
            <a:r>
              <a:rPr lang="en-US" dirty="0"/>
              <a:t> </a:t>
            </a:r>
          </a:p>
          <a:p>
            <a:r>
              <a:rPr lang="en-US" b="1" dirty="0"/>
              <a:t>DO YOU SEE THE RELEVANCE OF THIS ISSUE? </a:t>
            </a:r>
            <a:br>
              <a:rPr lang="en-US" b="1" dirty="0"/>
            </a:br>
            <a:r>
              <a:rPr lang="en-US" dirty="0"/>
              <a:t>  </a:t>
            </a:r>
          </a:p>
        </p:txBody>
      </p:sp>
      <p:sp>
        <p:nvSpPr>
          <p:cNvPr id="6" name="Content Placeholder 5"/>
          <p:cNvSpPr>
            <a:spLocks noGrp="1"/>
          </p:cNvSpPr>
          <p:nvPr>
            <p:ph sz="half" idx="2"/>
          </p:nvPr>
        </p:nvSpPr>
        <p:spPr/>
        <p:txBody>
          <a:bodyPr/>
          <a:lstStyle/>
          <a:p>
            <a:r>
              <a:rPr lang="en-US" dirty="0"/>
              <a:t>What questions would you like to ask about this data? </a:t>
            </a:r>
          </a:p>
          <a:p>
            <a:r>
              <a:rPr lang="en-US" dirty="0"/>
              <a:t>Do a group search to try to get to the bottom of the data. </a:t>
            </a:r>
          </a:p>
          <a:p>
            <a:r>
              <a:rPr lang="en-US" dirty="0"/>
              <a:t>Draw some tentative conclusions concerning searching for such data. </a:t>
            </a:r>
          </a:p>
        </p:txBody>
      </p:sp>
    </p:spTree>
    <p:extLst>
      <p:ext uri="{BB962C8B-B14F-4D97-AF65-F5344CB8AC3E}">
        <p14:creationId xmlns:p14="http://schemas.microsoft.com/office/powerpoint/2010/main" val="239931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341" y="0"/>
            <a:ext cx="5351318" cy="6858000"/>
          </a:xfrm>
          <a:prstGeom prst="rect">
            <a:avLst/>
          </a:prstGeom>
        </p:spPr>
      </p:pic>
    </p:spTree>
    <p:extLst>
      <p:ext uri="{BB962C8B-B14F-4D97-AF65-F5344CB8AC3E}">
        <p14:creationId xmlns:p14="http://schemas.microsoft.com/office/powerpoint/2010/main" val="2588254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M Job Deficit"/>
          <p:cNvPicPr/>
          <p:nvPr/>
        </p:nvPicPr>
        <p:blipFill>
          <a:blip r:embed="rId2" cstate="print"/>
          <a:srcRect/>
          <a:stretch>
            <a:fillRect/>
          </a:stretch>
        </p:blipFill>
        <p:spPr bwMode="auto">
          <a:xfrm>
            <a:off x="533401" y="152400"/>
            <a:ext cx="9867899" cy="6527800"/>
          </a:xfrm>
          <a:prstGeom prst="rect">
            <a:avLst/>
          </a:prstGeom>
          <a:noFill/>
          <a:ln w="9525">
            <a:noFill/>
            <a:miter lim="800000"/>
            <a:headEnd/>
            <a:tailEnd/>
          </a:ln>
        </p:spPr>
      </p:pic>
    </p:spTree>
    <p:extLst>
      <p:ext uri="{BB962C8B-B14F-4D97-AF65-F5344CB8AC3E}">
        <p14:creationId xmlns:p14="http://schemas.microsoft.com/office/powerpoint/2010/main" val="294309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Questions Concerning Biotech</a:t>
            </a:r>
          </a:p>
        </p:txBody>
      </p:sp>
      <p:sp>
        <p:nvSpPr>
          <p:cNvPr id="3" name="Content Placeholder 2"/>
          <p:cNvSpPr>
            <a:spLocks noGrp="1"/>
          </p:cNvSpPr>
          <p:nvPr>
            <p:ph idx="1"/>
          </p:nvPr>
        </p:nvSpPr>
        <p:spPr/>
        <p:txBody>
          <a:bodyPr>
            <a:normAutofit fontScale="92500" lnSpcReduction="20000"/>
          </a:bodyPr>
          <a:lstStyle/>
          <a:p>
            <a:r>
              <a:rPr lang="en-US" dirty="0"/>
              <a:t>How was this data derived? </a:t>
            </a:r>
          </a:p>
          <a:p>
            <a:r>
              <a:rPr lang="en-US" dirty="0"/>
              <a:t>Historically, how accurate have predictions about growth in tech fields been?</a:t>
            </a:r>
          </a:p>
          <a:p>
            <a:r>
              <a:rPr lang="en-US" dirty="0"/>
              <a:t>Does growth of this industry necessarily mean prosperity? (Buffett on the airline industry.)</a:t>
            </a:r>
          </a:p>
          <a:p>
            <a:r>
              <a:rPr lang="en-US" dirty="0"/>
              <a:t>It’s 2025: how much has it grown so far? (In 2012 there were about 19,400 biomedical engineers. In 2023 there were 19,700 jobs for this degree, an increase of only 300 positions.  </a:t>
            </a:r>
          </a:p>
          <a:p>
            <a:r>
              <a:rPr lang="en-US" dirty="0"/>
              <a:t>How big is the biotech industry? </a:t>
            </a:r>
          </a:p>
          <a:p>
            <a:r>
              <a:rPr lang="en-US" dirty="0"/>
              <a:t>How many people are currently preparing for this field? (Too many? Just enough? Not enough?)</a:t>
            </a:r>
          </a:p>
          <a:p>
            <a:r>
              <a:rPr lang="en-US" dirty="0"/>
              <a:t>What do people graduating with degrees in biotech say about the field?</a:t>
            </a:r>
          </a:p>
          <a:p>
            <a:endParaRPr lang="en-US" dirty="0"/>
          </a:p>
        </p:txBody>
      </p:sp>
    </p:spTree>
    <p:extLst>
      <p:ext uri="{BB962C8B-B14F-4D97-AF65-F5344CB8AC3E}">
        <p14:creationId xmlns:p14="http://schemas.microsoft.com/office/powerpoint/2010/main" val="386169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Preliminary Thoughts/Research</a:t>
            </a:r>
          </a:p>
        </p:txBody>
      </p:sp>
      <p:sp>
        <p:nvSpPr>
          <p:cNvPr id="3" name="Content Placeholder 2"/>
          <p:cNvSpPr>
            <a:spLocks noGrp="1"/>
          </p:cNvSpPr>
          <p:nvPr>
            <p:ph idx="1"/>
          </p:nvPr>
        </p:nvSpPr>
        <p:spPr>
          <a:xfrm>
            <a:off x="1154954" y="2603500"/>
            <a:ext cx="8825659" cy="3949700"/>
          </a:xfrm>
        </p:spPr>
        <p:txBody>
          <a:bodyPr>
            <a:normAutofit fontScale="85000" lnSpcReduction="20000"/>
          </a:bodyPr>
          <a:lstStyle/>
          <a:p>
            <a:r>
              <a:rPr lang="en-US" b="1" dirty="0"/>
              <a:t>1. “Percentage increase” differs from “increase in numbers.” </a:t>
            </a:r>
            <a:r>
              <a:rPr lang="en-US" dirty="0"/>
              <a:t>(Note: if the data is accurate, the reasoning from the data—that there will be lots of jobs—may not be accurate.)  </a:t>
            </a:r>
          </a:p>
          <a:p>
            <a:r>
              <a:rPr lang="en-US" b="1" dirty="0"/>
              <a:t>2. Biotech is a small field. </a:t>
            </a:r>
            <a:r>
              <a:rPr lang="en-US" dirty="0"/>
              <a:t>On a United States Department of Labor site I discovered that "because it [biotech] is a small occupation, the fast growth will result in only about 5,200 new jobs over the 10-year period."</a:t>
            </a:r>
            <a:r>
              <a:rPr lang="en-US" baseline="30000" dirty="0"/>
              <a:t>4</a:t>
            </a:r>
            <a:r>
              <a:rPr lang="en-US" dirty="0"/>
              <a:t> </a:t>
            </a:r>
          </a:p>
          <a:p>
            <a:r>
              <a:rPr lang="en-US" dirty="0"/>
              <a:t>Thus, if this rapid growth occurs, America as a nation needs to graduate 520 biomedical majors </a:t>
            </a:r>
            <a:r>
              <a:rPr lang="en-US" i="1" dirty="0"/>
              <a:t>per year</a:t>
            </a:r>
            <a:r>
              <a:rPr lang="en-US" dirty="0"/>
              <a:t>, during the ten year time period, to meet the demand for 5,200 new jobs. </a:t>
            </a:r>
          </a:p>
          <a:p>
            <a:r>
              <a:rPr lang="en-US" b="1" dirty="0"/>
              <a:t>3. America has over 550 </a:t>
            </a:r>
            <a:r>
              <a:rPr lang="en-US" b="1" i="1" dirty="0"/>
              <a:t>graduate</a:t>
            </a:r>
            <a:r>
              <a:rPr lang="en-US" b="1" dirty="0"/>
              <a:t> school programs related to biotech. </a:t>
            </a:r>
            <a:r>
              <a:rPr lang="en-US" dirty="0"/>
              <a:t>Thus, if each of them graduates only one student per year, this could supply the demand. (But there are also four-year and two year degrees in related fields.</a:t>
            </a:r>
          </a:p>
          <a:p>
            <a:r>
              <a:rPr lang="en-US" b="1" dirty="0"/>
              <a:t>4. </a:t>
            </a:r>
            <a:r>
              <a:rPr lang="en-US" dirty="0"/>
              <a:t>A 2012 National Science Foundation report, before giving their predictions of the growth in STEM jobs, admits that </a:t>
            </a:r>
            <a:r>
              <a:rPr lang="en-US" b="1" dirty="0"/>
              <a:t>“Projections of employment growth are plagued by uncertain assumptions and are notoriously difficult to make.”</a:t>
            </a:r>
          </a:p>
          <a:p>
            <a:r>
              <a:rPr lang="en-US" b="1" dirty="0"/>
              <a:t>5. Many are complaining that “the jobs aren’t there.” </a:t>
            </a:r>
          </a:p>
          <a:p>
            <a:r>
              <a:rPr lang="en-US" b="1" dirty="0"/>
              <a:t>6. I’m not finding evidence of growth so far in this decade. </a:t>
            </a:r>
          </a:p>
        </p:txBody>
      </p:sp>
    </p:spTree>
    <p:extLst>
      <p:ext uri="{BB962C8B-B14F-4D97-AF65-F5344CB8AC3E}">
        <p14:creationId xmlns:p14="http://schemas.microsoft.com/office/powerpoint/2010/main" val="3885659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47700"/>
            <a:ext cx="8761413" cy="1346200"/>
          </a:xfrm>
        </p:spPr>
        <p:txBody>
          <a:bodyPr/>
          <a:lstStyle/>
          <a:p>
            <a:pPr algn="ctr"/>
            <a:r>
              <a:rPr lang="en-US" sz="3200" dirty="0"/>
              <a:t>Do more recent stats support the claim that STEM occupations are mushrooming?</a:t>
            </a:r>
            <a:r>
              <a:rPr lang="en-US" dirty="0"/>
              <a:t>  </a:t>
            </a:r>
          </a:p>
        </p:txBody>
      </p:sp>
      <p:pic>
        <p:nvPicPr>
          <p:cNvPr id="4" name="Content Placeholder 3" descr="Percentage-of-all-Professional-Workers-in-STEM-Occupations"/>
          <p:cNvPicPr>
            <a:picLocks noGrp="1"/>
          </p:cNvPicPr>
          <p:nvPr>
            <p:ph idx="1"/>
          </p:nvPr>
        </p:nvPicPr>
        <p:blipFill>
          <a:blip r:embed="rId2" cstate="print"/>
          <a:srcRect/>
          <a:stretch>
            <a:fillRect/>
          </a:stretch>
        </p:blipFill>
        <p:spPr bwMode="auto">
          <a:xfrm>
            <a:off x="1054100" y="2235200"/>
            <a:ext cx="9906000" cy="4622800"/>
          </a:xfrm>
          <a:prstGeom prst="rect">
            <a:avLst/>
          </a:prstGeom>
          <a:noFill/>
          <a:ln w="9525">
            <a:noFill/>
            <a:miter lim="800000"/>
            <a:headEnd/>
            <a:tailEnd/>
          </a:ln>
        </p:spPr>
      </p:pic>
    </p:spTree>
    <p:extLst>
      <p:ext uri="{BB962C8B-B14F-4D97-AF65-F5344CB8AC3E}">
        <p14:creationId xmlns:p14="http://schemas.microsoft.com/office/powerpoint/2010/main" val="3327811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New Studies Questioning </a:t>
            </a:r>
            <a:br>
              <a:rPr lang="en-US" dirty="0"/>
            </a:br>
            <a:r>
              <a:rPr lang="en-US" dirty="0"/>
              <a:t>A Surging Demand for STEM Workers</a:t>
            </a:r>
          </a:p>
        </p:txBody>
      </p:sp>
      <p:sp>
        <p:nvSpPr>
          <p:cNvPr id="3" name="Content Placeholder 2"/>
          <p:cNvSpPr>
            <a:spLocks noGrp="1"/>
          </p:cNvSpPr>
          <p:nvPr>
            <p:ph idx="1"/>
          </p:nvPr>
        </p:nvSpPr>
        <p:spPr/>
        <p:txBody>
          <a:bodyPr/>
          <a:lstStyle/>
          <a:p>
            <a:r>
              <a:rPr lang="en-US" dirty="0">
                <a:hlinkClick r:id="rId2"/>
              </a:rPr>
              <a:t>http://www.bls.gov/opub/mlr/2015/article/stem-crisis-or-stem-surplus-yes-and-yes.htm</a:t>
            </a:r>
            <a:r>
              <a:rPr lang="en-US" dirty="0"/>
              <a:t> - a recent literature review, including new data from interviews in various industries. Concludes that there are shortages in certain specific segments, but an overabundance in many areas (such as an overabundance of PhDs in biological sciences.)</a:t>
            </a:r>
          </a:p>
          <a:p>
            <a:r>
              <a:rPr lang="en-US" dirty="0">
                <a:hlinkClick r:id="rId3"/>
              </a:rPr>
              <a:t>https://www.google.com/url?sa=t&amp;rct=j&amp;q=&amp;esrc=s&amp;source=web&amp;cd=1&amp;ved=0ahUKEwiv3oGRtJjNAhVgGlIKHfE0CSwQFggeMAA&amp;url=http%3A%2F%2Fwww.rit.edu%2Fnews%2Fpdfs%2FCHE_Hira.pdf&amp;usg=AFQjCNHOVAjAhIAfebLruhQx44nPRexFsQ&amp;sig2=Fhiaq-gPQzcs0-gaLsju2g&amp;cad=rja</a:t>
            </a:r>
            <a:r>
              <a:rPr lang="en-US" dirty="0"/>
              <a:t> – Stem Crisis, Reality or Myth? Chronicle of Higher Education.</a:t>
            </a:r>
          </a:p>
        </p:txBody>
      </p:sp>
    </p:spTree>
    <p:extLst>
      <p:ext uri="{BB962C8B-B14F-4D97-AF65-F5344CB8AC3E}">
        <p14:creationId xmlns:p14="http://schemas.microsoft.com/office/powerpoint/2010/main" val="1496604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Debriefing: </a:t>
            </a:r>
            <a:br>
              <a:rPr lang="en-US" dirty="0"/>
            </a:br>
            <a:r>
              <a:rPr lang="en-US" dirty="0"/>
              <a:t>Tips on Thinking from Challenge #4</a:t>
            </a:r>
          </a:p>
        </p:txBody>
      </p:sp>
      <p:sp>
        <p:nvSpPr>
          <p:cNvPr id="3" name="Content Placeholder 2"/>
          <p:cNvSpPr>
            <a:spLocks noGrp="1"/>
          </p:cNvSpPr>
          <p:nvPr>
            <p:ph idx="1"/>
          </p:nvPr>
        </p:nvSpPr>
        <p:spPr>
          <a:xfrm>
            <a:off x="2025800" y="2534516"/>
            <a:ext cx="8825659" cy="5414010"/>
          </a:xfrm>
        </p:spPr>
        <p:txBody>
          <a:bodyPr>
            <a:normAutofit/>
          </a:bodyPr>
          <a:lstStyle/>
          <a:p>
            <a:pPr>
              <a:buAutoNum type="arabicPeriod"/>
            </a:pPr>
            <a:endParaRPr lang="en-US" dirty="0"/>
          </a:p>
          <a:p>
            <a:pPr>
              <a:buAutoNum type="arabicPeriod"/>
            </a:pPr>
            <a:r>
              <a:rPr lang="en-US" dirty="0"/>
              <a:t>As in “The Matrix,” </a:t>
            </a:r>
            <a:r>
              <a:rPr lang="en-US" i="1" dirty="0"/>
              <a:t>the questions </a:t>
            </a:r>
            <a:r>
              <a:rPr lang="en-US" dirty="0"/>
              <a:t>should drive us. Learn to ask creative questions.</a:t>
            </a:r>
          </a:p>
          <a:p>
            <a:pPr>
              <a:buAutoNum type="arabicPeriod"/>
            </a:pPr>
            <a:r>
              <a:rPr lang="en-US" dirty="0"/>
              <a:t>Ask, “How could I evaluate this claim?” Use your creativity to formulate a strategy.</a:t>
            </a:r>
          </a:p>
          <a:p>
            <a:pPr>
              <a:buAutoNum type="arabicPeriod"/>
            </a:pPr>
            <a:r>
              <a:rPr lang="en-US" dirty="0"/>
              <a:t>Beware of “motivated reasoning.” What people/organizations may benefit from the stated position? </a:t>
            </a:r>
          </a:p>
          <a:p>
            <a:pPr>
              <a:buAutoNum type="arabicPeriod"/>
            </a:pPr>
            <a:r>
              <a:rPr lang="en-US" dirty="0"/>
              <a:t>Don’t “lose the forest by obsessing on the trees.” Example: Will we lose our students who are brilliant at hands-on mechanics or management or the arts by myopically focusing on math and science? </a:t>
            </a:r>
          </a:p>
          <a:p>
            <a:pPr>
              <a:buAutoNum type="arabicPeriod"/>
            </a:pPr>
            <a:r>
              <a:rPr lang="en-US" dirty="0"/>
              <a:t>Is there an off-setting “opportunity cost” to obsessing on certain fields? Why not fund physicians (not considered STEM).</a:t>
            </a:r>
          </a:p>
          <a:p>
            <a:pPr>
              <a:buAutoNum type="arabicPeriod"/>
            </a:pPr>
            <a:r>
              <a:rPr lang="en-US" dirty="0"/>
              <a:t>Government statements aren’t typically primary sources. They are somebody’s consolidation of primary sources.  </a:t>
            </a:r>
          </a:p>
          <a:p>
            <a:pPr marL="0" indent="0">
              <a:buNone/>
            </a:pPr>
            <a:endParaRPr lang="en-US" dirty="0"/>
          </a:p>
        </p:txBody>
      </p:sp>
      <p:pic>
        <p:nvPicPr>
          <p:cNvPr id="4" name="Picture 3" descr="IndianaJonesCropped.jpg"/>
          <p:cNvPicPr/>
          <p:nvPr/>
        </p:nvPicPr>
        <p:blipFill>
          <a:blip r:embed="rId2" cstate="print"/>
          <a:stretch>
            <a:fillRect/>
          </a:stretch>
        </p:blipFill>
        <p:spPr>
          <a:xfrm>
            <a:off x="636531" y="2534516"/>
            <a:ext cx="1255395" cy="2038350"/>
          </a:xfrm>
          <a:prstGeom prst="rect">
            <a:avLst/>
          </a:prstGeom>
        </p:spPr>
      </p:pic>
    </p:spTree>
    <p:extLst>
      <p:ext uri="{BB962C8B-B14F-4D97-AF65-F5344CB8AC3E}">
        <p14:creationId xmlns:p14="http://schemas.microsoft.com/office/powerpoint/2010/main" val="167088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Conclusions from Part 1: </a:t>
            </a:r>
            <a:br>
              <a:rPr lang="en-US" sz="3200" dirty="0"/>
            </a:br>
            <a:r>
              <a:rPr lang="en-US" sz="3200" dirty="0"/>
              <a:t>Critical Thinking</a:t>
            </a:r>
          </a:p>
        </p:txBody>
      </p:sp>
      <p:sp>
        <p:nvSpPr>
          <p:cNvPr id="3" name="Content Placeholder 2"/>
          <p:cNvSpPr>
            <a:spLocks noGrp="1"/>
          </p:cNvSpPr>
          <p:nvPr>
            <p:ph idx="1"/>
          </p:nvPr>
        </p:nvSpPr>
        <p:spPr/>
        <p:txBody>
          <a:bodyPr>
            <a:normAutofit fontScale="77500" lnSpcReduction="20000"/>
          </a:bodyPr>
          <a:lstStyle/>
          <a:p>
            <a:pPr>
              <a:buAutoNum type="arabicPeriod"/>
            </a:pPr>
            <a:r>
              <a:rPr lang="en-US" dirty="0"/>
              <a:t>Our students aren’t prepared to research and reason concerning truth claims. Yet, these skills are critical for their success. </a:t>
            </a:r>
          </a:p>
          <a:p>
            <a:pPr>
              <a:buAutoNum type="arabicPeriod"/>
            </a:pPr>
            <a:r>
              <a:rPr lang="en-US" dirty="0"/>
              <a:t>Students love being empowered to think for themselves! </a:t>
            </a:r>
          </a:p>
          <a:p>
            <a:pPr>
              <a:buAutoNum type="arabicPeriod"/>
            </a:pPr>
            <a:r>
              <a:rPr lang="en-US" dirty="0"/>
              <a:t>They also love to evaluate real claims, made by respected sources, concerning subjects relevant to their lives. </a:t>
            </a:r>
          </a:p>
          <a:p>
            <a:pPr>
              <a:buAutoNum type="arabicPeriod"/>
            </a:pPr>
            <a:r>
              <a:rPr lang="en-US" dirty="0"/>
              <a:t>Librarians and resource personnel work at the cutting edge of helping us navigate the knowledge explosion. </a:t>
            </a:r>
          </a:p>
          <a:p>
            <a:pPr>
              <a:buAutoNum type="arabicPeriod"/>
            </a:pPr>
            <a:r>
              <a:rPr lang="en-US" dirty="0"/>
              <a:t>By continually honing our skills and learning how to more effectively pass on these skills, we can powerfully and effectively impact the next generation. </a:t>
            </a:r>
          </a:p>
          <a:p>
            <a:pPr>
              <a:buAutoNum type="arabicPeriod"/>
            </a:pPr>
            <a:r>
              <a:rPr lang="en-US" dirty="0"/>
              <a:t>My book is available free, if you wish to use it in part or as a whole for yourself or with students,  as a .pdf.  Search “Kennesaw State Digital Commons J. Steve Miller”.  If you want a hard copy cheaper than Amazon, I’ve got some here. </a:t>
            </a:r>
          </a:p>
          <a:p>
            <a:pPr>
              <a:buAutoNum type="arabicPeriod"/>
            </a:pPr>
            <a:r>
              <a:rPr lang="en-US" dirty="0"/>
              <a:t>If you have ideas to help move us along in this process, please let me know! Also, alert me to other speaking opportunities that might fit with my passions. I’m at </a:t>
            </a:r>
            <a:r>
              <a:rPr lang="en-US" dirty="0">
                <a:hlinkClick r:id="rId2"/>
              </a:rPr>
              <a:t>jstevemiller@gmail.com</a:t>
            </a:r>
            <a:r>
              <a:rPr lang="en-US" dirty="0"/>
              <a:t>. </a:t>
            </a:r>
          </a:p>
        </p:txBody>
      </p:sp>
    </p:spTree>
    <p:extLst>
      <p:ext uri="{BB962C8B-B14F-4D97-AF65-F5344CB8AC3E}">
        <p14:creationId xmlns:p14="http://schemas.microsoft.com/office/powerpoint/2010/main" val="49876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Part 2</a:t>
            </a:r>
            <a:br>
              <a:rPr lang="en-US" dirty="0"/>
            </a:br>
            <a:r>
              <a:rPr lang="en-US" sz="4000" dirty="0"/>
              <a:t>Exploring Creativity and Innovation</a:t>
            </a: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6658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Critical/Creative/Innovative Challenge #4:</a:t>
            </a:r>
            <a:br>
              <a:rPr lang="en-US" sz="2800" dirty="0"/>
            </a:br>
            <a:r>
              <a:rPr lang="en-US" dirty="0"/>
              <a:t>How Do You Define “Smart”?</a:t>
            </a:r>
            <a:br>
              <a:rPr lang="en-US" dirty="0"/>
            </a:br>
            <a:r>
              <a:rPr lang="en-US" sz="2400" dirty="0"/>
              <a:t>(See </a:t>
            </a:r>
            <a:r>
              <a:rPr lang="en-US" sz="2400" dirty="0" err="1"/>
              <a:t>chpt</a:t>
            </a:r>
            <a:r>
              <a:rPr lang="en-US" sz="2400" dirty="0"/>
              <a:t>. 20 of </a:t>
            </a:r>
            <a:r>
              <a:rPr lang="en-US" sz="2400" i="1" dirty="0"/>
              <a:t>Why Brilliant People Believe Nonsense</a:t>
            </a:r>
            <a:r>
              <a:rPr lang="en-US" sz="2400" dirty="0"/>
              <a:t>)</a:t>
            </a:r>
            <a:br>
              <a:rPr lang="en-US" sz="2400" dirty="0"/>
            </a:br>
            <a:endParaRPr lang="en-US" sz="2400" dirty="0"/>
          </a:p>
        </p:txBody>
      </p:sp>
      <p:sp>
        <p:nvSpPr>
          <p:cNvPr id="3" name="Content Placeholder 2"/>
          <p:cNvSpPr>
            <a:spLocks noGrp="1"/>
          </p:cNvSpPr>
          <p:nvPr>
            <p:ph idx="1"/>
          </p:nvPr>
        </p:nvSpPr>
        <p:spPr/>
        <p:txBody>
          <a:bodyPr/>
          <a:lstStyle/>
          <a:p>
            <a:r>
              <a:rPr lang="en-US" b="1" dirty="0"/>
              <a:t>Your Challenge: </a:t>
            </a:r>
            <a:r>
              <a:rPr lang="en-US" dirty="0"/>
              <a:t>You’re starting a company with a few of your friends. You determine that your main concern is neither experience nor their particular major. You just want “smart” people who can learn whatever they need to succeed. So 1) how do you define </a:t>
            </a:r>
            <a:r>
              <a:rPr lang="en-US"/>
              <a:t>“smart”? </a:t>
            </a:r>
            <a:r>
              <a:rPr lang="en-US" dirty="0"/>
              <a:t>And 2) what are the characteristics of “smart” that you’re looking for? (Go to second set of slides.)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340" y="4123372"/>
            <a:ext cx="5715000" cy="3228975"/>
          </a:xfrm>
          <a:prstGeom prst="rect">
            <a:avLst/>
          </a:prstGeom>
        </p:spPr>
      </p:pic>
    </p:spTree>
    <p:extLst>
      <p:ext uri="{BB962C8B-B14F-4D97-AF65-F5344CB8AC3E}">
        <p14:creationId xmlns:p14="http://schemas.microsoft.com/office/powerpoint/2010/main" val="1680864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Does Michael Dell </a:t>
            </a:r>
            <a:br>
              <a:rPr lang="en-US" dirty="0"/>
            </a:br>
            <a:r>
              <a:rPr lang="en-US" dirty="0"/>
              <a:t>Want to Hire?  </a:t>
            </a:r>
          </a:p>
        </p:txBody>
      </p:sp>
      <p:sp>
        <p:nvSpPr>
          <p:cNvPr id="3" name="Content Placeholder 2"/>
          <p:cNvSpPr>
            <a:spLocks noGrp="1"/>
          </p:cNvSpPr>
          <p:nvPr>
            <p:ph idx="1"/>
          </p:nvPr>
        </p:nvSpPr>
        <p:spPr>
          <a:xfrm>
            <a:off x="1154955" y="2603500"/>
            <a:ext cx="6731746" cy="4345940"/>
          </a:xfrm>
        </p:spPr>
        <p:txBody>
          <a:bodyPr>
            <a:noAutofit/>
          </a:bodyPr>
          <a:lstStyle/>
          <a:p>
            <a:pPr marL="0" indent="0">
              <a:buNone/>
            </a:pPr>
            <a:r>
              <a:rPr lang="en-US" sz="2000" dirty="0"/>
              <a:t>"At Dell we look for people who possess </a:t>
            </a:r>
            <a:r>
              <a:rPr lang="en-US" sz="2000" b="1" dirty="0"/>
              <a:t>the questioning nature of a student</a:t>
            </a:r>
            <a:r>
              <a:rPr lang="en-US" sz="2000" dirty="0"/>
              <a:t> and are </a:t>
            </a:r>
            <a:r>
              <a:rPr lang="en-US" sz="2000" b="1" dirty="0"/>
              <a:t>always ready to learn something new</a:t>
            </a:r>
            <a:r>
              <a:rPr lang="en-US" sz="2000" dirty="0"/>
              <a:t>. Because so much of what has contributed to our success goes against the grain of conventional wisdom, we look for those who have </a:t>
            </a:r>
            <a:r>
              <a:rPr lang="en-US" sz="2000" b="1" dirty="0"/>
              <a:t>an open, questioning mind</a:t>
            </a:r>
            <a:r>
              <a:rPr lang="en-US" sz="2000" dirty="0"/>
              <a:t>: we look for people who have </a:t>
            </a:r>
            <a:r>
              <a:rPr lang="en-US" sz="2000" b="1" dirty="0"/>
              <a:t>a healthy balance of experience and intellect</a:t>
            </a:r>
            <a:r>
              <a:rPr lang="en-US" sz="2000" dirty="0"/>
              <a:t>; people who </a:t>
            </a:r>
            <a:r>
              <a:rPr lang="en-US" sz="2000" b="1" dirty="0"/>
              <a:t>aren't afraid to make a mistake in the process of innovation</a:t>
            </a:r>
            <a:r>
              <a:rPr lang="en-US" sz="2000" dirty="0"/>
              <a:t>; and people who </a:t>
            </a:r>
            <a:r>
              <a:rPr lang="en-US" sz="2000" b="1" dirty="0"/>
              <a:t>expect change to be the norm </a:t>
            </a:r>
            <a:r>
              <a:rPr lang="en-US" sz="2000" dirty="0"/>
              <a:t>and are liberated by the idea of </a:t>
            </a:r>
            <a:r>
              <a:rPr lang="en-US" sz="2000" b="1" dirty="0"/>
              <a:t>looking at problems or situations from a different angle </a:t>
            </a:r>
            <a:r>
              <a:rPr lang="en-US" sz="2000" dirty="0"/>
              <a:t>and coming up with unprecedented solutions.“ (Michael Dell, </a:t>
            </a:r>
            <a:r>
              <a:rPr lang="en-US" sz="2000" i="1" dirty="0"/>
              <a:t>Direct From Dell</a:t>
            </a:r>
            <a:r>
              <a:rPr lang="en-US" sz="2000" dirty="0"/>
              <a:t>, p. 110)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107" y="2399982"/>
            <a:ext cx="3171825" cy="4752975"/>
          </a:xfrm>
          <a:prstGeom prst="rect">
            <a:avLst/>
          </a:prstGeom>
          <a:effectLst>
            <a:softEdge rad="0"/>
          </a:effectLst>
        </p:spPr>
      </p:pic>
    </p:spTree>
    <p:extLst>
      <p:ext uri="{BB962C8B-B14F-4D97-AF65-F5344CB8AC3E}">
        <p14:creationId xmlns:p14="http://schemas.microsoft.com/office/powerpoint/2010/main" val="395194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48" y="973668"/>
            <a:ext cx="9713626" cy="1079984"/>
          </a:xfrm>
        </p:spPr>
        <p:txBody>
          <a:bodyPr/>
          <a:lstStyle/>
          <a:p>
            <a:pPr algn="ctr"/>
            <a:r>
              <a:rPr lang="en-US" b="1" dirty="0"/>
              <a:t>The Crying Need of Today’s Businesses:</a:t>
            </a:r>
            <a:br>
              <a:rPr lang="en-US" b="1" dirty="0"/>
            </a:br>
            <a:r>
              <a:rPr lang="en-US" b="1" dirty="0"/>
              <a:t>Critical &amp; Creative Thinkers</a:t>
            </a:r>
            <a:endParaRPr lang="en-US" dirty="0"/>
          </a:p>
        </p:txBody>
      </p:sp>
      <p:sp>
        <p:nvSpPr>
          <p:cNvPr id="3" name="Content Placeholder 2"/>
          <p:cNvSpPr>
            <a:spLocks noGrp="1"/>
          </p:cNvSpPr>
          <p:nvPr>
            <p:ph idx="1"/>
          </p:nvPr>
        </p:nvSpPr>
        <p:spPr>
          <a:xfrm>
            <a:off x="1154955" y="2603500"/>
            <a:ext cx="8149066" cy="4688840"/>
          </a:xfrm>
        </p:spPr>
        <p:txBody>
          <a:bodyPr>
            <a:normAutofit lnSpcReduction="10000"/>
          </a:bodyPr>
          <a:lstStyle/>
          <a:p>
            <a:pPr marL="0" lvl="0" indent="0">
              <a:buNone/>
            </a:pPr>
            <a:r>
              <a:rPr lang="en-US" dirty="0"/>
              <a:t>According to writers for the </a:t>
            </a:r>
            <a:r>
              <a:rPr lang="en-US" i="1" dirty="0"/>
              <a:t>Harvard Business Review</a:t>
            </a:r>
            <a:r>
              <a:rPr lang="en-US" dirty="0"/>
              <a:t>: </a:t>
            </a:r>
          </a:p>
          <a:p>
            <a:pPr lvl="0"/>
            <a:r>
              <a:rPr lang="en-US" dirty="0"/>
              <a:t>"If you want to succeed in 21st Century business you need to become a critical thinker.”(1) </a:t>
            </a:r>
          </a:p>
          <a:p>
            <a:pPr lvl="0"/>
            <a:r>
              <a:rPr lang="en-US" dirty="0"/>
              <a:t>"A company’s most important asset isn’t raw materials, transportation systems, or political influence. It’s </a:t>
            </a:r>
            <a:r>
              <a:rPr lang="en-US" i="1" dirty="0"/>
              <a:t>creative capital</a:t>
            </a:r>
            <a:r>
              <a:rPr lang="en-US" dirty="0"/>
              <a:t>—simply put, an arsenal of creative thinkers whose ideas can be turned into valuable products and services. Creative employees pioneer new technologies, birth new industries, and power economic growth. Professionals whose primary responsibilities include innovating, designing, and problem solving—the creative class—make up a third of the U.S. workforce and take home nearly half of all wages and salaries. If you want your company to succeed, these are the people you entrust it to.“(2) </a:t>
            </a:r>
            <a:br>
              <a:rPr lang="en-US" dirty="0"/>
            </a:br>
            <a:endParaRPr lang="en-US" dirty="0"/>
          </a:p>
          <a:p>
            <a:pPr marL="0" lvl="0" indent="0">
              <a:buNone/>
            </a:pPr>
            <a:r>
              <a:rPr lang="en-US" sz="1200" dirty="0"/>
              <a:t>1) </a:t>
            </a:r>
            <a:r>
              <a:rPr lang="en-US" sz="1100" dirty="0"/>
              <a:t>John </a:t>
            </a:r>
            <a:r>
              <a:rPr lang="en-US" sz="1100" dirty="0" err="1"/>
              <a:t>Baldoni</a:t>
            </a:r>
            <a:r>
              <a:rPr lang="en-US" sz="1100" dirty="0"/>
              <a:t>, "How  Leaders Should Think Critically," </a:t>
            </a:r>
            <a:r>
              <a:rPr lang="en-US" sz="1100" i="1" dirty="0"/>
              <a:t>Harvard Business Review</a:t>
            </a:r>
            <a:r>
              <a:rPr lang="en-US" sz="1100" dirty="0"/>
              <a:t>, Jan. 20, 2010. </a:t>
            </a:r>
            <a:endParaRPr lang="en-US" sz="1200" dirty="0"/>
          </a:p>
          <a:p>
            <a:pPr marL="0" lvl="0" indent="0">
              <a:buNone/>
            </a:pPr>
            <a:r>
              <a:rPr lang="en-US" sz="1200" dirty="0"/>
              <a:t>2) Richard Florida and Jim Goodnight, "Managing for Creativity," </a:t>
            </a:r>
            <a:r>
              <a:rPr lang="en-US" sz="1200" i="1" dirty="0"/>
              <a:t>Harvard Business Review</a:t>
            </a:r>
            <a:r>
              <a:rPr lang="en-US" sz="1200" dirty="0"/>
              <a:t>, July 2005. </a:t>
            </a:r>
            <a:br>
              <a:rPr lang="en-US" sz="1200" dirty="0"/>
            </a:b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177" y="2820670"/>
            <a:ext cx="1646959" cy="2588635"/>
          </a:xfrm>
          <a:prstGeom prst="rect">
            <a:avLst/>
          </a:prstGeom>
        </p:spPr>
      </p:pic>
    </p:spTree>
    <p:extLst>
      <p:ext uri="{BB962C8B-B14F-4D97-AF65-F5344CB8AC3E}">
        <p14:creationId xmlns:p14="http://schemas.microsoft.com/office/powerpoint/2010/main" val="2948233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9" y="0"/>
            <a:ext cx="10058400" cy="6705599"/>
          </a:xfrm>
          <a:prstGeom prst="rect">
            <a:avLst/>
          </a:prstGeom>
        </p:spPr>
      </p:pic>
    </p:spTree>
    <p:extLst>
      <p:ext uri="{BB962C8B-B14F-4D97-AF65-F5344CB8AC3E}">
        <p14:creationId xmlns:p14="http://schemas.microsoft.com/office/powerpoint/2010/main" val="281761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058400" cy="6286500"/>
          </a:xfrm>
          <a:prstGeom prst="rect">
            <a:avLst/>
          </a:prstGeom>
        </p:spPr>
      </p:pic>
    </p:spTree>
    <p:extLst>
      <p:ext uri="{BB962C8B-B14F-4D97-AF65-F5344CB8AC3E}">
        <p14:creationId xmlns:p14="http://schemas.microsoft.com/office/powerpoint/2010/main" val="770423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2" y="973668"/>
            <a:ext cx="9095485" cy="706964"/>
          </a:xfrm>
        </p:spPr>
        <p:txBody>
          <a:bodyPr/>
          <a:lstStyle/>
          <a:p>
            <a:pPr algn="ctr"/>
            <a:r>
              <a:rPr lang="en-US" dirty="0"/>
              <a:t>INNOVATION</a:t>
            </a:r>
            <a:br>
              <a:rPr lang="en-US" dirty="0"/>
            </a:br>
            <a:r>
              <a:rPr lang="en-US" sz="2800" dirty="0"/>
              <a:t>How Two Idea-Driven Companies Make It Happen</a:t>
            </a:r>
            <a:br>
              <a:rPr lang="en-US" dirty="0"/>
            </a:br>
            <a:endParaRPr lang="en-US" dirty="0"/>
          </a:p>
        </p:txBody>
      </p:sp>
      <p:sp>
        <p:nvSpPr>
          <p:cNvPr id="3" name="Content Placeholder 2"/>
          <p:cNvSpPr>
            <a:spLocks noGrp="1"/>
          </p:cNvSpPr>
          <p:nvPr>
            <p:ph sz="half" idx="1"/>
          </p:nvPr>
        </p:nvSpPr>
        <p:spPr/>
        <p:txBody>
          <a:bodyPr>
            <a:normAutofit lnSpcReduction="10000"/>
          </a:bodyPr>
          <a:lstStyle/>
          <a:p>
            <a:r>
              <a:rPr lang="en-US" b="1" dirty="0"/>
              <a:t>Google’s Small Groups</a:t>
            </a:r>
          </a:p>
          <a:p>
            <a:endParaRPr lang="en-US" dirty="0"/>
          </a:p>
          <a:p>
            <a:pPr marL="0" indent="0">
              <a:buNone/>
            </a:pPr>
            <a:r>
              <a:rPr lang="en-US" dirty="0"/>
              <a:t>Google is "obsessive about having very small groups working on projects. Five or six people are generally sufficient to handle a major project."</a:t>
            </a:r>
            <a:r>
              <a:rPr lang="en-US" baseline="30000" dirty="0"/>
              <a:t>37</a:t>
            </a:r>
          </a:p>
          <a:p>
            <a:pPr marL="0" indent="0">
              <a:buNone/>
            </a:pPr>
            <a:r>
              <a:rPr lang="en-US" sz="1200" dirty="0"/>
              <a:t>(Richard L. Brandt, </a:t>
            </a:r>
            <a:r>
              <a:rPr lang="en-US" sz="1200" i="1" dirty="0"/>
              <a:t>The Google Guys</a:t>
            </a:r>
            <a:r>
              <a:rPr lang="en-US" sz="1200" dirty="0"/>
              <a:t> (New York: The Penguin Group, 2011), pp. 59,60.)</a:t>
            </a:r>
          </a:p>
        </p:txBody>
      </p:sp>
      <p:sp>
        <p:nvSpPr>
          <p:cNvPr id="4" name="Content Placeholder 3"/>
          <p:cNvSpPr>
            <a:spLocks noGrp="1"/>
          </p:cNvSpPr>
          <p:nvPr>
            <p:ph sz="half" idx="2"/>
          </p:nvPr>
        </p:nvSpPr>
        <p:spPr>
          <a:xfrm>
            <a:off x="6208712" y="2603500"/>
            <a:ext cx="4825159" cy="3877310"/>
          </a:xfrm>
        </p:spPr>
        <p:txBody>
          <a:bodyPr>
            <a:normAutofit lnSpcReduction="10000"/>
          </a:bodyPr>
          <a:lstStyle/>
          <a:p>
            <a:r>
              <a:rPr lang="en-US" b="1" dirty="0"/>
              <a:t>Pixar’s “Brain Trust”</a:t>
            </a:r>
          </a:p>
          <a:p>
            <a:endParaRPr lang="en-US" dirty="0"/>
          </a:p>
          <a:p>
            <a:pPr>
              <a:buFont typeface="Arial" panose="020B0604020202020204" pitchFamily="34" charset="0"/>
              <a:buChar char="•"/>
            </a:pPr>
            <a:r>
              <a:rPr lang="en-US" dirty="0"/>
              <a:t>Began with “Toy Story”</a:t>
            </a:r>
          </a:p>
          <a:p>
            <a:pPr>
              <a:buFont typeface="Arial" panose="020B0604020202020204" pitchFamily="34" charset="0"/>
              <a:buChar char="•"/>
            </a:pPr>
            <a:r>
              <a:rPr lang="en-US" dirty="0"/>
              <a:t>Takes films from “suck” to “non-suck”</a:t>
            </a:r>
          </a:p>
          <a:p>
            <a:pPr>
              <a:buFont typeface="Arial" panose="020B0604020202020204" pitchFamily="34" charset="0"/>
              <a:buChar char="•"/>
            </a:pPr>
            <a:r>
              <a:rPr lang="en-US" dirty="0"/>
              <a:t>Resulted in a string of blockbusters</a:t>
            </a:r>
          </a:p>
          <a:p>
            <a:pPr>
              <a:buFont typeface="Arial" panose="020B0604020202020204" pitchFamily="34" charset="0"/>
              <a:buChar char="•"/>
            </a:pPr>
            <a:r>
              <a:rPr lang="en-US" dirty="0"/>
              <a:t>Brings together creative people from all levels to give their candid, but friendly input </a:t>
            </a:r>
          </a:p>
          <a:p>
            <a:pPr marL="0" indent="0">
              <a:buNone/>
            </a:pPr>
            <a:br>
              <a:rPr lang="en-US" dirty="0"/>
            </a:br>
            <a:r>
              <a:rPr lang="en-US" sz="1200" dirty="0"/>
              <a:t>(See Ed </a:t>
            </a:r>
            <a:r>
              <a:rPr lang="en-US" sz="1200" dirty="0" err="1"/>
              <a:t>Catmull</a:t>
            </a:r>
            <a:r>
              <a:rPr lang="en-US" sz="1200" dirty="0"/>
              <a:t>, </a:t>
            </a:r>
            <a:r>
              <a:rPr lang="en-US" sz="1200" i="1" dirty="0"/>
              <a:t>Creativity, Inc</a:t>
            </a:r>
            <a:r>
              <a:rPr lang="en-US" sz="1200" dirty="0"/>
              <a:t>., especially chapter 5, “Honesty and Candor”)</a:t>
            </a:r>
            <a:br>
              <a:rPr lang="en-US" sz="1200" dirty="0"/>
            </a:br>
            <a:r>
              <a:rPr lang="en-US" dirty="0"/>
              <a:t> </a:t>
            </a:r>
          </a:p>
        </p:txBody>
      </p:sp>
    </p:spTree>
    <p:extLst>
      <p:ext uri="{BB962C8B-B14F-4D97-AF65-F5344CB8AC3E}">
        <p14:creationId xmlns:p14="http://schemas.microsoft.com/office/powerpoint/2010/main" val="3558893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Let’s Think </a:t>
            </a:r>
            <a:br>
              <a:rPr lang="en-US" dirty="0"/>
            </a:br>
            <a:r>
              <a:rPr lang="en-US" dirty="0"/>
              <a:t>Beyond the Book and Lecture!</a:t>
            </a:r>
          </a:p>
        </p:txBody>
      </p:sp>
      <p:sp>
        <p:nvSpPr>
          <p:cNvPr id="3" name="Content Placeholder 2"/>
          <p:cNvSpPr>
            <a:spLocks noGrp="1"/>
          </p:cNvSpPr>
          <p:nvPr>
            <p:ph idx="1"/>
          </p:nvPr>
        </p:nvSpPr>
        <p:spPr/>
        <p:txBody>
          <a:bodyPr/>
          <a:lstStyle/>
          <a:p>
            <a:pPr marL="0" indent="0">
              <a:buNone/>
            </a:pPr>
            <a:r>
              <a:rPr lang="en-US" dirty="0"/>
              <a:t>“Education has largely become transferring a set of notes from the teacher to the student, without going through the minds of either.” (Educator Howard Hendricks)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094" y="3486150"/>
            <a:ext cx="3308985" cy="2400300"/>
          </a:xfrm>
          <a:prstGeom prst="rect">
            <a:avLst/>
          </a:prstGeom>
        </p:spPr>
      </p:pic>
    </p:spTree>
    <p:extLst>
      <p:ext uri="{BB962C8B-B14F-4D97-AF65-F5344CB8AC3E}">
        <p14:creationId xmlns:p14="http://schemas.microsoft.com/office/powerpoint/2010/main" val="1407748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Critical/Creative/Innovative Challenge #1:</a:t>
            </a:r>
            <a:br>
              <a:rPr lang="en-US" sz="3200" dirty="0"/>
            </a:br>
            <a:r>
              <a:rPr lang="en-US" sz="3200" dirty="0"/>
              <a:t>IBM Asks, “Help Us Optimize Our Learning!”</a:t>
            </a:r>
          </a:p>
        </p:txBody>
      </p:sp>
      <p:sp>
        <p:nvSpPr>
          <p:cNvPr id="3" name="Content Placeholder 2"/>
          <p:cNvSpPr>
            <a:spLocks noGrp="1"/>
          </p:cNvSpPr>
          <p:nvPr>
            <p:ph idx="1"/>
          </p:nvPr>
        </p:nvSpPr>
        <p:spPr>
          <a:xfrm>
            <a:off x="1154954" y="2603500"/>
            <a:ext cx="8825659" cy="4483100"/>
          </a:xfrm>
        </p:spPr>
        <p:txBody>
          <a:bodyPr>
            <a:normAutofit fontScale="77500" lnSpcReduction="20000"/>
          </a:bodyPr>
          <a:lstStyle/>
          <a:p>
            <a:pPr marL="0" indent="0">
              <a:buNone/>
            </a:pPr>
            <a:r>
              <a:rPr lang="en-US" sz="2400" b="1" dirty="0"/>
              <a:t>The Challenge: </a:t>
            </a:r>
            <a:r>
              <a:rPr lang="en-US" sz="2400" dirty="0"/>
              <a:t>You’ve just graduated and gotten hired by</a:t>
            </a:r>
            <a:r>
              <a:rPr lang="en-US" sz="2400" b="1" dirty="0"/>
              <a:t> </a:t>
            </a:r>
            <a:r>
              <a:rPr lang="en-US" sz="2400" dirty="0"/>
              <a:t>IBM. Your boss says, “You were an honor student. Obviously you learn better than most students. So I want you to put together a presentation on how </a:t>
            </a:r>
            <a:r>
              <a:rPr lang="en-US" sz="2400" dirty="0" err="1"/>
              <a:t>IBMers</a:t>
            </a:r>
            <a:r>
              <a:rPr lang="en-US" sz="2400" dirty="0"/>
              <a:t> can understand and retain more information when they go to seminars and continue their education.” </a:t>
            </a:r>
            <a:br>
              <a:rPr lang="en-US" sz="2400" dirty="0"/>
            </a:br>
            <a:br>
              <a:rPr lang="en-US" sz="2400" dirty="0"/>
            </a:br>
            <a:r>
              <a:rPr lang="en-US" sz="2400" b="1" dirty="0"/>
              <a:t>Your Strategy: </a:t>
            </a:r>
            <a:r>
              <a:rPr lang="en-US" sz="2400" dirty="0"/>
              <a:t>Pull together a “Brain Trust” and brainstorm “What works for you?” to come up with new stuff that they haven’t already read. </a:t>
            </a:r>
          </a:p>
          <a:p>
            <a:pPr marL="0" indent="0">
              <a:buNone/>
            </a:pPr>
            <a:r>
              <a:rPr lang="en-US" sz="2400" b="1" dirty="0"/>
              <a:t>Tips:</a:t>
            </a:r>
            <a:r>
              <a:rPr lang="en-US" sz="2400" dirty="0"/>
              <a:t> </a:t>
            </a:r>
          </a:p>
          <a:p>
            <a:pPr>
              <a:buFont typeface="Wingdings" panose="05000000000000000000" pitchFamily="2" charset="2"/>
              <a:buChar char="Ø"/>
            </a:pPr>
            <a:r>
              <a:rPr lang="en-US" sz="2400" dirty="0"/>
              <a:t>We’re using “metacognition” (“thinking about thinking”) to get beneath the surface</a:t>
            </a:r>
          </a:p>
          <a:p>
            <a:pPr>
              <a:buFont typeface="Wingdings" panose="05000000000000000000" pitchFamily="2" charset="2"/>
              <a:buChar char="Ø"/>
            </a:pPr>
            <a:r>
              <a:rPr lang="en-US" sz="2400" dirty="0"/>
              <a:t>Don’t be restricted by “What they want you to say,” or “What conforms to the current theories.” </a:t>
            </a:r>
          </a:p>
          <a:p>
            <a:pPr>
              <a:buFont typeface="Wingdings" panose="05000000000000000000" pitchFamily="2" charset="2"/>
              <a:buChar char="Ø"/>
            </a:pPr>
            <a:r>
              <a:rPr lang="en-US" sz="2400" dirty="0"/>
              <a:t>“It’s only weird if it doesn’t work.” So in one sense, you’re looking for stuff that they don’t already know, so “the weirder the better.” </a:t>
            </a:r>
          </a:p>
          <a:p>
            <a:pPr>
              <a:buFont typeface="Wingdings" panose="05000000000000000000" pitchFamily="2" charset="2"/>
              <a:buChar char="Ø"/>
            </a:pPr>
            <a:r>
              <a:rPr lang="en-US" sz="2400" dirty="0"/>
              <a:t>Get motivated! This is practical stuff you can use!</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99309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773" y="1614577"/>
            <a:ext cx="10785763" cy="5447645"/>
          </a:xfrm>
          <a:prstGeom prst="rect">
            <a:avLst/>
          </a:prstGeom>
        </p:spPr>
        <p:txBody>
          <a:bodyPr wrap="square">
            <a:spAutoFit/>
          </a:bodyPr>
          <a:lstStyle/>
          <a:p>
            <a:r>
              <a:rPr lang="en-US" sz="2400" b="1" dirty="0"/>
              <a:t>IBM Motto = “Think”</a:t>
            </a:r>
          </a:p>
          <a:p>
            <a:r>
              <a:rPr lang="en-US" sz="2400" b="1" dirty="0"/>
              <a:t>Apple Motto = “Think Different” </a:t>
            </a:r>
            <a:br>
              <a:rPr lang="en-US" sz="2400" b="1" dirty="0"/>
            </a:br>
            <a:endParaRPr lang="en-US" sz="2400" b="1" dirty="0"/>
          </a:p>
          <a:p>
            <a:pPr algn="ctr"/>
            <a:r>
              <a:rPr lang="en-US" sz="2400" b="1" dirty="0">
                <a:solidFill>
                  <a:srgbClr val="B31166"/>
                </a:solidFill>
              </a:rPr>
              <a:t>Our Strategy</a:t>
            </a:r>
          </a:p>
          <a:p>
            <a:pPr marL="342900" indent="-342900">
              <a:buAutoNum type="arabicPeriod"/>
            </a:pPr>
            <a:endParaRPr lang="en-US" b="1" dirty="0"/>
          </a:p>
          <a:p>
            <a:pPr marL="342900" indent="-342900">
              <a:buAutoNum type="arabicPeriod"/>
            </a:pPr>
            <a:r>
              <a:rPr lang="en-US" b="1" dirty="0"/>
              <a:t>Think </a:t>
            </a:r>
            <a:r>
              <a:rPr lang="en-US" dirty="0"/>
              <a:t>personally of “what works for you” in learning. Write down ideas. </a:t>
            </a:r>
          </a:p>
          <a:p>
            <a:pPr marL="342900" indent="-342900">
              <a:buAutoNum type="arabicPeriod"/>
            </a:pPr>
            <a:r>
              <a:rPr lang="en-US" b="1" dirty="0"/>
              <a:t>Share </a:t>
            </a:r>
            <a:r>
              <a:rPr lang="en-US" dirty="0"/>
              <a:t>it with your neighbor and get more ideas. (HP’s “next bench” technique)</a:t>
            </a:r>
          </a:p>
          <a:p>
            <a:pPr marL="342900" indent="-342900">
              <a:buAutoNum type="arabicPeriod"/>
            </a:pPr>
            <a:r>
              <a:rPr lang="en-US" b="1" dirty="0"/>
              <a:t>Collect </a:t>
            </a:r>
            <a:r>
              <a:rPr lang="en-US" dirty="0"/>
              <a:t>ideas on the board with the entire class (Pixar’s “Brain Trust.”)</a:t>
            </a:r>
          </a:p>
          <a:p>
            <a:pPr marL="342900" indent="-342900">
              <a:buAutoNum type="arabicPeriod"/>
            </a:pPr>
            <a:endParaRPr lang="en-US" b="1" dirty="0"/>
          </a:p>
          <a:p>
            <a:r>
              <a:rPr lang="en-US" b="1" dirty="0"/>
              <a:t>Categories can include (but are not limited to): </a:t>
            </a:r>
          </a:p>
          <a:p>
            <a:endParaRPr lang="en-US" b="1" dirty="0"/>
          </a:p>
          <a:p>
            <a:pPr marL="285750" indent="-285750">
              <a:buFont typeface="Wingdings" panose="05000000000000000000" pitchFamily="2" charset="2"/>
              <a:buChar char="v"/>
            </a:pPr>
            <a:r>
              <a:rPr lang="en-US" b="1" dirty="0"/>
              <a:t>Tricks for memorizing. </a:t>
            </a:r>
          </a:p>
          <a:p>
            <a:pPr marL="285750" indent="-285750">
              <a:buFont typeface="Wingdings" panose="05000000000000000000" pitchFamily="2" charset="2"/>
              <a:buChar char="v"/>
            </a:pPr>
            <a:r>
              <a:rPr lang="en-US" b="1" dirty="0"/>
              <a:t>Tricks for note-taking.</a:t>
            </a:r>
          </a:p>
          <a:p>
            <a:pPr marL="285750" indent="-285750">
              <a:buFont typeface="Wingdings" panose="05000000000000000000" pitchFamily="2" charset="2"/>
              <a:buChar char="v"/>
            </a:pPr>
            <a:r>
              <a:rPr lang="en-US" b="1" dirty="0"/>
              <a:t>Tricks for organizing. </a:t>
            </a:r>
          </a:p>
          <a:p>
            <a:pPr marL="285750" indent="-285750">
              <a:buFont typeface="Wingdings" panose="05000000000000000000" pitchFamily="2" charset="2"/>
              <a:buChar char="v"/>
            </a:pPr>
            <a:r>
              <a:rPr lang="en-US" b="1" dirty="0"/>
              <a:t>Tricks for focusing attention in class or while reading.</a:t>
            </a:r>
          </a:p>
          <a:p>
            <a:pPr marL="285750" indent="-285750">
              <a:buFont typeface="Wingdings" panose="05000000000000000000" pitchFamily="2" charset="2"/>
              <a:buChar char="v"/>
            </a:pPr>
            <a:r>
              <a:rPr lang="en-US" b="1" dirty="0"/>
              <a:t>Tricks for overcoming weaknesses. </a:t>
            </a:r>
          </a:p>
          <a:p>
            <a:pPr marL="285750" indent="-285750">
              <a:buFont typeface="Wingdings" panose="05000000000000000000" pitchFamily="2" charset="2"/>
              <a:buChar char="v"/>
            </a:pPr>
            <a:r>
              <a:rPr lang="en-US" b="1" dirty="0"/>
              <a:t>Tricks to enhance your environment.</a:t>
            </a:r>
          </a:p>
          <a:p>
            <a:pPr marL="285750" indent="-285750">
              <a:buFont typeface="Wingdings" panose="05000000000000000000" pitchFamily="2" charset="2"/>
              <a:buChar char="v"/>
            </a:pPr>
            <a:r>
              <a:rPr lang="en-US" b="1" dirty="0"/>
              <a:t>Tricks with visualizing material.  </a:t>
            </a:r>
            <a:endParaRPr lang="en-US" dirty="0"/>
          </a:p>
        </p:txBody>
      </p:sp>
    </p:spTree>
    <p:extLst>
      <p:ext uri="{BB962C8B-B14F-4D97-AF65-F5344CB8AC3E}">
        <p14:creationId xmlns:p14="http://schemas.microsoft.com/office/powerpoint/2010/main" val="877694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973668"/>
            <a:ext cx="9398000" cy="706964"/>
          </a:xfrm>
        </p:spPr>
        <p:txBody>
          <a:bodyPr/>
          <a:lstStyle/>
          <a:p>
            <a:pPr algn="ctr"/>
            <a:r>
              <a:rPr lang="en-US" dirty="0"/>
              <a:t>Debriefing: </a:t>
            </a:r>
            <a:br>
              <a:rPr lang="en-US" dirty="0"/>
            </a:br>
            <a:r>
              <a:rPr lang="en-US" sz="3200" dirty="0"/>
              <a:t>Tips on Thinking from Creative Challenge #1</a:t>
            </a:r>
          </a:p>
        </p:txBody>
      </p:sp>
      <p:sp>
        <p:nvSpPr>
          <p:cNvPr id="3" name="Content Placeholder 2"/>
          <p:cNvSpPr>
            <a:spLocks noGrp="1"/>
          </p:cNvSpPr>
          <p:nvPr>
            <p:ph idx="1"/>
          </p:nvPr>
        </p:nvSpPr>
        <p:spPr>
          <a:xfrm>
            <a:off x="2563715" y="3178752"/>
            <a:ext cx="8825659" cy="5123584"/>
          </a:xfrm>
        </p:spPr>
        <p:txBody>
          <a:bodyPr>
            <a:normAutofit lnSpcReduction="10000"/>
          </a:bodyPr>
          <a:lstStyle/>
          <a:p>
            <a:endParaRPr lang="en-US" dirty="0"/>
          </a:p>
          <a:p>
            <a:endParaRPr lang="en-US" dirty="0"/>
          </a:p>
          <a:p>
            <a:r>
              <a:rPr lang="en-US" dirty="0"/>
              <a:t>“Crowdsourcing” often trumps “Me-Sourcing” in the race for ideas. </a:t>
            </a:r>
          </a:p>
          <a:p>
            <a:r>
              <a:rPr lang="en-US" dirty="0"/>
              <a:t>200 years of experience can trump 10 years of experience + expertise.</a:t>
            </a:r>
          </a:p>
          <a:p>
            <a:r>
              <a:rPr lang="en-US" dirty="0"/>
              <a:t>Brainstorming requires balancing candor with kindness.</a:t>
            </a:r>
          </a:p>
          <a:p>
            <a:r>
              <a:rPr lang="en-US" dirty="0"/>
              <a:t>Effective brainstorming celebrates the weird in search of the workable. “It’s only weird if it doesn’t work.” Don’t stifle the flow of ideas with comments like, “But that’s not practical!” </a:t>
            </a:r>
          </a:p>
          <a:p>
            <a:r>
              <a:rPr lang="en-US" dirty="0"/>
              <a:t>The intuitive = “duh.” The </a:t>
            </a:r>
            <a:r>
              <a:rPr lang="en-US" i="1" dirty="0"/>
              <a:t>counter</a:t>
            </a:r>
            <a:r>
              <a:rPr lang="en-US" dirty="0"/>
              <a:t>intuitive fascinates and captivates. </a:t>
            </a:r>
          </a:p>
          <a:p>
            <a:r>
              <a:rPr lang="en-US" dirty="0"/>
              <a:t>“What works” can trump “Following the prevailing theory,” so feel free to ignore the reigning theories. </a:t>
            </a:r>
          </a:p>
          <a:p>
            <a:r>
              <a:rPr lang="en-US" dirty="0"/>
              <a:t>Find ways to consolidate the best ideas. </a:t>
            </a:r>
          </a:p>
          <a:p>
            <a:r>
              <a:rPr lang="en-US" dirty="0"/>
              <a:t>It takes work to develop a “culture of candor.” (Jack Welch, at GE, kicked the managers out of brainstorming sessions. </a:t>
            </a:r>
            <a:r>
              <a:rPr lang="en-US" dirty="0" err="1"/>
              <a:t>Catmull</a:t>
            </a:r>
            <a:r>
              <a:rPr lang="en-US" dirty="0"/>
              <a:t> wouldn’t allow Steve Jobs into the “Brain Trust.” Jobs’ personality was too strong.) </a:t>
            </a:r>
          </a:p>
        </p:txBody>
      </p:sp>
      <p:pic>
        <p:nvPicPr>
          <p:cNvPr id="4" name="Picture 3" descr="IndianaJonesCropped.jpg"/>
          <p:cNvPicPr/>
          <p:nvPr/>
        </p:nvPicPr>
        <p:blipFill>
          <a:blip r:embed="rId2" cstate="print"/>
          <a:stretch>
            <a:fillRect/>
          </a:stretch>
        </p:blipFill>
        <p:spPr>
          <a:xfrm>
            <a:off x="636531" y="2534516"/>
            <a:ext cx="1255395" cy="2038350"/>
          </a:xfrm>
          <a:prstGeom prst="rect">
            <a:avLst/>
          </a:prstGeom>
        </p:spPr>
      </p:pic>
      <p:sp>
        <p:nvSpPr>
          <p:cNvPr id="5" name="Title 4"/>
          <p:cNvSpPr txBox="1">
            <a:spLocks/>
          </p:cNvSpPr>
          <p:nvPr/>
        </p:nvSpPr>
        <p:spPr bwMode="gray">
          <a:xfrm>
            <a:off x="2273708" y="2722418"/>
            <a:ext cx="9405674" cy="131348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32224C"/>
                </a:solidFill>
              </a:rPr>
              <a:t>Metacognition = Thinking about our Thinking</a:t>
            </a:r>
          </a:p>
        </p:txBody>
      </p:sp>
    </p:spTree>
    <p:extLst>
      <p:ext uri="{BB962C8B-B14F-4D97-AF65-F5344CB8AC3E}">
        <p14:creationId xmlns:p14="http://schemas.microsoft.com/office/powerpoint/2010/main" val="33578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464695"/>
            <a:ext cx="8761413" cy="1603948"/>
          </a:xfrm>
        </p:spPr>
        <p:txBody>
          <a:bodyPr/>
          <a:lstStyle/>
          <a:p>
            <a:pPr algn="ctr"/>
            <a:r>
              <a:rPr lang="en-US" dirty="0"/>
              <a:t>Who Do Top Businesses  </a:t>
            </a:r>
            <a:br>
              <a:rPr lang="en-US" dirty="0"/>
            </a:br>
            <a:r>
              <a:rPr lang="en-US" dirty="0"/>
              <a:t>Want to Hire?</a:t>
            </a:r>
          </a:p>
        </p:txBody>
      </p:sp>
      <p:sp>
        <p:nvSpPr>
          <p:cNvPr id="3" name="Content Placeholder 2"/>
          <p:cNvSpPr>
            <a:spLocks noGrp="1"/>
          </p:cNvSpPr>
          <p:nvPr>
            <p:ph idx="1"/>
          </p:nvPr>
        </p:nvSpPr>
        <p:spPr/>
        <p:txBody>
          <a:bodyPr/>
          <a:lstStyle/>
          <a:p>
            <a:r>
              <a:rPr lang="en-US" dirty="0"/>
              <a:t>A survey of over 1,000 people who hire for various industries, conducted by the Accrediting Council for Independent Colleges and Universities, asked respondents to rank the importance of various competencies for the future. They ranked "novel and adaptive thinking" first, for both "current importance" and "future importance.”</a:t>
            </a:r>
            <a:endParaRPr lang="en-US" baseline="30000" dirty="0"/>
          </a:p>
          <a:p>
            <a:endParaRPr lang="en-US" baseline="30000" dirty="0"/>
          </a:p>
          <a:p>
            <a:pPr marL="0" indent="0">
              <a:buNone/>
            </a:pPr>
            <a:r>
              <a:rPr lang="en-US" sz="1200" dirty="0"/>
              <a:t>Survey by the Accrediting Council for Independent Colleges and Universities (ACICS), "Panel Discussion: Workforce Skills Reality Check," http://www.acics.org/events/content.aspx?id=4718</a:t>
            </a:r>
          </a:p>
        </p:txBody>
      </p:sp>
    </p:spTree>
    <p:extLst>
      <p:ext uri="{BB962C8B-B14F-4D97-AF65-F5344CB8AC3E}">
        <p14:creationId xmlns:p14="http://schemas.microsoft.com/office/powerpoint/2010/main" val="5505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There a “Sweet Spot” </a:t>
            </a:r>
            <a:br>
              <a:rPr lang="en-US" dirty="0"/>
            </a:br>
            <a:r>
              <a:rPr lang="en-US" sz="3200" dirty="0"/>
              <a:t>That Recruiters Look for, But Can’t Find?</a:t>
            </a:r>
          </a:p>
        </p:txBody>
      </p:sp>
      <p:sp>
        <p:nvSpPr>
          <p:cNvPr id="3" name="Content Placeholder 2"/>
          <p:cNvSpPr>
            <a:spLocks noGrp="1"/>
          </p:cNvSpPr>
          <p:nvPr>
            <p:ph idx="1"/>
          </p:nvPr>
        </p:nvSpPr>
        <p:spPr>
          <a:xfrm>
            <a:off x="1154955" y="2603500"/>
            <a:ext cx="6343126" cy="4460240"/>
          </a:xfrm>
        </p:spPr>
        <p:txBody>
          <a:bodyPr>
            <a:normAutofit lnSpcReduction="10000"/>
          </a:bodyPr>
          <a:lstStyle/>
          <a:p>
            <a:pPr marL="0" indent="0">
              <a:buNone/>
            </a:pPr>
            <a:r>
              <a:rPr lang="en-US" i="1" dirty="0"/>
              <a:t>Bloomberg</a:t>
            </a:r>
            <a:r>
              <a:rPr lang="en-US" dirty="0"/>
              <a:t> recently released the </a:t>
            </a:r>
            <a:r>
              <a:rPr lang="en-US" i="1" dirty="0"/>
              <a:t>2015 Job Skills Report</a:t>
            </a:r>
            <a:r>
              <a:rPr lang="en-US" dirty="0"/>
              <a:t>, which surveyed 1,320 recruiters for 614 companies.</a:t>
            </a:r>
            <a:r>
              <a:rPr lang="en-US" baseline="30000" dirty="0"/>
              <a:t>2</a:t>
            </a:r>
            <a:r>
              <a:rPr lang="en-US" dirty="0"/>
              <a:t> They found a "sweet spot" of skills that 1) companies were most looking for and 2) were hardest to find. </a:t>
            </a:r>
          </a:p>
          <a:p>
            <a:pPr marL="0" indent="0">
              <a:buNone/>
            </a:pPr>
            <a:r>
              <a:rPr lang="en-US" dirty="0"/>
              <a:t>Here are the four "rare skills that companies want most": </a:t>
            </a:r>
            <a:br>
              <a:rPr lang="en-US" dirty="0"/>
            </a:br>
            <a:endParaRPr lang="en-US" dirty="0"/>
          </a:p>
          <a:p>
            <a:pPr lvl="1"/>
            <a:r>
              <a:rPr lang="en-US" dirty="0"/>
              <a:t>Strategic Thinking</a:t>
            </a:r>
          </a:p>
          <a:p>
            <a:pPr lvl="1"/>
            <a:r>
              <a:rPr lang="en-US" dirty="0"/>
              <a:t>Creative Problem Solving</a:t>
            </a:r>
          </a:p>
          <a:p>
            <a:pPr lvl="1"/>
            <a:r>
              <a:rPr lang="en-US" dirty="0"/>
              <a:t>Leadership Skills</a:t>
            </a:r>
          </a:p>
          <a:p>
            <a:pPr lvl="1"/>
            <a:r>
              <a:rPr lang="en-US" dirty="0"/>
              <a:t>Communication Skills</a:t>
            </a:r>
          </a:p>
          <a:p>
            <a:endParaRPr lang="en-US" dirty="0"/>
          </a:p>
          <a:p>
            <a:pPr marL="0" indent="0">
              <a:buNone/>
            </a:pPr>
            <a:r>
              <a:rPr lang="en-US" sz="1400" dirty="0"/>
              <a:t>(Francesca Levy and Jonathan </a:t>
            </a:r>
            <a:r>
              <a:rPr lang="en-US" sz="1400" dirty="0" err="1"/>
              <a:t>Rodkin</a:t>
            </a:r>
            <a:r>
              <a:rPr lang="en-US" sz="1400" dirty="0"/>
              <a:t>, "The Bloomberg Recruiter Report: Job Skills Companies Want But Can’t Get," in the online Business section of </a:t>
            </a:r>
            <a:r>
              <a:rPr lang="en-US" sz="1400" i="1" dirty="0"/>
              <a:t>Bloomberg</a:t>
            </a:r>
            <a:r>
              <a:rPr lang="en-US" sz="1400" dirty="0"/>
              <a:t>, July, 2015)</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382" y="2735580"/>
            <a:ext cx="4331970" cy="3459480"/>
          </a:xfrm>
          <a:prstGeom prst="rect">
            <a:avLst/>
          </a:prstGeom>
          <a:effectLst>
            <a:outerShdw blurRad="50800" dist="50800" dir="5400000" algn="ctr" rotWithShape="0">
              <a:srgbClr val="000000">
                <a:alpha val="35000"/>
              </a:srgbClr>
            </a:outerShdw>
          </a:effectLst>
        </p:spPr>
      </p:pic>
      <p:sp>
        <p:nvSpPr>
          <p:cNvPr id="5" name="Rectangle 4"/>
          <p:cNvSpPr/>
          <p:nvPr/>
        </p:nvSpPr>
        <p:spPr>
          <a:xfrm>
            <a:off x="1948721" y="4257207"/>
            <a:ext cx="2698230" cy="794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80" y="0"/>
            <a:ext cx="8750239" cy="6858000"/>
          </a:xfrm>
          <a:prstGeom prst="rect">
            <a:avLst/>
          </a:prstGeom>
        </p:spPr>
      </p:pic>
    </p:spTree>
    <p:extLst>
      <p:ext uri="{BB962C8B-B14F-4D97-AF65-F5344CB8AC3E}">
        <p14:creationId xmlns:p14="http://schemas.microsoft.com/office/powerpoint/2010/main" val="415952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Beyond Textbook Knowledge: </a:t>
            </a:r>
            <a:br>
              <a:rPr lang="en-US" dirty="0"/>
            </a:br>
            <a:r>
              <a:rPr lang="en-US" dirty="0"/>
              <a:t>What Kind of Engineers </a:t>
            </a:r>
            <a:br>
              <a:rPr lang="en-US" dirty="0"/>
            </a:br>
            <a:r>
              <a:rPr lang="en-US" dirty="0"/>
              <a:t>Does Lockheed-Martin Seek Out? </a:t>
            </a:r>
          </a:p>
        </p:txBody>
      </p:sp>
      <p:sp>
        <p:nvSpPr>
          <p:cNvPr id="3" name="Content Placeholder 2"/>
          <p:cNvSpPr>
            <a:spLocks noGrp="1"/>
          </p:cNvSpPr>
          <p:nvPr>
            <p:ph idx="1"/>
          </p:nvPr>
        </p:nvSpPr>
        <p:spPr/>
        <p:txBody>
          <a:bodyPr/>
          <a:lstStyle/>
          <a:p>
            <a:pPr marL="0" indent="0">
              <a:buNone/>
            </a:pPr>
            <a:r>
              <a:rPr lang="en-US" sz="2000" i="1" dirty="0"/>
              <a:t>“…a candidate who demonstrates capabilities in critical thinking, </a:t>
            </a:r>
            <a:br>
              <a:rPr lang="en-US" sz="2000" i="1" dirty="0"/>
            </a:br>
            <a:r>
              <a:rPr lang="en-US" sz="2000" i="1" dirty="0"/>
              <a:t>creative problem-solving and communication has a far greater chance of being employed today than his or her counterpart without those skills.”</a:t>
            </a:r>
            <a:endParaRPr lang="en-US" sz="2000" dirty="0"/>
          </a:p>
          <a:p>
            <a:pPr marL="0" indent="0">
              <a:buNone/>
            </a:pPr>
            <a:r>
              <a:rPr lang="en-US" sz="2000" dirty="0"/>
              <a:t>— Norman Augustine, former chairman and CEO of Lockheed-Martin, which employs over 80,000 engineers</a:t>
            </a:r>
            <a:r>
              <a:rPr lang="en-US" sz="2000" baseline="30000" dirty="0"/>
              <a:t>1</a:t>
            </a:r>
          </a:p>
          <a:p>
            <a:pPr marL="0" indent="0" algn="ctr">
              <a:buNone/>
            </a:pPr>
            <a:endParaRPr lang="en-US" dirty="0"/>
          </a:p>
        </p:txBody>
      </p:sp>
    </p:spTree>
    <p:extLst>
      <p:ext uri="{BB962C8B-B14F-4D97-AF65-F5344CB8AC3E}">
        <p14:creationId xmlns:p14="http://schemas.microsoft.com/office/powerpoint/2010/main" val="1626501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11191</TotalTime>
  <Words>4315</Words>
  <Application>Microsoft Office PowerPoint</Application>
  <PresentationFormat>Widescreen</PresentationFormat>
  <Paragraphs>237</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Algerian</vt:lpstr>
      <vt:lpstr>Arial</vt:lpstr>
      <vt:lpstr>Calibri</vt:lpstr>
      <vt:lpstr>Century Gothic</vt:lpstr>
      <vt:lpstr>Wingdings</vt:lpstr>
      <vt:lpstr>Wingdings 3</vt:lpstr>
      <vt:lpstr>Ion Boardroom</vt:lpstr>
      <vt:lpstr>       Maximizing Critical Thinking In the Classroom  </vt:lpstr>
      <vt:lpstr>Tip: Write Down only Your Takeaways! (Otherwise, just follow along and think.)</vt:lpstr>
      <vt:lpstr>Introduction Why Prioritize Critical/Creative Thinking? </vt:lpstr>
      <vt:lpstr>PowerPoint Presentation</vt:lpstr>
      <vt:lpstr>The Crying Need of Today’s Businesses: Critical &amp; Creative Thinkers</vt:lpstr>
      <vt:lpstr>Who Do Top Businesses   Want to Hire?</vt:lpstr>
      <vt:lpstr>Is There a “Sweet Spot”  That Recruiters Look for, But Can’t Find?</vt:lpstr>
      <vt:lpstr>PowerPoint Presentation</vt:lpstr>
      <vt:lpstr>Beyond Textbook Knowledge:  What Kind of Engineers  Does Lockheed-Martin Seek Out? </vt:lpstr>
      <vt:lpstr>The Challenge of Navigating  The Knowledge Explosion</vt:lpstr>
      <vt:lpstr>My Intent:  Maximize Critical Thinking as I Teach</vt:lpstr>
      <vt:lpstr>PowerPoint Presentation</vt:lpstr>
      <vt:lpstr>1. Continually Motivate with  “What’s in It For Me?” </vt:lpstr>
      <vt:lpstr>2. Set Them Free to Think about Their Reading</vt:lpstr>
      <vt:lpstr>3. Cover New Stuff in Class</vt:lpstr>
      <vt:lpstr>4. Get Them to Open Up and Brainstorm!</vt:lpstr>
      <vt:lpstr>“It’s Only Weird if It Doesn’t Work”</vt:lpstr>
      <vt:lpstr>Let’s Try a Brainstorm!</vt:lpstr>
      <vt:lpstr>5. Create a Class Culture of Open Sharing</vt:lpstr>
      <vt:lpstr>6. Shock Them Out of Complacency</vt:lpstr>
      <vt:lpstr>PowerPoint Presentation</vt:lpstr>
      <vt:lpstr>7. Give Them a Method For  Thinking Through Things </vt:lpstr>
      <vt:lpstr>PowerPoint Presentation</vt:lpstr>
      <vt:lpstr>Why the “First Response?” Critical/Creative/Innovative Challenge #1: A Prophet Gets Bitten</vt:lpstr>
      <vt:lpstr>Critical/Creative/Innovative Challenge #2: How Can We Teach More Effectively?  (See chpt. 17 of Why Brilliant People Believe Nonsense)</vt:lpstr>
      <vt:lpstr>The Chart As I First Interpreted It</vt:lpstr>
      <vt:lpstr>Top University Interprets the Chart</vt:lpstr>
      <vt:lpstr>Are There Alternate Ways to Interpret It?</vt:lpstr>
      <vt:lpstr>What About This?  (Assume they may have “omitted the origins”)</vt:lpstr>
      <vt:lpstr>So we have some data (the chart) and some reasoning based on that data (“Typical lectures largely suck.”) </vt:lpstr>
      <vt:lpstr>PowerPoint Presentation</vt:lpstr>
      <vt:lpstr>Tracing Down the Source:  The Chart as Bligh Drew It </vt:lpstr>
      <vt:lpstr>The Chart That Started It All! (Same Study as Originally Published by Lloyd in 1968)</vt:lpstr>
      <vt:lpstr>Bottom Line: Are Lectures Worthless?</vt:lpstr>
      <vt:lpstr>So What Are Your Takeaways  Concerning Critical/Creative Thinking?</vt:lpstr>
      <vt:lpstr>Critical/Creative/Innovative Challenge #3: What Causes Colds? (See chpt. 2 of Why Brilliant People Believe Nonsense)</vt:lpstr>
      <vt:lpstr>Debriefing:  Tips on Thinking from Challenge #3</vt:lpstr>
      <vt:lpstr>PowerPoint Presentation</vt:lpstr>
      <vt:lpstr> Critical/Creative/Innovative Challenge #4: In Which Specialty Are The Most STEM Jobs? (See chpt. 16 of Why Brilliant People Believe Nonsense)  </vt:lpstr>
      <vt:lpstr>PowerPoint Presentation</vt:lpstr>
      <vt:lpstr>Sample Questions Concerning Biotech</vt:lpstr>
      <vt:lpstr>Preliminary Thoughts/Research</vt:lpstr>
      <vt:lpstr>Do more recent stats support the claim that STEM occupations are mushrooming?  </vt:lpstr>
      <vt:lpstr>Some New Studies Questioning  A Surging Demand for STEM Workers</vt:lpstr>
      <vt:lpstr>Debriefing:  Tips on Thinking from Challenge #4</vt:lpstr>
      <vt:lpstr>Conclusions from Part 1:  Critical Thinking</vt:lpstr>
      <vt:lpstr>Part 2 Exploring Creativity and Innovation </vt:lpstr>
      <vt:lpstr>Critical/Creative/Innovative Challenge #4: How Do You Define “Smart”? (See chpt. 20 of Why Brilliant People Believe Nonsense) </vt:lpstr>
      <vt:lpstr>Who Does Michael Dell  Want to Hire?  </vt:lpstr>
      <vt:lpstr>PowerPoint Presentation</vt:lpstr>
      <vt:lpstr>PowerPoint Presentation</vt:lpstr>
      <vt:lpstr>INNOVATION How Two Idea-Driven Companies Make It Happen </vt:lpstr>
      <vt:lpstr>So Let’s Think  Beyond the Book and Lecture!</vt:lpstr>
      <vt:lpstr>Critical/Creative/Innovative Challenge #1: IBM Asks, “Help Us Optimize Our Learning!”</vt:lpstr>
      <vt:lpstr>PowerPoint Presentation</vt:lpstr>
      <vt:lpstr>Debriefing:  Tips on Thinking from Creative Challenge #1</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 Creative Thinking</dc:title>
  <dc:creator>Steve Miller</dc:creator>
  <cp:lastModifiedBy>Steve Miller</cp:lastModifiedBy>
  <cp:revision>149</cp:revision>
  <dcterms:created xsi:type="dcterms:W3CDTF">2015-08-29T15:34:04Z</dcterms:created>
  <dcterms:modified xsi:type="dcterms:W3CDTF">2025-05-07T15:37:47Z</dcterms:modified>
</cp:coreProperties>
</file>