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66" r:id="rId5"/>
    <p:sldId id="271" r:id="rId6"/>
    <p:sldId id="267" r:id="rId7"/>
    <p:sldId id="268" r:id="rId8"/>
    <p:sldId id="269" r:id="rId9"/>
    <p:sldId id="270" r:id="rId10"/>
    <p:sldId id="272" r:id="rId11"/>
    <p:sldId id="257" r:id="rId12"/>
    <p:sldId id="260" r:id="rId13"/>
    <p:sldId id="259" r:id="rId14"/>
    <p:sldId id="261" r:id="rId15"/>
    <p:sldId id="262" r:id="rId16"/>
    <p:sldId id="263" r:id="rId17"/>
    <p:sldId id="264"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468D8-B6B7-8E61-DEA2-8716DB707C6A}" v="150" dt="2024-10-10T22:07:38.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6"/>
    <p:restoredTop sz="94619"/>
  </p:normalViewPr>
  <p:slideViewPr>
    <p:cSldViewPr snapToGrid="0">
      <p:cViewPr varScale="1">
        <p:scale>
          <a:sx n="78" d="100"/>
          <a:sy n="78" d="100"/>
        </p:scale>
        <p:origin x="20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FAD0B-3B1C-0145-AA45-C6CA38959612}" type="datetimeFigureOut">
              <a:rPr lang="en-US" smtClean="0"/>
              <a:t>5/6/25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B956E-F0E6-D74A-B4EA-190757491432}" type="slidenum">
              <a:rPr lang="en-US" smtClean="0"/>
              <a:t>‹#›</a:t>
            </a:fld>
            <a:endParaRPr lang="en-US"/>
          </a:p>
        </p:txBody>
      </p:sp>
    </p:spTree>
    <p:extLst>
      <p:ext uri="{BB962C8B-B14F-4D97-AF65-F5344CB8AC3E}">
        <p14:creationId xmlns:p14="http://schemas.microsoft.com/office/powerpoint/2010/main" val="189032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B956E-F0E6-D74A-B4EA-190757491432}" type="slidenum">
              <a:rPr lang="en-US" smtClean="0"/>
              <a:t>8</a:t>
            </a:fld>
            <a:endParaRPr lang="en-US"/>
          </a:p>
        </p:txBody>
      </p:sp>
    </p:spTree>
    <p:extLst>
      <p:ext uri="{BB962C8B-B14F-4D97-AF65-F5344CB8AC3E}">
        <p14:creationId xmlns:p14="http://schemas.microsoft.com/office/powerpoint/2010/main" val="397787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B956E-F0E6-D74A-B4EA-190757491432}" type="slidenum">
              <a:rPr lang="en-US" smtClean="0"/>
              <a:t>9</a:t>
            </a:fld>
            <a:endParaRPr lang="en-US"/>
          </a:p>
        </p:txBody>
      </p:sp>
    </p:spTree>
    <p:extLst>
      <p:ext uri="{BB962C8B-B14F-4D97-AF65-F5344CB8AC3E}">
        <p14:creationId xmlns:p14="http://schemas.microsoft.com/office/powerpoint/2010/main" val="283200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B956E-F0E6-D74A-B4EA-190757491432}" type="slidenum">
              <a:rPr lang="en-US" smtClean="0"/>
              <a:t>11</a:t>
            </a:fld>
            <a:endParaRPr lang="en-US"/>
          </a:p>
        </p:txBody>
      </p:sp>
    </p:spTree>
    <p:extLst>
      <p:ext uri="{BB962C8B-B14F-4D97-AF65-F5344CB8AC3E}">
        <p14:creationId xmlns:p14="http://schemas.microsoft.com/office/powerpoint/2010/main" val="412665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B380-4F04-756C-5749-1070D1BB3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EBC25-C64F-C105-8E10-5294C4242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EA1F36-D337-1C3E-35F3-CE998BD48AE6}"/>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93264B45-3B69-7550-82E7-691B5B632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58AD2-3C87-9F23-ACDD-B46491AFBF7C}"/>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209905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8816-2331-ED56-7D0E-5EB01DCE67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15F29-B312-827A-93AF-E6A0E1774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2FDC9-C18D-05EB-29D7-02267ED7BA9B}"/>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A2175D15-BCD4-8384-1920-8EC606E9F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0E6FE-438A-377A-EB28-F41424B7939B}"/>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393470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F1BED-BEAF-29FE-5D97-472394A4C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1C417-A879-42B0-86C6-FE29AE1BF2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575C-8128-09CD-DAC4-8132B69195D0}"/>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C0C33DD3-B521-E11B-A640-8CA09004B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B58DC-82D1-E7D2-0DEE-93F0C58D2B29}"/>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402552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AC0-EEC3-E792-D573-603E9997A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922CA-ACBA-D126-0C42-1FE9E6553C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4F1CF-B141-3F88-F748-DCDC2A9F3CC6}"/>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8132144F-F7C8-9F23-F648-7A85E900F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E6769-3255-B93D-B853-E94BD66BF87F}"/>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26236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2D24-8FF1-AAFB-6E1F-DD2158D2E1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9D1738-9D84-6308-10A9-763029B7C8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3AB07-49B7-C874-ADB8-24875EEB973C}"/>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4643F5A9-A1A4-6699-9F9B-A949D8CB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7184B-7D50-F939-3276-A0F5A40F444F}"/>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22449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9F95-BE7C-528F-8E66-83C4D4E1C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9DE61-737B-E529-C260-D92E760D31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DF60CF-6D5B-BF5A-2503-6BB149162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7DD9A9-D9F1-4E17-1979-E7699CD212DD}"/>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6" name="Footer Placeholder 5">
            <a:extLst>
              <a:ext uri="{FF2B5EF4-FFF2-40B4-BE49-F238E27FC236}">
                <a16:creationId xmlns:a16="http://schemas.microsoft.com/office/drawing/2014/main" id="{6E5DA965-F658-E0E3-5E4D-8BE558C86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57A77-D133-9817-7E92-8A6F1E2C985E}"/>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366705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1187-003A-041D-4738-70AFEB5F95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716A4-692B-AE7C-813B-A68C00E1D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592296-AD6F-FDC9-B5E6-A5639D51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49F5E-7D68-1E7D-4371-30C60F776D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614E9-B925-8999-98E1-DC316C3887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B83F85-610B-BB53-2B36-5722C67408D4}"/>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8" name="Footer Placeholder 7">
            <a:extLst>
              <a:ext uri="{FF2B5EF4-FFF2-40B4-BE49-F238E27FC236}">
                <a16:creationId xmlns:a16="http://schemas.microsoft.com/office/drawing/2014/main" id="{8B23DDAD-3CFD-12BE-F0E1-25E8192E31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9E12EC-17D4-7AE8-B8D8-BC4C9929977C}"/>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34394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CD8-4B94-6BB6-5EC9-0B170C8ED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3E67E-8452-CC14-0289-4BA1182916EF}"/>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4" name="Footer Placeholder 3">
            <a:extLst>
              <a:ext uri="{FF2B5EF4-FFF2-40B4-BE49-F238E27FC236}">
                <a16:creationId xmlns:a16="http://schemas.microsoft.com/office/drawing/2014/main" id="{229E93DE-C50B-5EE9-CF98-4644FAB51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E16FE3-CF57-165A-2866-0548FA101158}"/>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124714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FA5463-FF70-C769-C2CA-B02352ECB3B2}"/>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3" name="Footer Placeholder 2">
            <a:extLst>
              <a:ext uri="{FF2B5EF4-FFF2-40B4-BE49-F238E27FC236}">
                <a16:creationId xmlns:a16="http://schemas.microsoft.com/office/drawing/2014/main" id="{F1D43A24-D56E-57D2-8645-99ED322A1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98B694-2979-54B9-E975-302EDEEFC36F}"/>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266009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D19D-ECF3-C5F4-9BAE-08F931283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0869B-B6F5-3AF3-9E46-A492F7CFAA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4D0F99-D1B4-724D-1F10-B8DBCD5B4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77ABD-4444-D5D2-3516-86FD711298AC}"/>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6" name="Footer Placeholder 5">
            <a:extLst>
              <a:ext uri="{FF2B5EF4-FFF2-40B4-BE49-F238E27FC236}">
                <a16:creationId xmlns:a16="http://schemas.microsoft.com/office/drawing/2014/main" id="{6C8EA7E2-8F5F-A99E-0BF6-416B5A074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BCE6D-C57D-A8E2-1390-08D79F2B5537}"/>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227043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CB90-40BE-ADBF-93DF-3E8B403B0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EBC29A-D52B-F759-249A-3EFDD4A7F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E1BC83-8284-DD15-3D1A-439E82282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98AFA0-2E93-7BE3-FED9-80EBF487F5E0}"/>
              </a:ext>
            </a:extLst>
          </p:cNvPr>
          <p:cNvSpPr>
            <a:spLocks noGrp="1"/>
          </p:cNvSpPr>
          <p:nvPr>
            <p:ph type="dt" sz="half" idx="10"/>
          </p:nvPr>
        </p:nvSpPr>
        <p:spPr/>
        <p:txBody>
          <a:bodyPr/>
          <a:lstStyle/>
          <a:p>
            <a:fld id="{DFDF2567-C1B8-4E42-A558-A27E5B0DD0C4}" type="datetimeFigureOut">
              <a:rPr lang="en-US" smtClean="0"/>
              <a:t>5/6/25</a:t>
            </a:fld>
            <a:endParaRPr lang="en-US"/>
          </a:p>
        </p:txBody>
      </p:sp>
      <p:sp>
        <p:nvSpPr>
          <p:cNvPr id="6" name="Footer Placeholder 5">
            <a:extLst>
              <a:ext uri="{FF2B5EF4-FFF2-40B4-BE49-F238E27FC236}">
                <a16:creationId xmlns:a16="http://schemas.microsoft.com/office/drawing/2014/main" id="{72694090-8A0F-FFF1-3AF9-CDFBED5CA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BCDF2-3991-6D9C-5FDF-11F95E7E6BED}"/>
              </a:ext>
            </a:extLst>
          </p:cNvPr>
          <p:cNvSpPr>
            <a:spLocks noGrp="1"/>
          </p:cNvSpPr>
          <p:nvPr>
            <p:ph type="sldNum" sz="quarter" idx="12"/>
          </p:nvPr>
        </p:nvSpPr>
        <p:spPr/>
        <p:txBody>
          <a:bodyPr/>
          <a:lstStyle/>
          <a:p>
            <a:fld id="{CBE4AC59-1E08-CF4A-925C-02E11AF6BA9A}" type="slidenum">
              <a:rPr lang="en-US" smtClean="0"/>
              <a:t>‹#›</a:t>
            </a:fld>
            <a:endParaRPr lang="en-US"/>
          </a:p>
        </p:txBody>
      </p:sp>
    </p:spTree>
    <p:extLst>
      <p:ext uri="{BB962C8B-B14F-4D97-AF65-F5344CB8AC3E}">
        <p14:creationId xmlns:p14="http://schemas.microsoft.com/office/powerpoint/2010/main" val="96219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35E5C-4602-DD9B-A57D-4359F149B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91FA2D-88C3-78E0-4453-B8D9E6835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71077-0A41-4EEF-1813-36CE052BF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DF2567-C1B8-4E42-A558-A27E5B0DD0C4}" type="datetimeFigureOut">
              <a:rPr lang="en-US" smtClean="0"/>
              <a:t>5/6/25</a:t>
            </a:fld>
            <a:endParaRPr lang="en-US"/>
          </a:p>
        </p:txBody>
      </p:sp>
      <p:sp>
        <p:nvSpPr>
          <p:cNvPr id="5" name="Footer Placeholder 4">
            <a:extLst>
              <a:ext uri="{FF2B5EF4-FFF2-40B4-BE49-F238E27FC236}">
                <a16:creationId xmlns:a16="http://schemas.microsoft.com/office/drawing/2014/main" id="{84F13513-6081-3A29-E6CE-3264368A2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95C1A1-BE73-A9ED-D4E7-F9E6D0E82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E4AC59-1E08-CF4A-925C-02E11AF6BA9A}" type="slidenum">
              <a:rPr lang="en-US" smtClean="0"/>
              <a:t>‹#›</a:t>
            </a:fld>
            <a:endParaRPr lang="en-US"/>
          </a:p>
        </p:txBody>
      </p:sp>
    </p:spTree>
    <p:extLst>
      <p:ext uri="{BB962C8B-B14F-4D97-AF65-F5344CB8AC3E}">
        <p14:creationId xmlns:p14="http://schemas.microsoft.com/office/powerpoint/2010/main" val="2055411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radow.kennesaw.edu/psychscience/resources/psych-lab.php"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kennesaw.edu/student-affairs/wellbeing/counseling/index.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kennesaw.edu/careers/index.php"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kennesaw.edu/student-affairs/wellbeing/care-services/index.ph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earningcenter.unc.edu/tips-and-tools/using-concept-maps/#:~:text=They%20are%20a%20powerful%20study,significant%20and%20easier%20to%20remembe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rchssadvising@kennesaw.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radow.kennesaw.edu/ua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09B9-B221-DDC6-6E17-3F052ABFDAA2}"/>
              </a:ext>
            </a:extLst>
          </p:cNvPr>
          <p:cNvSpPr>
            <a:spLocks noGrp="1"/>
          </p:cNvSpPr>
          <p:nvPr>
            <p:ph type="title"/>
          </p:nvPr>
        </p:nvSpPr>
        <p:spPr>
          <a:xfrm>
            <a:off x="217714" y="641936"/>
            <a:ext cx="5518151" cy="5842070"/>
          </a:xfrm>
        </p:spPr>
        <p:txBody>
          <a:bodyPr>
            <a:normAutofit/>
          </a:bodyPr>
          <a:lstStyle/>
          <a:p>
            <a:pPr algn="ctr"/>
            <a:r>
              <a:rPr lang="en-US" sz="6000" b="1" dirty="0">
                <a:latin typeface="Impact" panose="020B0806030902050204" pitchFamily="34" charset="0"/>
                <a:ea typeface="ADLaM Display" panose="02010000000000000000" pitchFamily="2" charset="77"/>
                <a:cs typeface="ADLaM Display" panose="02010000000000000000" pitchFamily="2" charset="77"/>
              </a:rPr>
              <a:t>QUICK FLEXES:</a:t>
            </a:r>
            <a:br>
              <a:rPr lang="en-US" sz="4800" b="1" dirty="0">
                <a:latin typeface="Impact" panose="020B0806030902050204" pitchFamily="34" charset="0"/>
                <a:ea typeface="ADLaM Display" panose="02010000000000000000" pitchFamily="2" charset="77"/>
                <a:cs typeface="ADLaM Display" panose="02010000000000000000" pitchFamily="2" charset="77"/>
              </a:rPr>
            </a:br>
            <a:r>
              <a:rPr lang="en-US" sz="4800" b="1" dirty="0">
                <a:latin typeface="Impact" panose="020B0806030902050204" pitchFamily="34" charset="0"/>
                <a:ea typeface="ADLaM Display" panose="02010000000000000000" pitchFamily="2" charset="77"/>
                <a:cs typeface="ADLaM Display" panose="02010000000000000000" pitchFamily="2" charset="77"/>
              </a:rPr>
              <a:t> </a:t>
            </a:r>
            <a:br>
              <a:rPr lang="en-US" sz="4000" dirty="0">
                <a:latin typeface="Impact" panose="020B0806030902050204" pitchFamily="34" charset="0"/>
                <a:ea typeface="ADLaM Display" panose="02010000000000000000" pitchFamily="2" charset="77"/>
                <a:cs typeface="ADLaM Display" panose="02010000000000000000" pitchFamily="2" charset="77"/>
              </a:rPr>
            </a:br>
            <a:r>
              <a:rPr lang="en-US" sz="4000" dirty="0">
                <a:latin typeface="Bell MT" panose="02020503060305020303" pitchFamily="18" charset="77"/>
                <a:ea typeface="ADLaM Display" panose="02010000000000000000" pitchFamily="2" charset="77"/>
                <a:cs typeface="ADLaM Display" panose="02010000000000000000" pitchFamily="2" charset="77"/>
              </a:rPr>
              <a:t>Amplifying Resources and Best Strategies for Student Success</a:t>
            </a:r>
            <a:br>
              <a:rPr lang="en-US" sz="4000" dirty="0">
                <a:latin typeface="Euphemia" panose="020F0502020204030204" pitchFamily="34" charset="0"/>
                <a:cs typeface="Euphemia" panose="020F0502020204030204" pitchFamily="34" charset="0"/>
              </a:rPr>
            </a:br>
            <a:br>
              <a:rPr lang="en-US" dirty="0"/>
            </a:br>
            <a:r>
              <a:rPr lang="en-US" sz="1600" dirty="0"/>
              <a:t>Lauren Taglialatela</a:t>
            </a:r>
            <a:br>
              <a:rPr lang="en-US" sz="1600" dirty="0"/>
            </a:br>
            <a:r>
              <a:rPr lang="en-US" sz="1600" dirty="0"/>
              <a:t>Department of Psychological Science</a:t>
            </a:r>
          </a:p>
        </p:txBody>
      </p:sp>
      <p:pic>
        <p:nvPicPr>
          <p:cNvPr id="9" name="Picture 8" descr="A logo with a mountain and a circle&#10;&#10;AI-generated content may be incorrect.">
            <a:extLst>
              <a:ext uri="{FF2B5EF4-FFF2-40B4-BE49-F238E27FC236}">
                <a16:creationId xmlns:a16="http://schemas.microsoft.com/office/drawing/2014/main" id="{3DD795F2-0EA1-DBC9-5D93-47CFD1A57A9C}"/>
              </a:ext>
            </a:extLst>
          </p:cNvPr>
          <p:cNvPicPr>
            <a:picLocks noChangeAspect="1"/>
          </p:cNvPicPr>
          <p:nvPr/>
        </p:nvPicPr>
        <p:blipFill>
          <a:blip r:embed="rId2"/>
          <a:stretch>
            <a:fillRect/>
          </a:stretch>
        </p:blipFill>
        <p:spPr>
          <a:xfrm>
            <a:off x="6747699" y="1037089"/>
            <a:ext cx="4542228" cy="2792628"/>
          </a:xfrm>
          <a:prstGeom prst="rect">
            <a:avLst/>
          </a:prstGeom>
        </p:spPr>
      </p:pic>
      <p:pic>
        <p:nvPicPr>
          <p:cNvPr id="11" name="Picture 10" descr="A black and white logo&#10;&#10;AI-generated content may be incorrect.">
            <a:extLst>
              <a:ext uri="{FF2B5EF4-FFF2-40B4-BE49-F238E27FC236}">
                <a16:creationId xmlns:a16="http://schemas.microsoft.com/office/drawing/2014/main" id="{08C04B93-26CB-0AD9-C844-34E3403FB078}"/>
              </a:ext>
            </a:extLst>
          </p:cNvPr>
          <p:cNvPicPr>
            <a:picLocks noChangeAspect="1"/>
          </p:cNvPicPr>
          <p:nvPr/>
        </p:nvPicPr>
        <p:blipFill>
          <a:blip r:embed="rId3"/>
          <a:stretch>
            <a:fillRect/>
          </a:stretch>
        </p:blipFill>
        <p:spPr>
          <a:xfrm>
            <a:off x="7043963" y="4733540"/>
            <a:ext cx="3949700" cy="1144744"/>
          </a:xfrm>
          <a:prstGeom prst="rect">
            <a:avLst/>
          </a:prstGeom>
        </p:spPr>
      </p:pic>
      <p:cxnSp>
        <p:nvCxnSpPr>
          <p:cNvPr id="13" name="Straight Connector 12">
            <a:extLst>
              <a:ext uri="{FF2B5EF4-FFF2-40B4-BE49-F238E27FC236}">
                <a16:creationId xmlns:a16="http://schemas.microsoft.com/office/drawing/2014/main" id="{5B7043FA-C8B5-DBDE-1FDD-05D84A99D076}"/>
              </a:ext>
            </a:extLst>
          </p:cNvPr>
          <p:cNvCxnSpPr/>
          <p:nvPr/>
        </p:nvCxnSpPr>
        <p:spPr>
          <a:xfrm>
            <a:off x="6096000" y="0"/>
            <a:ext cx="0" cy="6858000"/>
          </a:xfrm>
          <a:prstGeom prst="line">
            <a:avLst/>
          </a:prstGeom>
          <a:ln w="66675">
            <a:solidFill>
              <a:srgbClr val="FDC63B"/>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CF60B0A-35E5-B498-B118-0FA27141F50B}"/>
              </a:ext>
            </a:extLst>
          </p:cNvPr>
          <p:cNvCxnSpPr>
            <a:cxnSpLocks/>
          </p:cNvCxnSpPr>
          <p:nvPr/>
        </p:nvCxnSpPr>
        <p:spPr>
          <a:xfrm>
            <a:off x="6096000" y="0"/>
            <a:ext cx="0" cy="6858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64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EB25-CC2B-6712-18B9-F55E5B742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1570-4D4A-D180-9676-313ECD5FB8C8}"/>
              </a:ext>
            </a:extLst>
          </p:cNvPr>
          <p:cNvSpPr>
            <a:spLocks noGrp="1"/>
          </p:cNvSpPr>
          <p:nvPr>
            <p:ph type="title"/>
          </p:nvPr>
        </p:nvSpPr>
        <p:spPr>
          <a:xfrm>
            <a:off x="1536700" y="23810"/>
            <a:ext cx="4559300" cy="1325563"/>
          </a:xfrm>
        </p:spPr>
        <p:txBody>
          <a:bodyPr/>
          <a:lstStyle/>
          <a:p>
            <a:r>
              <a:rPr lang="en-US" b="1" dirty="0">
                <a:latin typeface="Times New Roman" panose="02020603050405020304" pitchFamily="18" charset="0"/>
                <a:cs typeface="Times New Roman" panose="02020603050405020304" pitchFamily="18" charset="0"/>
              </a:rPr>
              <a:t>PSYC Lab</a:t>
            </a:r>
          </a:p>
        </p:txBody>
      </p:sp>
      <p:sp>
        <p:nvSpPr>
          <p:cNvPr id="3" name="Content Placeholder 2">
            <a:extLst>
              <a:ext uri="{FF2B5EF4-FFF2-40B4-BE49-F238E27FC236}">
                <a16:creationId xmlns:a16="http://schemas.microsoft.com/office/drawing/2014/main" id="{B931A87A-5221-EB16-804B-A69B4251057D}"/>
              </a:ext>
            </a:extLst>
          </p:cNvPr>
          <p:cNvSpPr>
            <a:spLocks noGrp="1"/>
          </p:cNvSpPr>
          <p:nvPr>
            <p:ph idx="1"/>
          </p:nvPr>
        </p:nvSpPr>
        <p:spPr>
          <a:xfrm>
            <a:off x="0" y="1079500"/>
            <a:ext cx="6807200" cy="5760245"/>
          </a:xfrm>
        </p:spPr>
        <p:txBody>
          <a:bodyPr>
            <a:normAutofit lnSpcReduction="10000"/>
          </a:bodyPr>
          <a:lstStyle/>
          <a:p>
            <a:pPr marL="0" indent="0" algn="ctr">
              <a:buNone/>
            </a:pPr>
            <a:r>
              <a:rPr lang="en-US" sz="2000" b="1" dirty="0">
                <a:latin typeface="Times New Roman" panose="02020603050405020304" pitchFamily="18" charset="0"/>
                <a:cs typeface="Times New Roman" panose="02020603050405020304" pitchFamily="18" charset="0"/>
              </a:rPr>
              <a:t>Free resource for any students taking a Psychology class. </a:t>
            </a:r>
          </a:p>
          <a:p>
            <a:pPr marL="0" indent="0" algn="ctr">
              <a:buNone/>
            </a:pPr>
            <a:r>
              <a:rPr lang="en-US" sz="2000" dirty="0">
                <a:latin typeface="Times New Roman" panose="02020603050405020304" pitchFamily="18" charset="0"/>
                <a:cs typeface="Times New Roman" panose="02020603050405020304" pitchFamily="18" charset="0"/>
              </a:rPr>
              <a:t>Location: 4026, 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floor of the Social Sciences Bldg.</a:t>
            </a:r>
          </a:p>
          <a:p>
            <a:pPr marL="0" indent="0" algn="ctr">
              <a:buNone/>
            </a:pP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Trained Laboratory Assistants</a:t>
            </a:r>
          </a:p>
          <a:p>
            <a:r>
              <a:rPr lang="en-US" sz="2000" b="1" dirty="0">
                <a:latin typeface="Times New Roman" panose="02020603050405020304" pitchFamily="18" charset="0"/>
                <a:cs typeface="Times New Roman" panose="02020603050405020304" pitchFamily="18" charset="0"/>
              </a:rPr>
              <a:t>Computers</a:t>
            </a:r>
          </a:p>
          <a:p>
            <a:pPr lvl="1"/>
            <a:r>
              <a:rPr lang="en-US" sz="2000" dirty="0">
                <a:latin typeface="Times New Roman" panose="02020603050405020304" pitchFamily="18" charset="0"/>
                <a:cs typeface="Times New Roman" panose="02020603050405020304" pitchFamily="18" charset="0"/>
              </a:rPr>
              <a:t>Internet access</a:t>
            </a:r>
          </a:p>
          <a:p>
            <a:pPr lvl="1"/>
            <a:r>
              <a:rPr lang="en-US" sz="2000" dirty="0">
                <a:latin typeface="Times New Roman" panose="02020603050405020304" pitchFamily="18" charset="0"/>
                <a:cs typeface="Times New Roman" panose="02020603050405020304" pitchFamily="18" charset="0"/>
              </a:rPr>
              <a:t>SPSS</a:t>
            </a:r>
          </a:p>
          <a:p>
            <a:pPr lvl="1"/>
            <a:r>
              <a:rPr lang="en-US" sz="2000" dirty="0">
                <a:latin typeface="Times New Roman" panose="02020603050405020304" pitchFamily="18" charset="0"/>
                <a:cs typeface="Times New Roman" panose="02020603050405020304" pitchFamily="18" charset="0"/>
              </a:rPr>
              <a:t>MS Office</a:t>
            </a:r>
          </a:p>
          <a:p>
            <a:pPr lvl="1"/>
            <a:r>
              <a:rPr lang="en-US" sz="2000" dirty="0" err="1">
                <a:latin typeface="Times New Roman" panose="02020603050405020304" pitchFamily="18" charset="0"/>
                <a:cs typeface="Times New Roman" panose="02020603050405020304" pitchFamily="18" charset="0"/>
              </a:rPr>
              <a:t>Respondus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LockDown</a:t>
            </a:r>
            <a:r>
              <a:rPr lang="en-US" sz="2000" dirty="0">
                <a:latin typeface="Times New Roman" panose="02020603050405020304" pitchFamily="18" charset="0"/>
                <a:cs typeface="Times New Roman" panose="02020603050405020304" pitchFamily="18" charset="0"/>
              </a:rPr>
              <a:t> Browser and Monitor</a:t>
            </a:r>
          </a:p>
          <a:p>
            <a:r>
              <a:rPr lang="en-US" sz="2000" b="1" dirty="0">
                <a:latin typeface="Times New Roman" panose="02020603050405020304" pitchFamily="18" charset="0"/>
                <a:cs typeface="Times New Roman" panose="02020603050405020304" pitchFamily="18" charset="0"/>
              </a:rPr>
              <a:t>APA Manuals </a:t>
            </a:r>
          </a:p>
          <a:p>
            <a:r>
              <a:rPr lang="en-US" sz="2000" b="1" dirty="0">
                <a:latin typeface="Times New Roman" panose="02020603050405020304" pitchFamily="18" charset="0"/>
                <a:cs typeface="Times New Roman" panose="02020603050405020304" pitchFamily="18" charset="0"/>
              </a:rPr>
              <a:t>SPSS Guides</a:t>
            </a:r>
          </a:p>
          <a:p>
            <a:r>
              <a:rPr lang="en-US" sz="2000" b="1" dirty="0">
                <a:latin typeface="Times New Roman" panose="02020603050405020304" pitchFamily="18" charset="0"/>
                <a:cs typeface="Times New Roman" panose="02020603050405020304" pitchFamily="18" charset="0"/>
              </a:rPr>
              <a:t>Flowcharts for statistical decision making</a:t>
            </a:r>
          </a:p>
          <a:p>
            <a:r>
              <a:rPr lang="en-US" sz="2000" b="1" dirty="0">
                <a:latin typeface="Times New Roman" panose="02020603050405020304" pitchFamily="18" charset="0"/>
                <a:cs typeface="Times New Roman" panose="02020603050405020304" pitchFamily="18" charset="0"/>
              </a:rPr>
              <a:t>D2L shell with additional resources </a:t>
            </a:r>
          </a:p>
          <a:p>
            <a:endParaRPr lang="en-US" sz="2000" b="1" dirty="0">
              <a:latin typeface="Times New Roman" panose="02020603050405020304" pitchFamily="18" charset="0"/>
              <a:cs typeface="Times New Roman" panose="02020603050405020304" pitchFamily="18" charset="0"/>
            </a:endParaRPr>
          </a:p>
          <a:p>
            <a:pPr marL="0" indent="0" algn="ctr">
              <a:buNone/>
            </a:pPr>
            <a:r>
              <a:rPr lang="en-US" sz="2000" b="1" dirty="0">
                <a:latin typeface="Times New Roman" panose="02020603050405020304" pitchFamily="18" charset="0"/>
                <a:cs typeface="Times New Roman" panose="02020603050405020304" pitchFamily="18" charset="0"/>
                <a:hlinkClick r:id="rId2"/>
              </a:rPr>
              <a:t>Website</a:t>
            </a:r>
            <a:r>
              <a:rPr lang="en-US" sz="2000" b="1" dirty="0">
                <a:latin typeface="Times New Roman" panose="02020603050405020304" pitchFamily="18" charset="0"/>
                <a:cs typeface="Times New Roman" panose="02020603050405020304" pitchFamily="18" charset="0"/>
              </a:rPr>
              <a:t> for more information and links to tutorials about APA Style and SPSS</a:t>
            </a:r>
          </a:p>
        </p:txBody>
      </p:sp>
      <p:pic>
        <p:nvPicPr>
          <p:cNvPr id="4" name="Picture 3">
            <a:extLst>
              <a:ext uri="{FF2B5EF4-FFF2-40B4-BE49-F238E27FC236}">
                <a16:creationId xmlns:a16="http://schemas.microsoft.com/office/drawing/2014/main" id="{944B925C-0080-63BF-1BE6-4357F1AA946B}"/>
              </a:ext>
              <a:ext uri="{C183D7F6-B498-43B3-948B-1728B52AA6E4}">
                <adec:decorative xmlns:adec="http://schemas.microsoft.com/office/drawing/2017/decorative" val="1"/>
              </a:ext>
            </a:extLst>
          </p:cNvPr>
          <p:cNvPicPr>
            <a:picLocks noChangeAspect="1"/>
          </p:cNvPicPr>
          <p:nvPr/>
        </p:nvPicPr>
        <p:blipFill>
          <a:blip r:embed="rId3"/>
          <a:srcRect l="13854" r="8488" b="-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cxnSp>
        <p:nvCxnSpPr>
          <p:cNvPr id="6" name="Straight Connector 5">
            <a:extLst>
              <a:ext uri="{FF2B5EF4-FFF2-40B4-BE49-F238E27FC236}">
                <a16:creationId xmlns:a16="http://schemas.microsoft.com/office/drawing/2014/main" id="{3DFEDED9-C1F2-9828-5FDA-8CBA3BA72D89}"/>
              </a:ext>
            </a:extLst>
          </p:cNvPr>
          <p:cNvCxnSpPr/>
          <p:nvPr/>
        </p:nvCxnSpPr>
        <p:spPr>
          <a:xfrm flipH="1">
            <a:off x="419100" y="1955800"/>
            <a:ext cx="64386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D414B98-6503-9CE5-03FB-95EB2EC3084A}"/>
              </a:ext>
            </a:extLst>
          </p:cNvPr>
          <p:cNvCxnSpPr/>
          <p:nvPr/>
        </p:nvCxnSpPr>
        <p:spPr>
          <a:xfrm flipH="1">
            <a:off x="0" y="5778500"/>
            <a:ext cx="6438696"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F4869BC-0ADD-C445-0B29-0BA536D1FA12}"/>
              </a:ext>
              <a:ext uri="{C183D7F6-B498-43B3-948B-1728B52AA6E4}">
                <adec:decorative xmlns:adec="http://schemas.microsoft.com/office/drawing/2017/decorative" val="1"/>
              </a:ext>
            </a:extLst>
          </p:cNvPr>
          <p:cNvPicPr>
            <a:picLocks noChangeAspect="1"/>
          </p:cNvPicPr>
          <p:nvPr/>
        </p:nvPicPr>
        <p:blipFill>
          <a:blip r:embed="rId4"/>
          <a:srcRect l="11171" r="11171"/>
          <a:stretch/>
        </p:blipFill>
        <p:spPr>
          <a:xfrm>
            <a:off x="6857796" y="23810"/>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73886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3F4F-128D-D148-8313-2720793F3EF5}"/>
              </a:ext>
            </a:extLst>
          </p:cNvPr>
          <p:cNvSpPr>
            <a:spLocks noGrp="1"/>
          </p:cNvSpPr>
          <p:nvPr>
            <p:ph type="title"/>
          </p:nvPr>
        </p:nvSpPr>
        <p:spPr>
          <a:xfrm>
            <a:off x="0" y="-128589"/>
            <a:ext cx="6807200" cy="1055690"/>
          </a:xfrm>
        </p:spPr>
        <p:txBody>
          <a:bodyPr>
            <a:normAutofit/>
          </a:bodyPr>
          <a:lstStyle/>
          <a:p>
            <a:pPr algn="ctr"/>
            <a:r>
              <a:rPr lang="en-US" sz="4000" b="1" dirty="0">
                <a:latin typeface="Times New Roman" panose="02020603050405020304" pitchFamily="18" charset="0"/>
                <a:cs typeface="Times New Roman" panose="02020603050405020304" pitchFamily="18" charset="0"/>
              </a:rPr>
              <a:t>Knowing What You Know</a:t>
            </a:r>
          </a:p>
        </p:txBody>
      </p:sp>
      <p:sp>
        <p:nvSpPr>
          <p:cNvPr id="3" name="Content Placeholder 2">
            <a:extLst>
              <a:ext uri="{FF2B5EF4-FFF2-40B4-BE49-F238E27FC236}">
                <a16:creationId xmlns:a16="http://schemas.microsoft.com/office/drawing/2014/main" id="{5569A453-AC14-AA1E-AE96-0D0A7DE7A248}"/>
              </a:ext>
            </a:extLst>
          </p:cNvPr>
          <p:cNvSpPr>
            <a:spLocks noGrp="1"/>
          </p:cNvSpPr>
          <p:nvPr>
            <p:ph idx="1"/>
          </p:nvPr>
        </p:nvSpPr>
        <p:spPr>
          <a:xfrm>
            <a:off x="88900" y="1304502"/>
            <a:ext cx="6946900" cy="6306345"/>
          </a:xfrm>
        </p:spPr>
        <p:txBody>
          <a:bodyPr>
            <a:normAutofit fontScale="25000" lnSpcReduction="20000"/>
          </a:bodyPr>
          <a:lstStyle/>
          <a:p>
            <a:pPr marL="0" indent="0">
              <a:buNone/>
            </a:pPr>
            <a:endParaRPr lang="en-US" sz="6200" dirty="0">
              <a:latin typeface="Times New Roman" panose="02020603050405020304" pitchFamily="18" charset="0"/>
              <a:cs typeface="Times New Roman" panose="02020603050405020304" pitchFamily="18" charset="0"/>
            </a:endParaRPr>
          </a:p>
          <a:p>
            <a:pPr marL="0" indent="0">
              <a:buNone/>
            </a:pPr>
            <a:r>
              <a:rPr lang="en-US" sz="6400" b="1" u="sng" dirty="0">
                <a:latin typeface="Times New Roman" panose="02020603050405020304" pitchFamily="18" charset="0"/>
                <a:cs typeface="Times New Roman" panose="02020603050405020304" pitchFamily="18" charset="0"/>
              </a:rPr>
              <a:t>Self-Testing: </a:t>
            </a:r>
          </a:p>
          <a:p>
            <a:pPr marL="0" indent="0">
              <a:buNone/>
            </a:pPr>
            <a:r>
              <a:rPr lang="en-US" sz="6400" dirty="0">
                <a:latin typeface="Times New Roman" panose="02020603050405020304" pitchFamily="18" charset="0"/>
                <a:cs typeface="Times New Roman" panose="02020603050405020304" pitchFamily="18" charset="0"/>
              </a:rPr>
              <a:t>Regularly quiz yourself on the material </a:t>
            </a:r>
            <a:r>
              <a:rPr lang="en-US" sz="6400" u="sng" dirty="0">
                <a:latin typeface="Times New Roman" panose="02020603050405020304" pitchFamily="18" charset="0"/>
                <a:cs typeface="Times New Roman" panose="02020603050405020304" pitchFamily="18" charset="0"/>
              </a:rPr>
              <a:t>without looking at your notes</a:t>
            </a:r>
            <a:r>
              <a:rPr lang="en-US" sz="6400" dirty="0">
                <a:latin typeface="Times New Roman" panose="02020603050405020304" pitchFamily="18" charset="0"/>
                <a:cs typeface="Times New Roman" panose="02020603050405020304" pitchFamily="18" charset="0"/>
              </a:rPr>
              <a:t>. </a:t>
            </a: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r>
              <a:rPr lang="en-US" sz="6400" b="1" u="sng" dirty="0">
                <a:latin typeface="Times New Roman" panose="02020603050405020304" pitchFamily="18" charset="0"/>
                <a:cs typeface="Times New Roman" panose="02020603050405020304" pitchFamily="18" charset="0"/>
              </a:rPr>
              <a:t>Teach Someone Else: </a:t>
            </a:r>
          </a:p>
          <a:p>
            <a:pPr marL="0" indent="0">
              <a:buNone/>
            </a:pPr>
            <a:r>
              <a:rPr lang="en-US" sz="6400" dirty="0">
                <a:latin typeface="Times New Roman" panose="02020603050405020304" pitchFamily="18" charset="0"/>
                <a:cs typeface="Times New Roman" panose="02020603050405020304" pitchFamily="18" charset="0"/>
              </a:rPr>
              <a:t>Try to </a:t>
            </a:r>
            <a:r>
              <a:rPr lang="en-US" sz="6400" u="sng" dirty="0">
                <a:latin typeface="Times New Roman" panose="02020603050405020304" pitchFamily="18" charset="0"/>
                <a:cs typeface="Times New Roman" panose="02020603050405020304" pitchFamily="18" charset="0"/>
              </a:rPr>
              <a:t>explain</a:t>
            </a:r>
            <a:r>
              <a:rPr lang="en-US" sz="6400" dirty="0">
                <a:latin typeface="Times New Roman" panose="02020603050405020304" pitchFamily="18" charset="0"/>
                <a:cs typeface="Times New Roman" panose="02020603050405020304" pitchFamily="18" charset="0"/>
              </a:rPr>
              <a:t> the material to a friend, study partner, or even to yourself out loud. </a:t>
            </a: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r>
              <a:rPr lang="en-US" sz="6400" b="1" u="sng" dirty="0">
                <a:latin typeface="Times New Roman" panose="02020603050405020304" pitchFamily="18" charset="0"/>
                <a:cs typeface="Times New Roman" panose="02020603050405020304" pitchFamily="18" charset="0"/>
              </a:rPr>
              <a:t>Apply the Material: </a:t>
            </a:r>
          </a:p>
          <a:p>
            <a:pPr marL="0" indent="0">
              <a:buNone/>
            </a:pPr>
            <a:r>
              <a:rPr lang="en-US" sz="6400" dirty="0">
                <a:latin typeface="Times New Roman" panose="02020603050405020304" pitchFamily="18" charset="0"/>
                <a:cs typeface="Times New Roman" panose="02020603050405020304" pitchFamily="18" charset="0"/>
              </a:rPr>
              <a:t>Test your knowledge by </a:t>
            </a:r>
            <a:r>
              <a:rPr lang="en-US" sz="6400" u="sng" dirty="0">
                <a:latin typeface="Times New Roman" panose="02020603050405020304" pitchFamily="18" charset="0"/>
                <a:cs typeface="Times New Roman" panose="02020603050405020304" pitchFamily="18" charset="0"/>
              </a:rPr>
              <a:t>applying concepts </a:t>
            </a:r>
            <a:r>
              <a:rPr lang="en-US" sz="6400" dirty="0">
                <a:latin typeface="Times New Roman" panose="02020603050405020304" pitchFamily="18" charset="0"/>
                <a:cs typeface="Times New Roman" panose="02020603050405020304" pitchFamily="18" charset="0"/>
              </a:rPr>
              <a:t>to new problems or scenarios. For</a:t>
            </a:r>
          </a:p>
          <a:p>
            <a:pPr marL="0" indent="0">
              <a:buNone/>
            </a:pPr>
            <a:r>
              <a:rPr lang="en-US" sz="6400" dirty="0">
                <a:latin typeface="Times New Roman" panose="02020603050405020304" pitchFamily="18" charset="0"/>
                <a:cs typeface="Times New Roman" panose="02020603050405020304" pitchFamily="18" charset="0"/>
              </a:rPr>
              <a:t>example, in psychology, you might take a theory and apply it to a real-world</a:t>
            </a:r>
          </a:p>
          <a:p>
            <a:pPr marL="0" indent="0">
              <a:buNone/>
            </a:pPr>
            <a:r>
              <a:rPr lang="en-US" sz="6400" dirty="0">
                <a:latin typeface="Times New Roman" panose="02020603050405020304" pitchFamily="18" charset="0"/>
                <a:cs typeface="Times New Roman" panose="02020603050405020304" pitchFamily="18" charset="0"/>
              </a:rPr>
              <a:t>situation. </a:t>
            </a: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r>
              <a:rPr lang="en-US" sz="6400" b="1" u="sng" dirty="0">
                <a:latin typeface="Times New Roman" panose="02020603050405020304" pitchFamily="18" charset="0"/>
                <a:cs typeface="Times New Roman" panose="02020603050405020304" pitchFamily="18" charset="0"/>
              </a:rPr>
              <a:t>Review Mistakes: </a:t>
            </a:r>
          </a:p>
          <a:p>
            <a:pPr marL="0" indent="0">
              <a:buNone/>
            </a:pPr>
            <a:r>
              <a:rPr lang="en-US" sz="6400" dirty="0">
                <a:latin typeface="Times New Roman" panose="02020603050405020304" pitchFamily="18" charset="0"/>
                <a:cs typeface="Times New Roman" panose="02020603050405020304" pitchFamily="18" charset="0"/>
              </a:rPr>
              <a:t>Look at any mistakes made on quizzes, homework, or practice exams and make</a:t>
            </a:r>
          </a:p>
          <a:p>
            <a:pPr marL="0" indent="0">
              <a:buNone/>
            </a:pPr>
            <a:r>
              <a:rPr lang="en-US" sz="6400" dirty="0">
                <a:latin typeface="Times New Roman" panose="02020603050405020304" pitchFamily="18" charset="0"/>
                <a:cs typeface="Times New Roman" panose="02020603050405020304" pitchFamily="18" charset="0"/>
              </a:rPr>
              <a:t>sure you </a:t>
            </a:r>
            <a:r>
              <a:rPr lang="en-US" sz="6400" u="sng" dirty="0">
                <a:latin typeface="Times New Roman" panose="02020603050405020304" pitchFamily="18" charset="0"/>
                <a:cs typeface="Times New Roman" panose="02020603050405020304" pitchFamily="18" charset="0"/>
              </a:rPr>
              <a:t>understand why</a:t>
            </a:r>
            <a:r>
              <a:rPr lang="en-US" sz="6400" dirty="0">
                <a:latin typeface="Times New Roman" panose="02020603050405020304" pitchFamily="18" charset="0"/>
                <a:cs typeface="Times New Roman" panose="02020603050405020304" pitchFamily="18" charset="0"/>
              </a:rPr>
              <a:t> you missed those items. </a:t>
            </a: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r>
              <a:rPr lang="en-US" sz="6400" b="1" u="sng" dirty="0">
                <a:latin typeface="Times New Roman" panose="02020603050405020304" pitchFamily="18" charset="0"/>
                <a:cs typeface="Times New Roman" panose="02020603050405020304" pitchFamily="18" charset="0"/>
              </a:rPr>
              <a:t>Engage in Active Recall: </a:t>
            </a:r>
          </a:p>
          <a:p>
            <a:pPr marL="0" indent="0">
              <a:buNone/>
            </a:pPr>
            <a:r>
              <a:rPr lang="en-US" sz="6400" dirty="0">
                <a:latin typeface="Times New Roman" panose="02020603050405020304" pitchFamily="18" charset="0"/>
                <a:cs typeface="Times New Roman" panose="02020603050405020304" pitchFamily="18" charset="0"/>
              </a:rPr>
              <a:t>Instead of passively reviewing notes, close your book and try to </a:t>
            </a:r>
            <a:r>
              <a:rPr lang="en-US" sz="6400" u="sng" dirty="0">
                <a:latin typeface="Times New Roman" panose="02020603050405020304" pitchFamily="18" charset="0"/>
                <a:cs typeface="Times New Roman" panose="02020603050405020304" pitchFamily="18" charset="0"/>
              </a:rPr>
              <a:t>recall </a:t>
            </a:r>
            <a:r>
              <a:rPr lang="en-US" sz="6400" dirty="0">
                <a:latin typeface="Times New Roman" panose="02020603050405020304" pitchFamily="18" charset="0"/>
                <a:cs typeface="Times New Roman" panose="02020603050405020304" pitchFamily="18" charset="0"/>
              </a:rPr>
              <a:t>key</a:t>
            </a:r>
          </a:p>
          <a:p>
            <a:pPr marL="0" indent="0">
              <a:buNone/>
            </a:pPr>
            <a:r>
              <a:rPr lang="en-US" sz="6400" dirty="0">
                <a:latin typeface="Times New Roman" panose="02020603050405020304" pitchFamily="18" charset="0"/>
                <a:cs typeface="Times New Roman" panose="02020603050405020304" pitchFamily="18" charset="0"/>
              </a:rPr>
              <a:t>concepts and details from memory. </a:t>
            </a:r>
          </a:p>
        </p:txBody>
      </p:sp>
      <p:pic>
        <p:nvPicPr>
          <p:cNvPr id="4" name="Picture 3">
            <a:extLst>
              <a:ext uri="{FF2B5EF4-FFF2-40B4-BE49-F238E27FC236}">
                <a16:creationId xmlns:a16="http://schemas.microsoft.com/office/drawing/2014/main" id="{58B1A447-B223-23AA-ACAC-CAE2482038B5}"/>
              </a:ext>
              <a:ext uri="{C183D7F6-B498-43B3-948B-1728B52AA6E4}">
                <adec:decorative xmlns:adec="http://schemas.microsoft.com/office/drawing/2017/decorative" val="1"/>
              </a:ext>
            </a:extLst>
          </p:cNvPr>
          <p:cNvPicPr>
            <a:picLocks noChangeAspect="1"/>
          </p:cNvPicPr>
          <p:nvPr/>
        </p:nvPicPr>
        <p:blipFill>
          <a:blip r:embed="rId3"/>
          <a:srcRect l="11171" r="1117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sp>
        <p:nvSpPr>
          <p:cNvPr id="5" name="TextBox 4">
            <a:extLst>
              <a:ext uri="{FF2B5EF4-FFF2-40B4-BE49-F238E27FC236}">
                <a16:creationId xmlns:a16="http://schemas.microsoft.com/office/drawing/2014/main" id="{8C0BB6EA-D583-D85D-9DA6-A28F17BD8779}"/>
              </a:ext>
            </a:extLst>
          </p:cNvPr>
          <p:cNvSpPr txBox="1"/>
          <p:nvPr/>
        </p:nvSpPr>
        <p:spPr>
          <a:xfrm>
            <a:off x="-25298" y="613372"/>
            <a:ext cx="685779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Sometimes we overestimate what we know. When we do this, often we’re just using ineffective strategies to evaluate our knowledge. </a:t>
            </a:r>
          </a:p>
          <a:p>
            <a:pPr algn="ctr"/>
            <a:r>
              <a:rPr lang="en-US" sz="1600" i="1" dirty="0">
                <a:latin typeface="Times New Roman" panose="02020603050405020304" pitchFamily="18" charset="0"/>
                <a:cs typeface="Times New Roman" panose="02020603050405020304" pitchFamily="18" charset="0"/>
              </a:rPr>
              <a:t>Give these a try for a better evaluation of what you know!</a:t>
            </a:r>
          </a:p>
        </p:txBody>
      </p:sp>
    </p:spTree>
    <p:extLst>
      <p:ext uri="{BB962C8B-B14F-4D97-AF65-F5344CB8AC3E}">
        <p14:creationId xmlns:p14="http://schemas.microsoft.com/office/powerpoint/2010/main" val="212262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3F4F-128D-D148-8313-2720793F3EF5}"/>
              </a:ext>
            </a:extLst>
          </p:cNvPr>
          <p:cNvSpPr>
            <a:spLocks noGrp="1"/>
          </p:cNvSpPr>
          <p:nvPr>
            <p:ph type="title"/>
          </p:nvPr>
        </p:nvSpPr>
        <p:spPr>
          <a:xfrm>
            <a:off x="-209652" y="200575"/>
            <a:ext cx="7277100" cy="1055690"/>
          </a:xfrm>
        </p:spPr>
        <p:txBody>
          <a:bodyPr>
            <a:normAutofit fontScale="90000"/>
          </a:bodyPr>
          <a:lstStyle/>
          <a:p>
            <a:pPr marL="457200" marR="0" indent="-228600" eaLnBrk="0" fontAlgn="base" hangingPunct="0">
              <a:lnSpc>
                <a:spcPct val="107000"/>
              </a:lnSpc>
              <a:spcBef>
                <a:spcPts val="0"/>
              </a:spcBef>
              <a:spcAft>
                <a:spcPts val="0"/>
              </a:spcAft>
              <a:tabLst>
                <a:tab pos="457200" algn="l"/>
              </a:tabLst>
            </a:pPr>
            <a:r>
              <a:rPr lang="en-US" sz="4000" b="1" kern="100" dirty="0">
                <a:effectLst/>
                <a:latin typeface="Arial" panose="020B0604020202020204" pitchFamily="34" charset="0"/>
                <a:ea typeface="Aptos" panose="020B0004020202020204" pitchFamily="34" charset="0"/>
                <a:cs typeface="Times New Roman" panose="02020603050405020304" pitchFamily="18" charset="0"/>
              </a:rPr>
              <a:t>	</a:t>
            </a: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COUNSELING and PSYCHOLOGICAL SERVICES (CPS</a:t>
            </a:r>
            <a:r>
              <a:rPr lang="en-US" sz="2200" b="1" kern="100" dirty="0">
                <a:effectLst/>
                <a:latin typeface="Arial" panose="020B0604020202020204" pitchFamily="34" charset="0"/>
                <a:ea typeface="Aptos" panose="020B0004020202020204" pitchFamily="34" charset="0"/>
                <a:cs typeface="Times New Roman" panose="02020603050405020304" pitchFamily="18" charset="0"/>
              </a:rPr>
              <a:t>)</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sz="44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69A453-AC14-AA1E-AE96-0D0A7DE7A248}"/>
              </a:ext>
            </a:extLst>
          </p:cNvPr>
          <p:cNvSpPr>
            <a:spLocks noGrp="1"/>
          </p:cNvSpPr>
          <p:nvPr>
            <p:ph idx="1"/>
          </p:nvPr>
        </p:nvSpPr>
        <p:spPr>
          <a:xfrm>
            <a:off x="0" y="728420"/>
            <a:ext cx="7188200" cy="6111325"/>
          </a:xfrm>
        </p:spPr>
        <p:txBody>
          <a:bodyPr>
            <a:normAutofit/>
          </a:bodyPr>
          <a:lstStyle/>
          <a:p>
            <a:pPr marL="0" marR="0" indent="0" algn="ctr" eaLnBrk="0" fontAlgn="base" hangingPunct="0">
              <a:lnSpc>
                <a:spcPct val="107000"/>
              </a:lnSpc>
              <a:spcBef>
                <a:spcPts val="0"/>
              </a:spcBef>
              <a:spcAft>
                <a:spcPts val="0"/>
              </a:spcAft>
              <a:buNone/>
              <a:tabLst>
                <a:tab pos="457200" algn="l"/>
              </a:tabLst>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Located on both campuses the CPS </a:t>
            </a:r>
            <a:r>
              <a:rPr lang="en-US" sz="1400" b="1" kern="100" dirty="0">
                <a:solidFill>
                  <a:srgbClr val="1A1A1A"/>
                </a:solidFill>
                <a:effectLst/>
                <a:latin typeface="Times New Roman" panose="02020603050405020304" pitchFamily="18" charset="0"/>
                <a:ea typeface="Aptos" panose="020B0004020202020204" pitchFamily="34" charset="0"/>
                <a:cs typeface="Times New Roman" panose="02020603050405020304" pitchFamily="18" charset="0"/>
              </a:rPr>
              <a:t>mission is to help students develop the skills necessary  to better manage their emotions, navigate relationships, and address other mental wellness concerns.</a:t>
            </a:r>
            <a:endParaRPr lang="en-US" sz="1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gn="ctr" eaLnBrk="0" fontAlgn="base" hangingPunct="0">
              <a:lnSpc>
                <a:spcPct val="107000"/>
              </a:lnSpc>
              <a:spcBef>
                <a:spcPts val="0"/>
              </a:spcBef>
              <a:spcAft>
                <a:spcPts val="800"/>
              </a:spcAft>
              <a:buNone/>
              <a:tabLst>
                <a:tab pos="457200" algn="l"/>
              </a:tabLst>
            </a:pP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_________________________________________________________________</a:t>
            </a:r>
          </a:p>
          <a:p>
            <a:pPr algn="ctr" eaLnBrk="0" fontAlgn="base" hangingPunct="0">
              <a:lnSpc>
                <a:spcPct val="107000"/>
              </a:lnSpc>
              <a:spcBef>
                <a:spcPts val="0"/>
              </a:spcBef>
              <a:buSzPts val="1200"/>
            </a:pPr>
            <a:r>
              <a:rPr lang="en-US" sz="1400" kern="0" dirty="0">
                <a:latin typeface="Times New Roman" panose="02020603050405020304" pitchFamily="18" charset="0"/>
                <a:ea typeface="Times New Roman" panose="02020603050405020304" pitchFamily="18" charset="0"/>
                <a:cs typeface="Times New Roman" panose="02020603050405020304" pitchFamily="18" charset="0"/>
              </a:rPr>
              <a:t>W</a:t>
            </a: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ide variety of mental health counseling services for enrolled KSU students </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ctr" eaLnBrk="0" fontAlgn="base" hangingPunct="0">
              <a:lnSpc>
                <a:spcPct val="107000"/>
              </a:lnSpc>
              <a:spcBef>
                <a:spcPts val="0"/>
              </a:spcBef>
              <a:buSzPts val="1200"/>
            </a:pPr>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services are </a:t>
            </a:r>
            <a:r>
              <a:rPr lang="en-US" sz="1400" b="1"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confidential</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ctr" eaLnBrk="0" fontAlgn="base" hangingPunct="0">
              <a:lnSpc>
                <a:spcPct val="107000"/>
              </a:lnSpc>
              <a:spcBef>
                <a:spcPts val="0"/>
              </a:spcBef>
              <a:buSzPts val="1200"/>
            </a:pPr>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Enrolled students are not charged any fees for mental health services at CPS </a:t>
            </a:r>
          </a:p>
          <a:p>
            <a:pPr marL="0" indent="0" algn="ctr" eaLnBrk="0" fontAlgn="base" hangingPunct="0">
              <a:lnSpc>
                <a:spcPct val="107000"/>
              </a:lnSpc>
              <a:spcBef>
                <a:spcPts val="0"/>
              </a:spcBef>
              <a:buSzPts val="1200"/>
              <a:buNone/>
            </a:pPr>
            <a:endParaRPr lang="en-US" sz="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ctr" eaLnBrk="0" fontAlgn="base" hangingPunct="0">
              <a:lnSpc>
                <a:spcPct val="107000"/>
              </a:lnSpc>
              <a:spcBef>
                <a:spcPts val="0"/>
              </a:spcBef>
              <a:buSzPts val="1200"/>
              <a:buNone/>
            </a:pPr>
            <a:r>
              <a:rPr lang="en-US" sz="1100" kern="100" dirty="0">
                <a:latin typeface="Times New Roman" panose="02020603050405020304" pitchFamily="18" charset="0"/>
                <a:ea typeface="Aptos" panose="020B0004020202020204" pitchFamily="34" charset="0"/>
                <a:cs typeface="Times New Roman" panose="02020603050405020304" pitchFamily="18" charset="0"/>
              </a:rPr>
              <a:t>__________________________________________________________________________________</a:t>
            </a:r>
            <a:endParaRPr lang="en-US" sz="1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eaLnBrk="0" fontAlgn="base" hangingPunct="0">
              <a:lnSpc>
                <a:spcPct val="107000"/>
              </a:lnSpc>
              <a:spcBef>
                <a:spcPts val="0"/>
              </a:spcBef>
              <a:buSzPts val="1200"/>
              <a:buNone/>
            </a:pPr>
            <a:endParaRPr lang="en-US" sz="1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eaLnBrk="0" fontAlgn="base" hangingPunct="0">
              <a:lnSpc>
                <a:spcPct val="107000"/>
              </a:lnSpc>
              <a:spcBef>
                <a:spcPts val="0"/>
              </a:spcBef>
              <a:spcAft>
                <a:spcPts val="0"/>
              </a:spcAft>
              <a:buSzPts val="1200"/>
              <a:buNone/>
            </a:pPr>
            <a:r>
              <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rPr>
              <a:t>During the Initial Consultation the student and counselor will discuss next steps that may include:</a:t>
            </a:r>
            <a:endParaRPr lang="en-US" sz="1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an Extended Assessment </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workshops (e.g., Managing Anxiety &amp; Depression, ROI)</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individual counseling  </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group screening </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an Initial Assessment by Psychiatry</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referral to case management</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marR="0" lvl="1" indent="-285750" eaLnBrk="0" fontAlgn="base" hangingPunct="0">
              <a:lnSpc>
                <a:spcPct val="107000"/>
              </a:lnSpc>
              <a:spcBef>
                <a:spcPts val="0"/>
              </a:spcBef>
              <a:spcAft>
                <a:spcPts val="0"/>
              </a:spcAft>
              <a:buFont typeface="Times New Roman" panose="02020603050405020304" pitchFamily="18" charset="0"/>
              <a:buChar char="•"/>
              <a:tabLst>
                <a:tab pos="914400" algn="l"/>
              </a:tabLs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referral to other campus and off-campus resources (e.g., </a:t>
            </a:r>
            <a:r>
              <a:rPr lang="en-US"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UWill</a:t>
            </a: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Upsych</a:t>
            </a: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ThrivingCampus</a:t>
            </a: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marR="0" indent="0" eaLnBrk="0" fontAlgn="base" hangingPunct="0">
              <a:lnSpc>
                <a:spcPct val="107000"/>
              </a:lnSpc>
              <a:spcBef>
                <a:spcPts val="0"/>
              </a:spcBef>
              <a:spcAft>
                <a:spcPts val="0"/>
              </a:spcAft>
              <a:buNone/>
            </a:pPr>
            <a:endParaRPr lang="en-US" sz="1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eaLnBrk="0" fontAlgn="base" hangingPunct="0">
              <a:lnSpc>
                <a:spcPct val="107000"/>
              </a:lnSpc>
              <a:spcBef>
                <a:spcPts val="0"/>
              </a:spcBef>
              <a:spcAft>
                <a:spcPts val="0"/>
              </a:spcAft>
              <a:buSzPts val="1200"/>
              <a:buNone/>
            </a:pPr>
            <a:r>
              <a:rPr lang="en-US" sz="1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CPS assists with these and other circumstances:  </a:t>
            </a:r>
            <a:endParaRPr lang="en-US" sz="1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eaLnBrk="0" fontAlgn="base" hangingPunct="0">
              <a:lnSpc>
                <a:spcPct val="80000"/>
              </a:lnSpc>
              <a:spcBef>
                <a:spcPts val="0"/>
              </a:spcBef>
              <a:buNone/>
            </a:pP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Depression</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Anxiety, Relationship Issues</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Self-Esteem</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Sexual Orientation, Stress Management</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Eating Issues</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Feelings of Loneliness, Cultural Adaptation</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outerShdw blurRad="38100" dist="38100" dir="2700000" algn="tl">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rPr>
              <a:t>Personal Growth</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Concerns about sexual assault or trauma</a:t>
            </a:r>
            <a:r>
              <a:rPr lang="en-US" sz="1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Developing skills for academic, scholastic, and interpersonal success</a:t>
            </a:r>
          </a:p>
          <a:p>
            <a:pPr marL="0" indent="0" eaLnBrk="0" fontAlgn="base" hangingPunct="0">
              <a:lnSpc>
                <a:spcPct val="80000"/>
              </a:lnSpc>
              <a:spcBef>
                <a:spcPts val="0"/>
              </a:spcBef>
              <a:buNone/>
            </a:pP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ctr">
              <a:buNone/>
            </a:pPr>
            <a:r>
              <a:rPr lang="en-US" sz="1500" dirty="0">
                <a:latin typeface="Times New Roman" panose="02020603050405020304" pitchFamily="18" charset="0"/>
                <a:cs typeface="Times New Roman" panose="02020603050405020304" pitchFamily="18" charset="0"/>
                <a:hlinkClick r:id="rId2"/>
              </a:rPr>
              <a:t>Website: Information about hours, location, phone number, and walk-in option</a:t>
            </a:r>
            <a:endParaRPr lang="en-US" sz="1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8B1A447-B223-23AA-ACAC-CAE2482038B5}"/>
              </a:ext>
              <a:ext uri="{C183D7F6-B498-43B3-948B-1728B52AA6E4}">
                <adec:decorative xmlns:adec="http://schemas.microsoft.com/office/drawing/2017/decorative" val="1"/>
              </a:ext>
            </a:extLst>
          </p:cNvPr>
          <p:cNvPicPr>
            <a:picLocks noChangeAspect="1"/>
          </p:cNvPicPr>
          <p:nvPr/>
        </p:nvPicPr>
        <p:blipFill>
          <a:blip r:embed="rId3"/>
          <a:srcRect l="11171" r="11171"/>
          <a:stretch/>
        </p:blipFill>
        <p:spPr>
          <a:xfrm>
            <a:off x="7099300" y="0"/>
            <a:ext cx="509270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50272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3F4F-128D-D148-8313-2720793F3EF5}"/>
              </a:ext>
            </a:extLst>
          </p:cNvPr>
          <p:cNvSpPr>
            <a:spLocks noGrp="1"/>
          </p:cNvSpPr>
          <p:nvPr>
            <p:ph type="title"/>
          </p:nvPr>
        </p:nvSpPr>
        <p:spPr>
          <a:xfrm>
            <a:off x="0" y="23811"/>
            <a:ext cx="6807200" cy="1055690"/>
          </a:xfrm>
        </p:spPr>
        <p:txBody>
          <a:bodyPr/>
          <a:lstStyle/>
          <a:p>
            <a:pPr algn="ctr"/>
            <a:r>
              <a:rPr lang="en-US" b="1" dirty="0">
                <a:latin typeface="Times New Roman" panose="02020603050405020304" pitchFamily="18" charset="0"/>
                <a:cs typeface="Times New Roman" panose="02020603050405020304" pitchFamily="18" charset="0"/>
              </a:rPr>
              <a:t>Concept Mapping</a:t>
            </a:r>
          </a:p>
        </p:txBody>
      </p:sp>
      <p:sp>
        <p:nvSpPr>
          <p:cNvPr id="3" name="Content Placeholder 2">
            <a:extLst>
              <a:ext uri="{FF2B5EF4-FFF2-40B4-BE49-F238E27FC236}">
                <a16:creationId xmlns:a16="http://schemas.microsoft.com/office/drawing/2014/main" id="{5569A453-AC14-AA1E-AE96-0D0A7DE7A248}"/>
              </a:ext>
            </a:extLst>
          </p:cNvPr>
          <p:cNvSpPr>
            <a:spLocks noGrp="1"/>
          </p:cNvSpPr>
          <p:nvPr>
            <p:ph idx="1"/>
          </p:nvPr>
        </p:nvSpPr>
        <p:spPr>
          <a:xfrm>
            <a:off x="0" y="1079500"/>
            <a:ext cx="6807200" cy="5760245"/>
          </a:xfrm>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Concept mapping, also known as mind mapping, is a visual study strategy that helps you organize and represent knowledge. It involves creating a diagram that connects concepts with lines or arrows to illustrate relations between and among ideas. Concept mapping helps visualize complex ideas, making it easier to see connections and recall information. It's especially useful for subjects that require deep understanding, such as psychology or biology.</a:t>
            </a:r>
          </a:p>
          <a:p>
            <a:pPr marL="0" indent="0">
              <a:buNone/>
            </a:pPr>
            <a:endParaRPr lang="en-US" dirty="0">
              <a:latin typeface="Times New Roman" panose="02020603050405020304" pitchFamily="18" charset="0"/>
              <a:cs typeface="Times New Roman" panose="02020603050405020304" pitchFamily="18" charset="0"/>
            </a:endParaRPr>
          </a:p>
          <a:p>
            <a:pPr marL="0" indent="0" algn="ctr">
              <a:buNone/>
            </a:pPr>
            <a:r>
              <a:rPr lang="en-US" b="1" u="sng" dirty="0">
                <a:latin typeface="Times New Roman" panose="02020603050405020304" pitchFamily="18" charset="0"/>
                <a:cs typeface="Times New Roman" panose="02020603050405020304" pitchFamily="18" charset="0"/>
              </a:rPr>
              <a:t>How to Use It:</a:t>
            </a:r>
          </a:p>
          <a:p>
            <a:pPr marL="0" indent="0">
              <a:buNone/>
            </a:pPr>
            <a:r>
              <a:rPr lang="en-US" dirty="0">
                <a:latin typeface="Times New Roman" panose="02020603050405020304" pitchFamily="18" charset="0"/>
                <a:cs typeface="Times New Roman" panose="02020603050405020304" pitchFamily="18" charset="0"/>
              </a:rPr>
              <a:t>1. Start with a Central Idea: Write the main topic in the center of your page.</a:t>
            </a:r>
          </a:p>
          <a:p>
            <a:pPr marL="0" indent="0">
              <a:buNone/>
            </a:pPr>
            <a:r>
              <a:rPr lang="en-US" dirty="0">
                <a:latin typeface="Times New Roman" panose="02020603050405020304" pitchFamily="18" charset="0"/>
                <a:cs typeface="Times New Roman" panose="02020603050405020304" pitchFamily="18" charset="0"/>
              </a:rPr>
              <a:t>2. Branch Out: Add related subtopics around the central idea, connecting them with lines.</a:t>
            </a:r>
          </a:p>
          <a:p>
            <a:pPr marL="0" indent="0">
              <a:buNone/>
            </a:pPr>
            <a:r>
              <a:rPr lang="en-US" dirty="0">
                <a:latin typeface="Times New Roman" panose="02020603050405020304" pitchFamily="18" charset="0"/>
                <a:cs typeface="Times New Roman" panose="02020603050405020304" pitchFamily="18" charset="0"/>
              </a:rPr>
              <a:t>3. Expand Further: Continue branching out with more detailed concepts, examples, unpacked descriptions. </a:t>
            </a:r>
          </a:p>
          <a:p>
            <a:pPr marL="0" indent="0">
              <a:buNone/>
            </a:pPr>
            <a:r>
              <a:rPr lang="en-US" dirty="0">
                <a:latin typeface="Times New Roman" panose="02020603050405020304" pitchFamily="18" charset="0"/>
                <a:cs typeface="Times New Roman" panose="02020603050405020304" pitchFamily="18" charset="0"/>
              </a:rPr>
              <a:t>4. Use Colors and Images: Enhance understanding by using colors, symbols, or images to differentiate ideas.</a:t>
            </a:r>
          </a:p>
          <a:p>
            <a:pPr marL="0" indent="0">
              <a:buNone/>
            </a:pPr>
            <a:endParaRPr lang="en-US" dirty="0"/>
          </a:p>
        </p:txBody>
      </p:sp>
      <p:pic>
        <p:nvPicPr>
          <p:cNvPr id="4" name="Picture 3">
            <a:extLst>
              <a:ext uri="{FF2B5EF4-FFF2-40B4-BE49-F238E27FC236}">
                <a16:creationId xmlns:a16="http://schemas.microsoft.com/office/drawing/2014/main" id="{58B1A447-B223-23AA-ACAC-CAE2482038B5}"/>
              </a:ext>
              <a:ext uri="{C183D7F6-B498-43B3-948B-1728B52AA6E4}">
                <adec:decorative xmlns:adec="http://schemas.microsoft.com/office/drawing/2017/decorative" val="1"/>
              </a:ext>
            </a:extLst>
          </p:cNvPr>
          <p:cNvPicPr>
            <a:picLocks noChangeAspect="1"/>
          </p:cNvPicPr>
          <p:nvPr/>
        </p:nvPicPr>
        <p:blipFill>
          <a:blip r:embed="rId2"/>
          <a:srcRect l="11171" r="1117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0330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EB25-CC2B-6712-18B9-F55E5B742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1570-4D4A-D180-9676-313ECD5FB8C8}"/>
              </a:ext>
            </a:extLst>
          </p:cNvPr>
          <p:cNvSpPr>
            <a:spLocks noGrp="1"/>
          </p:cNvSpPr>
          <p:nvPr>
            <p:ph type="title"/>
          </p:nvPr>
        </p:nvSpPr>
        <p:spPr>
          <a:xfrm>
            <a:off x="25298" y="0"/>
            <a:ext cx="68072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Career Planning &amp; Development</a:t>
            </a:r>
            <a:br>
              <a:rPr lang="en-US" sz="3600" b="1" dirty="0">
                <a:latin typeface="Times New Roman" panose="02020603050405020304" pitchFamily="18" charset="0"/>
                <a:cs typeface="Times New Roman" panose="02020603050405020304" pitchFamily="18" charset="0"/>
              </a:rPr>
            </a:br>
            <a:r>
              <a:rPr lang="en-US" sz="1400" b="1" i="0" dirty="0">
                <a:solidFill>
                  <a:srgbClr val="1A1A1A"/>
                </a:solidFill>
                <a:effectLst/>
                <a:latin typeface="Montserrat" pitchFamily="2" charset="77"/>
              </a:rPr>
              <a:t>Find Your Path. Find Your Success.</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931A87A-5221-EB16-804B-A69B4251057D}"/>
              </a:ext>
            </a:extLst>
          </p:cNvPr>
          <p:cNvSpPr>
            <a:spLocks noGrp="1"/>
          </p:cNvSpPr>
          <p:nvPr>
            <p:ph idx="1"/>
          </p:nvPr>
        </p:nvSpPr>
        <p:spPr>
          <a:xfrm>
            <a:off x="0" y="1206500"/>
            <a:ext cx="6807200" cy="5760245"/>
          </a:xfrm>
        </p:spPr>
        <p:txBody>
          <a:bodyPr>
            <a:normAutofit/>
          </a:bodyPr>
          <a:lstStyle/>
          <a:p>
            <a:pPr marL="0" indent="0" algn="ctr">
              <a:buNone/>
            </a:pP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Appointments with Career Advisors</a:t>
            </a:r>
          </a:p>
          <a:p>
            <a:pPr lvl="1"/>
            <a:r>
              <a:rPr lang="en-US" sz="2000" dirty="0">
                <a:latin typeface="Times New Roman" panose="02020603050405020304" pitchFamily="18" charset="0"/>
                <a:cs typeface="Times New Roman" panose="02020603050405020304" pitchFamily="18" charset="0"/>
              </a:rPr>
              <a:t>Undeclared major and need guidance</a:t>
            </a:r>
          </a:p>
          <a:p>
            <a:pPr lvl="1"/>
            <a:r>
              <a:rPr lang="en-US" sz="2000" dirty="0">
                <a:latin typeface="Times New Roman" panose="02020603050405020304" pitchFamily="18" charset="0"/>
                <a:cs typeface="Times New Roman" panose="02020603050405020304" pitchFamily="18" charset="0"/>
              </a:rPr>
              <a:t>Thinking about changing your major</a:t>
            </a:r>
          </a:p>
          <a:p>
            <a:pPr lvl="1"/>
            <a:r>
              <a:rPr lang="en-US" sz="2000" dirty="0">
                <a:latin typeface="Times New Roman" panose="02020603050405020304" pitchFamily="18" charset="0"/>
                <a:cs typeface="Times New Roman" panose="02020603050405020304" pitchFamily="18" charset="0"/>
              </a:rPr>
              <a:t>Unsure about career paths</a:t>
            </a:r>
          </a:p>
          <a:p>
            <a:pPr lvl="1"/>
            <a:r>
              <a:rPr lang="en-US" sz="2000" dirty="0">
                <a:latin typeface="Times New Roman" panose="02020603050405020304" pitchFamily="18" charset="0"/>
                <a:cs typeface="Times New Roman" panose="02020603050405020304" pitchFamily="18" charset="0"/>
              </a:rPr>
              <a:t>Setting yourself up to be successful in the job market</a:t>
            </a:r>
          </a:p>
          <a:p>
            <a:r>
              <a:rPr lang="en-US" sz="2000" b="1" dirty="0">
                <a:latin typeface="Times New Roman" panose="02020603050405020304" pitchFamily="18" charset="0"/>
                <a:cs typeface="Times New Roman" panose="02020603050405020304" pitchFamily="18" charset="0"/>
              </a:rPr>
              <a:t>Online Assessment Tools </a:t>
            </a:r>
          </a:p>
          <a:p>
            <a:pPr lvl="1"/>
            <a:r>
              <a:rPr lang="en-US" sz="2000" dirty="0" err="1">
                <a:latin typeface="Times New Roman" panose="02020603050405020304" pitchFamily="18" charset="0"/>
                <a:cs typeface="Times New Roman" panose="02020603050405020304" pitchFamily="18" charset="0"/>
              </a:rPr>
              <a:t>GAfutures</a:t>
            </a:r>
            <a:r>
              <a:rPr lang="en-US" sz="2000" dirty="0">
                <a:latin typeface="Times New Roman" panose="02020603050405020304" pitchFamily="18" charset="0"/>
                <a:cs typeface="Times New Roman" panose="02020603050405020304" pitchFamily="18" charset="0"/>
              </a:rPr>
              <a:t> Career Assessment Tool</a:t>
            </a:r>
          </a:p>
          <a:p>
            <a:pPr lvl="1"/>
            <a:r>
              <a:rPr lang="en-US" sz="2000" dirty="0" err="1">
                <a:latin typeface="Times New Roman" panose="02020603050405020304" pitchFamily="18" charset="0"/>
                <a:cs typeface="Times New Roman" panose="02020603050405020304" pitchFamily="18" charset="0"/>
              </a:rPr>
              <a:t>ONet</a:t>
            </a:r>
            <a:r>
              <a:rPr lang="en-US" sz="2000" dirty="0">
                <a:latin typeface="Times New Roman" panose="02020603050405020304" pitchFamily="18" charset="0"/>
                <a:cs typeface="Times New Roman" panose="02020603050405020304" pitchFamily="18" charset="0"/>
              </a:rPr>
              <a:t> Interest Profiler</a:t>
            </a:r>
          </a:p>
          <a:p>
            <a:pPr lvl="1"/>
            <a:r>
              <a:rPr lang="en-US" sz="2000" dirty="0" err="1">
                <a:latin typeface="Times New Roman" panose="02020603050405020304" pitchFamily="18" charset="0"/>
                <a:cs typeface="Times New Roman" panose="02020603050405020304" pitchFamily="18" charset="0"/>
              </a:rPr>
              <a:t>Steppingblocks</a:t>
            </a:r>
            <a:endParaRPr lang="en-US" sz="12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Micro-Credentials</a:t>
            </a:r>
          </a:p>
          <a:p>
            <a:pPr lvl="1"/>
            <a:r>
              <a:rPr lang="en-US" sz="2000" dirty="0">
                <a:latin typeface="Times New Roman" panose="02020603050405020304" pitchFamily="18" charset="0"/>
                <a:cs typeface="Times New Roman" panose="02020603050405020304" pitchFamily="18" charset="0"/>
              </a:rPr>
              <a:t>Complete online trainings to earn badges and certificates to promote career readiness</a:t>
            </a:r>
          </a:p>
          <a:p>
            <a:pPr lvl="1"/>
            <a:endParaRPr lang="en-US" sz="1600" b="1" dirty="0">
              <a:latin typeface="Times New Roman" panose="02020603050405020304" pitchFamily="18" charset="0"/>
              <a:cs typeface="Times New Roman" panose="02020603050405020304" pitchFamily="18" charset="0"/>
            </a:endParaRPr>
          </a:p>
          <a:p>
            <a:pPr marL="457200" lvl="1" indent="0">
              <a:buNone/>
            </a:pPr>
            <a:endParaRPr lang="en-US" sz="800" b="1" dirty="0">
              <a:latin typeface="Times New Roman" panose="02020603050405020304" pitchFamily="18" charset="0"/>
              <a:cs typeface="Times New Roman" panose="02020603050405020304" pitchFamily="18" charset="0"/>
            </a:endParaRPr>
          </a:p>
          <a:p>
            <a:pPr marL="0" indent="0" algn="ctr">
              <a:buNone/>
            </a:pPr>
            <a:r>
              <a:rPr lang="en-US" sz="2000" b="1" dirty="0">
                <a:latin typeface="Times New Roman" panose="02020603050405020304" pitchFamily="18" charset="0"/>
                <a:cs typeface="Times New Roman" panose="02020603050405020304" pitchFamily="18" charset="0"/>
                <a:hlinkClick r:id="rId2"/>
              </a:rPr>
              <a:t>Career Planning &amp; Development Website</a:t>
            </a:r>
            <a:endParaRPr lang="en-US" sz="2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44B925C-0080-63BF-1BE6-4357F1AA946B}"/>
              </a:ext>
              <a:ext uri="{C183D7F6-B498-43B3-948B-1728B52AA6E4}">
                <adec:decorative xmlns:adec="http://schemas.microsoft.com/office/drawing/2017/decorative" val="1"/>
              </a:ext>
            </a:extLst>
          </p:cNvPr>
          <p:cNvPicPr>
            <a:picLocks noChangeAspect="1"/>
          </p:cNvPicPr>
          <p:nvPr/>
        </p:nvPicPr>
        <p:blipFill>
          <a:blip r:embed="rId3"/>
          <a:srcRect l="13854" r="8488" b="-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cxnSp>
        <p:nvCxnSpPr>
          <p:cNvPr id="6" name="Straight Connector 5">
            <a:extLst>
              <a:ext uri="{FF2B5EF4-FFF2-40B4-BE49-F238E27FC236}">
                <a16:creationId xmlns:a16="http://schemas.microsoft.com/office/drawing/2014/main" id="{3DFEDED9-C1F2-9828-5FDA-8CBA3BA72D89}"/>
              </a:ext>
            </a:extLst>
          </p:cNvPr>
          <p:cNvCxnSpPr/>
          <p:nvPr/>
        </p:nvCxnSpPr>
        <p:spPr>
          <a:xfrm flipH="1">
            <a:off x="419100" y="1325563"/>
            <a:ext cx="64386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D414B98-6503-9CE5-03FB-95EB2EC3084A}"/>
              </a:ext>
            </a:extLst>
          </p:cNvPr>
          <p:cNvCxnSpPr/>
          <p:nvPr/>
        </p:nvCxnSpPr>
        <p:spPr>
          <a:xfrm flipH="1">
            <a:off x="0" y="5994400"/>
            <a:ext cx="6438696"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F4869BC-0ADD-C445-0B29-0BA536D1FA12}"/>
              </a:ext>
              <a:ext uri="{C183D7F6-B498-43B3-948B-1728B52AA6E4}">
                <adec:decorative xmlns:adec="http://schemas.microsoft.com/office/drawing/2017/decorative" val="1"/>
              </a:ext>
            </a:extLst>
          </p:cNvPr>
          <p:cNvPicPr>
            <a:picLocks noChangeAspect="1"/>
          </p:cNvPicPr>
          <p:nvPr/>
        </p:nvPicPr>
        <p:blipFill>
          <a:blip r:embed="rId4"/>
          <a:srcRect l="9626" r="9626"/>
          <a:stretch/>
        </p:blipFill>
        <p:spPr>
          <a:xfrm>
            <a:off x="6857796" y="23810"/>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6895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3F4F-128D-D148-8313-2720793F3EF5}"/>
              </a:ext>
            </a:extLst>
          </p:cNvPr>
          <p:cNvSpPr>
            <a:spLocks noGrp="1"/>
          </p:cNvSpPr>
          <p:nvPr>
            <p:ph type="title"/>
          </p:nvPr>
        </p:nvSpPr>
        <p:spPr>
          <a:xfrm>
            <a:off x="0" y="23811"/>
            <a:ext cx="6807200" cy="1055690"/>
          </a:xfrm>
        </p:spPr>
        <p:txBody>
          <a:bodyPr/>
          <a:lstStyle/>
          <a:p>
            <a:pPr algn="ctr"/>
            <a:r>
              <a:rPr lang="en-US" b="1" dirty="0">
                <a:latin typeface="Times New Roman" panose="02020603050405020304" pitchFamily="18" charset="0"/>
                <a:cs typeface="Times New Roman" panose="02020603050405020304" pitchFamily="18" charset="0"/>
              </a:rPr>
              <a:t>CARE Services</a:t>
            </a:r>
          </a:p>
        </p:txBody>
      </p:sp>
      <p:sp>
        <p:nvSpPr>
          <p:cNvPr id="3" name="Content Placeholder 2">
            <a:extLst>
              <a:ext uri="{FF2B5EF4-FFF2-40B4-BE49-F238E27FC236}">
                <a16:creationId xmlns:a16="http://schemas.microsoft.com/office/drawing/2014/main" id="{5569A453-AC14-AA1E-AE96-0D0A7DE7A248}"/>
              </a:ext>
            </a:extLst>
          </p:cNvPr>
          <p:cNvSpPr>
            <a:spLocks noGrp="1"/>
          </p:cNvSpPr>
          <p:nvPr>
            <p:ph idx="1"/>
          </p:nvPr>
        </p:nvSpPr>
        <p:spPr>
          <a:xfrm>
            <a:off x="0" y="728420"/>
            <a:ext cx="6857796" cy="6111325"/>
          </a:xfrm>
        </p:spPr>
        <p:txBody>
          <a:bodyPr>
            <a:normAutofit fontScale="55000" lnSpcReduction="20000"/>
          </a:bodyPr>
          <a:lstStyle/>
          <a:p>
            <a:pPr marL="0" indent="0">
              <a:buNone/>
            </a:pPr>
            <a:endParaRPr lang="en-US" dirty="0"/>
          </a:p>
          <a:p>
            <a:pPr marL="0" indent="0">
              <a:buNone/>
            </a:pPr>
            <a:r>
              <a:rPr lang="en-US" sz="3300" b="1" dirty="0">
                <a:latin typeface="Times New Roman" panose="02020603050405020304" pitchFamily="18" charset="0"/>
                <a:cs typeface="Times New Roman" panose="02020603050405020304" pitchFamily="18" charset="0"/>
              </a:rPr>
              <a:t>Campus Pantry: </a:t>
            </a:r>
            <a:r>
              <a:rPr lang="en-US" sz="3300" dirty="0">
                <a:latin typeface="Times New Roman" panose="02020603050405020304" pitchFamily="18" charset="0"/>
                <a:cs typeface="Times New Roman" panose="02020603050405020304" pitchFamily="18" charset="0"/>
              </a:rPr>
              <a:t>CARE Services has a campus pantry that provides essential food supplies to students facing food insecurity. </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300" b="1" dirty="0">
                <a:latin typeface="Times New Roman" panose="02020603050405020304" pitchFamily="18" charset="0"/>
                <a:cs typeface="Times New Roman" panose="02020603050405020304" pitchFamily="18" charset="0"/>
              </a:rPr>
              <a:t>Temporary Housing: </a:t>
            </a:r>
            <a:r>
              <a:rPr lang="en-US" sz="3300" dirty="0">
                <a:latin typeface="Times New Roman" panose="02020603050405020304" pitchFamily="18" charset="0"/>
                <a:cs typeface="Times New Roman" panose="02020603050405020304" pitchFamily="18" charset="0"/>
              </a:rPr>
              <a:t>For students experiencing housing insecurity, CARE Services offers temporary on-campus housing for up to 14 days. This program, supported by grants, also helps students find more permanent housing solutions.</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300" b="1" dirty="0">
                <a:latin typeface="Times New Roman" panose="02020603050405020304" pitchFamily="18" charset="0"/>
                <a:cs typeface="Times New Roman" panose="02020603050405020304" pitchFamily="18" charset="0"/>
              </a:rPr>
              <a:t>Financial Literacy: </a:t>
            </a:r>
            <a:r>
              <a:rPr lang="en-US" sz="3300" dirty="0">
                <a:latin typeface="Times New Roman" panose="02020603050405020304" pitchFamily="18" charset="0"/>
                <a:cs typeface="Times New Roman" panose="02020603050405020304" pitchFamily="18" charset="0"/>
              </a:rPr>
              <a:t>Through a partnership with the Coles College of Business, CARE Services provides a financial literacy course to help students manage their finances better, particularly in times of emergency.</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300" b="1" dirty="0">
                <a:latin typeface="Times New Roman" panose="02020603050405020304" pitchFamily="18" charset="0"/>
                <a:cs typeface="Times New Roman" panose="02020603050405020304" pitchFamily="18" charset="0"/>
              </a:rPr>
              <a:t>Case Management: </a:t>
            </a:r>
            <a:r>
              <a:rPr lang="en-US" sz="3300" dirty="0">
                <a:latin typeface="Times New Roman" panose="02020603050405020304" pitchFamily="18" charset="0"/>
                <a:cs typeface="Times New Roman" panose="02020603050405020304" pitchFamily="18" charset="0"/>
              </a:rPr>
              <a:t>Each student working with CARE Services is paired with a dedicated case manager. Together, they develop a personalized plan that includes access to resources, referrals, and life skills training aimed at fostering self-sufficiency.</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300" b="1" dirty="0">
                <a:latin typeface="Times New Roman" panose="02020603050405020304" pitchFamily="18" charset="0"/>
                <a:cs typeface="Times New Roman" panose="02020603050405020304" pitchFamily="18" charset="0"/>
              </a:rPr>
              <a:t>Emergency Assistance: </a:t>
            </a:r>
            <a:r>
              <a:rPr lang="en-US" sz="3300" dirty="0">
                <a:latin typeface="Times New Roman" panose="02020603050405020304" pitchFamily="18" charset="0"/>
                <a:cs typeface="Times New Roman" panose="02020603050405020304" pitchFamily="18" charset="0"/>
              </a:rPr>
              <a:t>The Emergency Assistance Program provides financial aid to students facing unexpected hardships, helping them stay on track academically.</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600" b="1" dirty="0">
                <a:latin typeface="Times New Roman" panose="02020603050405020304" pitchFamily="18" charset="0"/>
                <a:cs typeface="Times New Roman" panose="02020603050405020304" pitchFamily="18" charset="0"/>
                <a:hlinkClick r:id="rId2"/>
              </a:rPr>
              <a:t>CARE Services Website</a:t>
            </a:r>
            <a:endParaRPr lang="en-US" sz="3600" b="1"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8B1A447-B223-23AA-ACAC-CAE2482038B5}"/>
              </a:ext>
              <a:ext uri="{C183D7F6-B498-43B3-948B-1728B52AA6E4}">
                <adec:decorative xmlns:adec="http://schemas.microsoft.com/office/drawing/2017/decorative" val="1"/>
              </a:ext>
            </a:extLst>
          </p:cNvPr>
          <p:cNvPicPr>
            <a:picLocks noChangeAspect="1"/>
          </p:cNvPicPr>
          <p:nvPr/>
        </p:nvPicPr>
        <p:blipFill>
          <a:blip r:embed="rId3"/>
          <a:srcRect l="11171" r="1117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445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E22D50-5EA5-1021-2102-768738365BE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D01E406-7E3E-6810-9A6A-94A9D8C4D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83D5F-FBD3-917B-6EDC-21866F6066AA}"/>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PRESSURES AND OPPORTUNITIES</a:t>
            </a:r>
          </a:p>
        </p:txBody>
      </p:sp>
      <p:sp>
        <p:nvSpPr>
          <p:cNvPr id="12" name="sketchy line">
            <a:extLst>
              <a:ext uri="{FF2B5EF4-FFF2-40B4-BE49-F238E27FC236}">
                <a16:creationId xmlns:a16="http://schemas.microsoft.com/office/drawing/2014/main" id="{C6B5784B-6024-AFB9-2DD2-728612988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2682B4-8407-2A63-EAA8-16EE71860323}"/>
              </a:ext>
            </a:extLst>
          </p:cNvPr>
          <p:cNvSpPr>
            <a:spLocks noGrp="1"/>
          </p:cNvSpPr>
          <p:nvPr>
            <p:ph idx="1"/>
          </p:nvPr>
        </p:nvSpPr>
        <p:spPr>
          <a:xfrm>
            <a:off x="640080" y="2872899"/>
            <a:ext cx="4764677" cy="3854472"/>
          </a:xfrm>
        </p:spPr>
        <p:txBody>
          <a:bodyPr>
            <a:normAutofit lnSpcReduction="10000"/>
          </a:bodyPr>
          <a:lstStyle/>
          <a:p>
            <a:r>
              <a:rPr lang="en-US" sz="2400" dirty="0">
                <a:latin typeface="Bell MT" panose="02020503060305020303" pitchFamily="18" charset="77"/>
              </a:rPr>
              <a:t>Students, even Juniors and Seniors, are largely unaware of available resources</a:t>
            </a:r>
          </a:p>
          <a:p>
            <a:r>
              <a:rPr lang="en-US" sz="2400" dirty="0">
                <a:latin typeface="Bell MT" panose="02020503060305020303" pitchFamily="18" charset="77"/>
              </a:rPr>
              <a:t>Only a minority of those who are aware of resources seek out those services </a:t>
            </a:r>
          </a:p>
          <a:p>
            <a:r>
              <a:rPr lang="en-US" sz="2400" dirty="0">
                <a:latin typeface="Bell MT" panose="02020503060305020303" pitchFamily="18" charset="77"/>
              </a:rPr>
              <a:t>Students have often been told “what” to learn but not “how” to learn</a:t>
            </a:r>
          </a:p>
          <a:p>
            <a:pPr lvl="1"/>
            <a:r>
              <a:rPr lang="en-US" sz="2000" i="1" dirty="0">
                <a:latin typeface="Bell MT" panose="02020503060305020303" pitchFamily="18" charset="77"/>
              </a:rPr>
              <a:t>Source: Navigating Challenges: The Psychology of Student Success, Capstone Project</a:t>
            </a:r>
          </a:p>
        </p:txBody>
      </p:sp>
      <p:pic>
        <p:nvPicPr>
          <p:cNvPr id="5" name="Picture 4" descr="A stack of books with a graduation cap on top&#10;&#10;AI-generated content may be incorrect.">
            <a:extLst>
              <a:ext uri="{FF2B5EF4-FFF2-40B4-BE49-F238E27FC236}">
                <a16:creationId xmlns:a16="http://schemas.microsoft.com/office/drawing/2014/main" id="{A8840111-A731-48DF-8D48-1DC9D6C39427}"/>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945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09081-E860-0011-62A9-BB29C06EE743}"/>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Selected Resources and Best Practices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CBD274-36AF-F32E-494C-896EB663468D}"/>
              </a:ext>
            </a:extLst>
          </p:cNvPr>
          <p:cNvSpPr>
            <a:spLocks noGrp="1"/>
          </p:cNvSpPr>
          <p:nvPr>
            <p:ph idx="1"/>
          </p:nvPr>
        </p:nvSpPr>
        <p:spPr>
          <a:xfrm>
            <a:off x="640080" y="2872899"/>
            <a:ext cx="4764677" cy="3320668"/>
          </a:xfrm>
        </p:spPr>
        <p:txBody>
          <a:bodyPr>
            <a:normAutofit/>
          </a:bodyPr>
          <a:lstStyle/>
          <a:p>
            <a:r>
              <a:rPr lang="en-US" sz="1900" dirty="0">
                <a:latin typeface="Bell MT" panose="02020503060305020303" pitchFamily="18" charset="77"/>
              </a:rPr>
              <a:t>CARE Services</a:t>
            </a:r>
          </a:p>
          <a:p>
            <a:r>
              <a:rPr lang="en-US" sz="1900" dirty="0">
                <a:latin typeface="Bell MT" panose="02020503060305020303" pitchFamily="18" charset="77"/>
              </a:rPr>
              <a:t>Counseling and Psychological Services </a:t>
            </a:r>
          </a:p>
          <a:p>
            <a:r>
              <a:rPr lang="en-US" sz="1900" dirty="0">
                <a:latin typeface="Bell MT" panose="02020503060305020303" pitchFamily="18" charset="77"/>
              </a:rPr>
              <a:t>Career Planning and Development</a:t>
            </a:r>
          </a:p>
          <a:p>
            <a:r>
              <a:rPr lang="en-US" sz="1900" dirty="0">
                <a:latin typeface="Bell MT" panose="02020503060305020303" pitchFamily="18" charset="77"/>
              </a:rPr>
              <a:t>RCHSS Advising Center</a:t>
            </a:r>
          </a:p>
          <a:p>
            <a:r>
              <a:rPr lang="en-US" sz="1900" dirty="0">
                <a:latin typeface="Bell MT" panose="02020503060305020303" pitchFamily="18" charset="77"/>
              </a:rPr>
              <a:t>Psychology Laboratory</a:t>
            </a:r>
          </a:p>
          <a:p>
            <a:r>
              <a:rPr lang="en-US" sz="1900" dirty="0">
                <a:latin typeface="Bell MT" panose="02020503060305020303" pitchFamily="18" charset="77"/>
              </a:rPr>
              <a:t>Active Recall</a:t>
            </a:r>
          </a:p>
          <a:p>
            <a:r>
              <a:rPr lang="en-US" sz="1900" dirty="0">
                <a:latin typeface="Bell MT" panose="02020503060305020303" pitchFamily="18" charset="77"/>
              </a:rPr>
              <a:t>Metacognition</a:t>
            </a:r>
          </a:p>
          <a:p>
            <a:r>
              <a:rPr lang="en-US" sz="1900" dirty="0">
                <a:latin typeface="Bell MT" panose="02020503060305020303" pitchFamily="18" charset="77"/>
              </a:rPr>
              <a:t>Concept Mapping</a:t>
            </a:r>
          </a:p>
        </p:txBody>
      </p:sp>
      <p:pic>
        <p:nvPicPr>
          <p:cNvPr id="5" name="Picture 4" descr="A stack of books with a graduation cap on top&#10;&#10;AI-generated content may be incorrect.">
            <a:extLst>
              <a:ext uri="{FF2B5EF4-FFF2-40B4-BE49-F238E27FC236}">
                <a16:creationId xmlns:a16="http://schemas.microsoft.com/office/drawing/2014/main" id="{BD785CB3-D17E-2931-2365-3AE4A2A46FD8}"/>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9150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E0B99-C01F-2C89-7753-949BD8FAA3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57538C-BB26-90C9-1ED7-A365E142E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38F9C-AA75-7350-74EB-CEC99A28A6BC}"/>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PROCESS</a:t>
            </a:r>
          </a:p>
        </p:txBody>
      </p:sp>
      <p:sp>
        <p:nvSpPr>
          <p:cNvPr id="12" name="sketchy line">
            <a:extLst>
              <a:ext uri="{FF2B5EF4-FFF2-40B4-BE49-F238E27FC236}">
                <a16:creationId xmlns:a16="http://schemas.microsoft.com/office/drawing/2014/main" id="{BAE3E056-1505-660B-9D34-4099F5034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4D22CF-516A-2549-B8F2-34CA4AD2CD74}"/>
              </a:ext>
            </a:extLst>
          </p:cNvPr>
          <p:cNvSpPr>
            <a:spLocks noGrp="1"/>
          </p:cNvSpPr>
          <p:nvPr>
            <p:ph idx="1"/>
          </p:nvPr>
        </p:nvSpPr>
        <p:spPr>
          <a:xfrm>
            <a:off x="640079" y="2963707"/>
            <a:ext cx="5107577" cy="2937910"/>
          </a:xfrm>
        </p:spPr>
        <p:txBody>
          <a:bodyPr>
            <a:normAutofit lnSpcReduction="10000"/>
          </a:bodyPr>
          <a:lstStyle/>
          <a:p>
            <a:pPr marL="0" indent="0">
              <a:buNone/>
            </a:pPr>
            <a:r>
              <a:rPr lang="en-US" dirty="0">
                <a:latin typeface="Bell MT" panose="02020503060305020303" pitchFamily="18" charset="77"/>
              </a:rPr>
              <a:t>Hybrid/F2F</a:t>
            </a:r>
          </a:p>
          <a:p>
            <a:pPr lvl="1"/>
            <a:r>
              <a:rPr lang="en-US" sz="2800" dirty="0">
                <a:latin typeface="Bell MT" panose="02020503060305020303" pitchFamily="18" charset="77"/>
              </a:rPr>
              <a:t>Show at the beginning and ending of class</a:t>
            </a:r>
          </a:p>
          <a:p>
            <a:pPr lvl="1"/>
            <a:r>
              <a:rPr lang="en-US" sz="2800" dirty="0">
                <a:latin typeface="Bell MT" panose="02020503060305020303" pitchFamily="18" charset="77"/>
              </a:rPr>
              <a:t>Provide some context </a:t>
            </a:r>
          </a:p>
          <a:p>
            <a:pPr lvl="1"/>
            <a:r>
              <a:rPr lang="en-US" sz="2800" dirty="0">
                <a:latin typeface="Bell MT" panose="02020503060305020303" pitchFamily="18" charset="77"/>
              </a:rPr>
              <a:t>Provide as Announcement or other format in D2L</a:t>
            </a:r>
            <a:br>
              <a:rPr lang="en-US" sz="2800" dirty="0">
                <a:latin typeface="Bell MT" panose="02020503060305020303" pitchFamily="18" charset="77"/>
              </a:rPr>
            </a:br>
            <a:br>
              <a:rPr lang="en-US" sz="1500" dirty="0">
                <a:latin typeface="Bell MT" panose="02020503060305020303" pitchFamily="18" charset="77"/>
              </a:rPr>
            </a:br>
            <a:endParaRPr lang="en-US" sz="1500" dirty="0">
              <a:latin typeface="Bell MT" panose="02020503060305020303" pitchFamily="18" charset="77"/>
            </a:endParaRPr>
          </a:p>
          <a:p>
            <a:pPr lvl="1"/>
            <a:endParaRPr lang="en-US" sz="1500" dirty="0">
              <a:latin typeface="Bell MT" panose="02020503060305020303" pitchFamily="18" charset="77"/>
            </a:endParaRPr>
          </a:p>
          <a:p>
            <a:pPr marL="457200" lvl="1" indent="0">
              <a:buNone/>
            </a:pPr>
            <a:endParaRPr lang="en-US" sz="1500" dirty="0">
              <a:latin typeface="Bell MT" panose="02020503060305020303" pitchFamily="18" charset="77"/>
            </a:endParaRPr>
          </a:p>
        </p:txBody>
      </p:sp>
      <p:pic>
        <p:nvPicPr>
          <p:cNvPr id="5" name="Picture 4" descr="A stack of books with a graduation cap on top&#10;&#10;AI-generated content may be incorrect.">
            <a:extLst>
              <a:ext uri="{FF2B5EF4-FFF2-40B4-BE49-F238E27FC236}">
                <a16:creationId xmlns:a16="http://schemas.microsoft.com/office/drawing/2014/main" id="{613F5E86-5BBD-59C8-22A5-C9B9ED0F6BEE}"/>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0300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65E89A-BA8E-EA34-7B6C-3AD1DC6A406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8263C0-3EA4-84F1-D7FD-D2CD70C40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B8646B-6C88-9686-181A-D3ACD50F4DF4}"/>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PROCESS</a:t>
            </a:r>
          </a:p>
        </p:txBody>
      </p:sp>
      <p:sp>
        <p:nvSpPr>
          <p:cNvPr id="12" name="sketchy line">
            <a:extLst>
              <a:ext uri="{FF2B5EF4-FFF2-40B4-BE49-F238E27FC236}">
                <a16:creationId xmlns:a16="http://schemas.microsoft.com/office/drawing/2014/main" id="{4B93ED6E-32CE-2DD1-7DD1-71AE52AFC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F51929-2412-B5D7-E97A-9F719E5803F9}"/>
              </a:ext>
            </a:extLst>
          </p:cNvPr>
          <p:cNvSpPr>
            <a:spLocks noGrp="1"/>
          </p:cNvSpPr>
          <p:nvPr>
            <p:ph idx="1"/>
          </p:nvPr>
        </p:nvSpPr>
        <p:spPr>
          <a:xfrm>
            <a:off x="640079" y="2963707"/>
            <a:ext cx="5107577" cy="2937910"/>
          </a:xfrm>
        </p:spPr>
        <p:txBody>
          <a:bodyPr>
            <a:normAutofit/>
          </a:bodyPr>
          <a:lstStyle/>
          <a:p>
            <a:pPr marL="0" indent="0">
              <a:buNone/>
            </a:pPr>
            <a:r>
              <a:rPr lang="en-US" dirty="0">
                <a:latin typeface="Bell MT" panose="02020503060305020303" pitchFamily="18" charset="77"/>
              </a:rPr>
              <a:t>Online</a:t>
            </a:r>
          </a:p>
          <a:p>
            <a:pPr lvl="1"/>
            <a:r>
              <a:rPr lang="en-US" sz="2800" dirty="0">
                <a:latin typeface="Bell MT" panose="02020503060305020303" pitchFamily="18" charset="77"/>
              </a:rPr>
              <a:t>Provide as Announcement or other format in D2L</a:t>
            </a:r>
          </a:p>
          <a:p>
            <a:pPr lvl="1"/>
            <a:r>
              <a:rPr lang="en-US" sz="2800" dirty="0">
                <a:latin typeface="Bell MT" panose="02020503060305020303" pitchFamily="18" charset="77"/>
              </a:rPr>
              <a:t>Embed in content </a:t>
            </a:r>
            <a:br>
              <a:rPr lang="en-US" sz="2800" dirty="0">
                <a:latin typeface="Bell MT" panose="02020503060305020303" pitchFamily="18" charset="77"/>
              </a:rPr>
            </a:br>
            <a:br>
              <a:rPr lang="en-US" sz="1500" dirty="0">
                <a:latin typeface="Bell MT" panose="02020503060305020303" pitchFamily="18" charset="77"/>
              </a:rPr>
            </a:br>
            <a:endParaRPr lang="en-US" sz="1500" dirty="0">
              <a:latin typeface="Bell MT" panose="02020503060305020303" pitchFamily="18" charset="77"/>
            </a:endParaRPr>
          </a:p>
          <a:p>
            <a:pPr lvl="1"/>
            <a:endParaRPr lang="en-US" sz="1500" dirty="0">
              <a:latin typeface="Bell MT" panose="02020503060305020303" pitchFamily="18" charset="77"/>
            </a:endParaRPr>
          </a:p>
          <a:p>
            <a:pPr marL="457200" lvl="1" indent="0">
              <a:buNone/>
            </a:pPr>
            <a:endParaRPr lang="en-US" sz="1500" dirty="0">
              <a:latin typeface="Bell MT" panose="02020503060305020303" pitchFamily="18" charset="77"/>
            </a:endParaRPr>
          </a:p>
        </p:txBody>
      </p:sp>
      <p:pic>
        <p:nvPicPr>
          <p:cNvPr id="5" name="Picture 4" descr="A stack of books with a graduation cap on top&#10;&#10;AI-generated content may be incorrect.">
            <a:extLst>
              <a:ext uri="{FF2B5EF4-FFF2-40B4-BE49-F238E27FC236}">
                <a16:creationId xmlns:a16="http://schemas.microsoft.com/office/drawing/2014/main" id="{77F41E0E-D95D-4101-5092-A719D0153E1C}"/>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9454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86A358-9835-06A4-C435-74BB33C39CE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275209-159A-FAF8-099B-79526E3D8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6E126-643D-16B2-D20D-EF84AC1A0E93}"/>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PROCESS</a:t>
            </a:r>
          </a:p>
        </p:txBody>
      </p:sp>
      <p:sp>
        <p:nvSpPr>
          <p:cNvPr id="12" name="sketchy line">
            <a:extLst>
              <a:ext uri="{FF2B5EF4-FFF2-40B4-BE49-F238E27FC236}">
                <a16:creationId xmlns:a16="http://schemas.microsoft.com/office/drawing/2014/main" id="{752FAD4E-F88A-68E5-7BAF-88AC5172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465C75-3909-317C-6404-BFACD281695E}"/>
              </a:ext>
            </a:extLst>
          </p:cNvPr>
          <p:cNvSpPr>
            <a:spLocks noGrp="1"/>
          </p:cNvSpPr>
          <p:nvPr>
            <p:ph idx="1"/>
          </p:nvPr>
        </p:nvSpPr>
        <p:spPr>
          <a:xfrm>
            <a:off x="640079" y="2963707"/>
            <a:ext cx="5107577" cy="2937910"/>
          </a:xfrm>
        </p:spPr>
        <p:txBody>
          <a:bodyPr>
            <a:normAutofit/>
          </a:bodyPr>
          <a:lstStyle/>
          <a:p>
            <a:pPr marL="0" indent="0">
              <a:buNone/>
            </a:pPr>
            <a:r>
              <a:rPr lang="en-US" dirty="0">
                <a:latin typeface="Bell MT" panose="02020503060305020303" pitchFamily="18" charset="77"/>
              </a:rPr>
              <a:t>Department</a:t>
            </a:r>
          </a:p>
          <a:p>
            <a:pPr lvl="1"/>
            <a:r>
              <a:rPr lang="en-US" dirty="0">
                <a:latin typeface="Bell MT" panose="02020503060305020303" pitchFamily="18" charset="77"/>
              </a:rPr>
              <a:t>Provided to all faculty via weekly departmental newsletter</a:t>
            </a:r>
          </a:p>
          <a:p>
            <a:pPr lvl="2"/>
            <a:r>
              <a:rPr lang="en-US" dirty="0">
                <a:latin typeface="Bell MT" panose="02020503060305020303" pitchFamily="18" charset="77"/>
              </a:rPr>
              <a:t>“PSYC Weekly” </a:t>
            </a:r>
            <a:br>
              <a:rPr lang="en-US" dirty="0">
                <a:latin typeface="Bell MT" panose="02020503060305020303" pitchFamily="18" charset="77"/>
              </a:rPr>
            </a:br>
            <a:br>
              <a:rPr lang="en-US" sz="700" dirty="0">
                <a:latin typeface="Bell MT" panose="02020503060305020303" pitchFamily="18" charset="77"/>
              </a:rPr>
            </a:br>
            <a:endParaRPr lang="en-US" sz="700" dirty="0">
              <a:latin typeface="Bell MT" panose="02020503060305020303" pitchFamily="18" charset="77"/>
            </a:endParaRPr>
          </a:p>
          <a:p>
            <a:pPr lvl="1"/>
            <a:endParaRPr lang="en-US" sz="1500" dirty="0">
              <a:latin typeface="Bell MT" panose="02020503060305020303" pitchFamily="18" charset="77"/>
            </a:endParaRPr>
          </a:p>
          <a:p>
            <a:pPr marL="457200" lvl="1" indent="0">
              <a:buNone/>
            </a:pPr>
            <a:endParaRPr lang="en-US" sz="1500" dirty="0">
              <a:latin typeface="Bell MT" panose="02020503060305020303" pitchFamily="18" charset="77"/>
            </a:endParaRPr>
          </a:p>
        </p:txBody>
      </p:sp>
      <p:pic>
        <p:nvPicPr>
          <p:cNvPr id="5" name="Picture 4" descr="A stack of books with a graduation cap on top&#10;&#10;AI-generated content may be incorrect.">
            <a:extLst>
              <a:ext uri="{FF2B5EF4-FFF2-40B4-BE49-F238E27FC236}">
                <a16:creationId xmlns:a16="http://schemas.microsoft.com/office/drawing/2014/main" id="{8D3C419D-0201-A8A0-7865-0D37A40943D4}"/>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478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E33504-1732-18CA-311F-A31DDBC50DE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2D9413-7A15-15F2-E888-5C4949587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11EF72-312D-A070-277A-06863850D6B7}"/>
              </a:ext>
            </a:extLst>
          </p:cNvPr>
          <p:cNvSpPr>
            <a:spLocks noGrp="1"/>
          </p:cNvSpPr>
          <p:nvPr>
            <p:ph type="title"/>
          </p:nvPr>
        </p:nvSpPr>
        <p:spPr>
          <a:xfrm>
            <a:off x="640079" y="325369"/>
            <a:ext cx="5236681" cy="1956841"/>
          </a:xfrm>
        </p:spPr>
        <p:txBody>
          <a:bodyPr anchor="b">
            <a:normAutofit/>
          </a:bodyPr>
          <a:lstStyle/>
          <a:p>
            <a:r>
              <a:rPr lang="en-US" sz="4200" b="1" dirty="0">
                <a:latin typeface="Impact" panose="020B0806030902050204" pitchFamily="34" charset="0"/>
              </a:rPr>
              <a:t>EXAMPLES</a:t>
            </a:r>
          </a:p>
        </p:txBody>
      </p:sp>
      <p:sp>
        <p:nvSpPr>
          <p:cNvPr id="12" name="sketchy line">
            <a:extLst>
              <a:ext uri="{FF2B5EF4-FFF2-40B4-BE49-F238E27FC236}">
                <a16:creationId xmlns:a16="http://schemas.microsoft.com/office/drawing/2014/main" id="{C54650CA-DCA5-3419-386B-5664FA41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946442-FC12-E196-BB21-D1D0E20ABEAE}"/>
              </a:ext>
            </a:extLst>
          </p:cNvPr>
          <p:cNvSpPr>
            <a:spLocks noGrp="1"/>
          </p:cNvSpPr>
          <p:nvPr>
            <p:ph idx="1"/>
          </p:nvPr>
        </p:nvSpPr>
        <p:spPr>
          <a:xfrm>
            <a:off x="640079" y="2963707"/>
            <a:ext cx="5107577" cy="2937910"/>
          </a:xfrm>
        </p:spPr>
        <p:txBody>
          <a:bodyPr>
            <a:normAutofit lnSpcReduction="10000"/>
          </a:bodyPr>
          <a:lstStyle/>
          <a:p>
            <a:pPr marL="0" indent="0">
              <a:buNone/>
            </a:pPr>
            <a:r>
              <a:rPr lang="en-US" dirty="0">
                <a:latin typeface="Bell MT" panose="02020503060305020303" pitchFamily="18" charset="77"/>
              </a:rPr>
              <a:t>Curate for your department and for your students</a:t>
            </a:r>
          </a:p>
          <a:p>
            <a:pPr marL="0" indent="0">
              <a:buNone/>
            </a:pPr>
            <a:endParaRPr lang="en-US" dirty="0">
              <a:latin typeface="Bell MT" panose="02020503060305020303" pitchFamily="18" charset="77"/>
            </a:endParaRPr>
          </a:p>
          <a:p>
            <a:pPr marL="0" indent="0">
              <a:buNone/>
            </a:pPr>
            <a:r>
              <a:rPr lang="en-US" dirty="0">
                <a:latin typeface="Bell MT" panose="02020503060305020303" pitchFamily="18" charset="77"/>
              </a:rPr>
              <a:t>Update links</a:t>
            </a:r>
          </a:p>
          <a:p>
            <a:pPr marL="0" indent="0">
              <a:buNone/>
            </a:pPr>
            <a:endParaRPr lang="en-US" dirty="0">
              <a:latin typeface="Bell MT" panose="02020503060305020303" pitchFamily="18" charset="77"/>
            </a:endParaRPr>
          </a:p>
          <a:p>
            <a:pPr marL="0" indent="0">
              <a:buNone/>
            </a:pPr>
            <a:r>
              <a:rPr lang="en-US" dirty="0">
                <a:latin typeface="Bell MT" panose="02020503060305020303" pitchFamily="18" charset="77"/>
              </a:rPr>
              <a:t>For the win: Create QR codes</a:t>
            </a:r>
            <a:br>
              <a:rPr lang="en-US" dirty="0">
                <a:latin typeface="Bell MT" panose="02020503060305020303" pitchFamily="18" charset="77"/>
              </a:rPr>
            </a:br>
            <a:br>
              <a:rPr lang="en-US" sz="700" dirty="0">
                <a:latin typeface="Bell MT" panose="02020503060305020303" pitchFamily="18" charset="77"/>
              </a:rPr>
            </a:br>
            <a:endParaRPr lang="en-US" sz="700" dirty="0">
              <a:latin typeface="Bell MT" panose="02020503060305020303" pitchFamily="18" charset="77"/>
            </a:endParaRPr>
          </a:p>
          <a:p>
            <a:pPr lvl="1"/>
            <a:endParaRPr lang="en-US" sz="1500" dirty="0">
              <a:latin typeface="Bell MT" panose="02020503060305020303" pitchFamily="18" charset="77"/>
            </a:endParaRPr>
          </a:p>
          <a:p>
            <a:pPr marL="457200" lvl="1" indent="0">
              <a:buNone/>
            </a:pPr>
            <a:endParaRPr lang="en-US" sz="1500" dirty="0">
              <a:latin typeface="Bell MT" panose="02020503060305020303" pitchFamily="18" charset="77"/>
            </a:endParaRPr>
          </a:p>
        </p:txBody>
      </p:sp>
      <p:pic>
        <p:nvPicPr>
          <p:cNvPr id="5" name="Picture 4" descr="A stack of books with a graduation cap on top&#10;&#10;AI-generated content may be incorrect.">
            <a:extLst>
              <a:ext uri="{FF2B5EF4-FFF2-40B4-BE49-F238E27FC236}">
                <a16:creationId xmlns:a16="http://schemas.microsoft.com/office/drawing/2014/main" id="{FF223007-A001-D267-D18B-5490FEEA3269}"/>
              </a:ext>
            </a:extLst>
          </p:cNvPr>
          <p:cNvPicPr>
            <a:picLocks noChangeAspect="1"/>
          </p:cNvPicPr>
          <p:nvPr/>
        </p:nvPicPr>
        <p:blipFill>
          <a:blip r:embed="rId2"/>
          <a:srcRect t="302"/>
          <a:stretch/>
        </p:blipFill>
        <p:spPr>
          <a:xfrm>
            <a:off x="5878286" y="10"/>
            <a:ext cx="63121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0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8123EC-1E7D-ACC9-4CAD-597E5DE84A66}"/>
              </a:ext>
            </a:extLst>
          </p:cNvPr>
          <p:cNvSpPr>
            <a:spLocks noGrp="1"/>
          </p:cNvSpPr>
          <p:nvPr>
            <p:ph idx="1"/>
          </p:nvPr>
        </p:nvSpPr>
        <p:spPr>
          <a:xfrm>
            <a:off x="206966" y="128330"/>
            <a:ext cx="6440658" cy="6740556"/>
          </a:xfrm>
        </p:spPr>
        <p:txBody>
          <a:bodyPr anchor="ctr">
            <a:normAutofit fontScale="92500" lnSpcReduction="20000"/>
          </a:bodyPr>
          <a:lstStyle/>
          <a:p>
            <a:pPr marL="0" indent="0" algn="ctr">
              <a:buNone/>
            </a:pPr>
            <a:r>
              <a:rPr lang="en-US" sz="2600" b="1" u="sng" dirty="0">
                <a:latin typeface="Times New Roman" panose="02020603050405020304" pitchFamily="18" charset="0"/>
                <a:cs typeface="Times New Roman" panose="02020603050405020304" pitchFamily="18" charset="0"/>
              </a:rPr>
              <a:t>What is Active Recall?</a:t>
            </a:r>
            <a:r>
              <a:rPr lang="en-US" sz="2600" b="1"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a:cs typeface="Times New Roman"/>
              </a:rPr>
              <a:t>Active recall is a study method that involves retrieving information </a:t>
            </a:r>
            <a:r>
              <a:rPr lang="en-US" sz="2000" b="1" dirty="0">
                <a:latin typeface="Times New Roman"/>
                <a:cs typeface="Times New Roman"/>
              </a:rPr>
              <a:t>from memory</a:t>
            </a:r>
            <a:r>
              <a:rPr lang="en-US" sz="2000" dirty="0">
                <a:latin typeface="Times New Roman"/>
                <a:cs typeface="Times New Roman"/>
              </a:rPr>
              <a:t>, often without using prompts or notes, instead of passively reviewing information. It is more effective than just rereading your notes because it requires you to do </a:t>
            </a:r>
            <a:r>
              <a:rPr lang="en-US" sz="2000" b="1" dirty="0">
                <a:latin typeface="Times New Roman"/>
                <a:cs typeface="Times New Roman"/>
              </a:rPr>
              <a:t>mental work</a:t>
            </a:r>
            <a:r>
              <a:rPr lang="en-US" sz="2000" dirty="0">
                <a:latin typeface="Times New Roman"/>
                <a:cs typeface="Times New Roman"/>
              </a:rPr>
              <a:t> with the material, which is one factor that strengthens memory connections. </a:t>
            </a:r>
          </a:p>
          <a:p>
            <a:pPr marL="0" indent="0">
              <a:buNone/>
            </a:pPr>
            <a:endParaRPr lang="en-US" sz="2000" dirty="0">
              <a:latin typeface="Times New Roman"/>
              <a:cs typeface="Times New Roman"/>
            </a:endParaRPr>
          </a:p>
          <a:p>
            <a:pPr marL="0" indent="0" algn="ctr">
              <a:buNone/>
            </a:pPr>
            <a:r>
              <a:rPr lang="en-US" sz="2400" b="1" u="sng" dirty="0">
                <a:latin typeface="Times New Roman"/>
                <a:cs typeface="Times New Roman"/>
              </a:rPr>
              <a:t>Active Recall Strategies for You to Use!</a:t>
            </a:r>
            <a:endParaRPr lang="en-US" sz="2400" b="1" u="sng" dirty="0">
              <a:latin typeface="Times New Roman" panose="02020603050405020304" pitchFamily="18" charset="0"/>
              <a:cs typeface="Times New Roman" panose="02020603050405020304" pitchFamily="18" charset="0"/>
            </a:endParaRPr>
          </a:p>
          <a:p>
            <a:pPr marL="0" indent="0" algn="ctr">
              <a:buNone/>
            </a:pPr>
            <a:endParaRPr lang="en-US" sz="2400" b="1" u="sng" dirty="0">
              <a:latin typeface="Times New Roman"/>
              <a:cs typeface="Times New Roman"/>
            </a:endParaRPr>
          </a:p>
          <a:p>
            <a:pPr marL="0" indent="0">
              <a:buNone/>
            </a:pPr>
            <a:r>
              <a:rPr lang="en-US" sz="2000" b="1" dirty="0">
                <a:latin typeface="Times New Roman"/>
                <a:cs typeface="Times New Roman"/>
              </a:rPr>
              <a:t>Summarization Without Notes: </a:t>
            </a:r>
          </a:p>
          <a:p>
            <a:pPr marL="0" indent="0">
              <a:buNone/>
            </a:pPr>
            <a:r>
              <a:rPr lang="en-US" sz="2000" dirty="0">
                <a:latin typeface="Times New Roman" panose="02020603050405020304" pitchFamily="18" charset="0"/>
                <a:cs typeface="Times New Roman" panose="02020603050405020304" pitchFamily="18" charset="0"/>
              </a:rPr>
              <a:t>After reading or studying, close your book and notes:</a:t>
            </a:r>
          </a:p>
          <a:p>
            <a:pPr lvl="1"/>
            <a:r>
              <a:rPr lang="en-US" sz="2000" dirty="0">
                <a:latin typeface="Times New Roman"/>
                <a:cs typeface="Times New Roman"/>
              </a:rPr>
              <a:t>then try to write or verbally explain the main concepts  from memory (without your notes, book, etc.) </a:t>
            </a:r>
          </a:p>
          <a:p>
            <a:pPr lvl="1"/>
            <a:r>
              <a:rPr lang="en-US" sz="2000" dirty="0">
                <a:latin typeface="Times New Roman" panose="02020603050405020304" pitchFamily="18" charset="0"/>
                <a:cs typeface="Times New Roman" panose="02020603050405020304" pitchFamily="18" charset="0"/>
              </a:rPr>
              <a:t>create a concept map identifying/explaining major concepts and connecting related concepts to one another</a:t>
            </a:r>
          </a:p>
          <a:p>
            <a:pPr lvl="2">
              <a:buFont typeface="Wingdings" panose="020B0604020202020204" pitchFamily="34" charset="0"/>
              <a:buChar char="§"/>
            </a:pPr>
            <a:r>
              <a:rPr lang="en-US" sz="1600">
                <a:latin typeface="Times New Roman"/>
                <a:cs typeface="Times New Roman"/>
              </a:rPr>
              <a:t>What's a concept map? </a:t>
            </a:r>
            <a:r>
              <a:rPr lang="en-US" sz="1600" dirty="0">
                <a:latin typeface="Times New Roman"/>
                <a:cs typeface="Times New Roman"/>
                <a:hlinkClick r:id="rId3"/>
              </a:rPr>
              <a:t>The Learning Center is here to help!</a:t>
            </a:r>
            <a:endParaRPr lang="en-US" sz="1600">
              <a:latin typeface="Times New Roman" panose="02020603050405020304" pitchFamily="18" charset="0"/>
              <a:cs typeface="Times New Roman" panose="02020603050405020304" pitchFamily="18" charset="0"/>
            </a:endParaRPr>
          </a:p>
          <a:p>
            <a:pPr marL="457200" lvl="1" indent="0">
              <a:buNone/>
            </a:pPr>
            <a:endParaRPr lang="en-US" sz="2000" b="1" dirty="0">
              <a:latin typeface="Times New Roman" panose="02020603050405020304" pitchFamily="18" charset="0"/>
              <a:cs typeface="Times New Roman" panose="02020603050405020304" pitchFamily="18" charset="0"/>
            </a:endParaRPr>
          </a:p>
          <a:p>
            <a:pPr marL="0" indent="0">
              <a:buNone/>
            </a:pPr>
            <a:r>
              <a:rPr lang="en-US" sz="2000" b="1" dirty="0">
                <a:latin typeface="Times New Roman"/>
                <a:cs typeface="Times New Roman"/>
              </a:rPr>
              <a:t>Teaching Others: </a:t>
            </a:r>
          </a:p>
          <a:p>
            <a:pPr marL="0" indent="0">
              <a:buNone/>
            </a:pPr>
            <a:r>
              <a:rPr lang="en-US" sz="2000" dirty="0">
                <a:latin typeface="Times New Roman" panose="02020603050405020304" pitchFamily="18" charset="0"/>
                <a:cs typeface="Times New Roman" panose="02020603050405020304" pitchFamily="18" charset="0"/>
              </a:rPr>
              <a:t>Explain a concept like operant conditioning to a classmate, friend, or family member. Teaching is a form of active recall that reinforces your understanding by forcing you to retrieve and organize information.</a:t>
            </a:r>
          </a:p>
          <a:p>
            <a:pPr marL="0" indent="0">
              <a:buNone/>
            </a:pPr>
            <a:endParaRPr lang="en-US" sz="1100" dirty="0"/>
          </a:p>
        </p:txBody>
      </p:sp>
      <p:pic>
        <p:nvPicPr>
          <p:cNvPr id="5" name="Picture 4">
            <a:extLst>
              <a:ext uri="{FF2B5EF4-FFF2-40B4-BE49-F238E27FC236}">
                <a16:creationId xmlns:a16="http://schemas.microsoft.com/office/drawing/2014/main" id="{49CE2289-73B4-DD36-DFE2-AA43E41D586A}"/>
              </a:ext>
              <a:ext uri="{C183D7F6-B498-43B3-948B-1728B52AA6E4}">
                <adec:decorative xmlns:adec="http://schemas.microsoft.com/office/drawing/2017/decorative" val="1"/>
              </a:ext>
            </a:extLst>
          </p:cNvPr>
          <p:cNvPicPr>
            <a:picLocks noChangeAspect="1"/>
          </p:cNvPicPr>
          <p:nvPr/>
        </p:nvPicPr>
        <p:blipFill>
          <a:blip r:embed="rId4"/>
          <a:srcRect l="13854" r="8488" b="-1"/>
          <a:stretch/>
        </p:blipFill>
        <p:spPr>
          <a:xfrm>
            <a:off x="6857796" y="0"/>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5906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3F4F-128D-D148-8313-2720793F3EF5}"/>
              </a:ext>
            </a:extLst>
          </p:cNvPr>
          <p:cNvSpPr>
            <a:spLocks noGrp="1"/>
          </p:cNvSpPr>
          <p:nvPr>
            <p:ph type="title"/>
          </p:nvPr>
        </p:nvSpPr>
        <p:spPr>
          <a:xfrm>
            <a:off x="-209652" y="575088"/>
            <a:ext cx="7277100" cy="1055690"/>
          </a:xfrm>
        </p:spPr>
        <p:txBody>
          <a:bodyPr>
            <a:normAutofit fontScale="90000"/>
          </a:bodyPr>
          <a:lstStyle/>
          <a:p>
            <a:pPr marL="457200" indent="-228600" algn="ctr" eaLnBrk="0" fontAlgn="base" hangingPunct="0">
              <a:lnSpc>
                <a:spcPct val="107000"/>
              </a:lnSpc>
              <a:spcBef>
                <a:spcPts val="0"/>
              </a:spcBef>
              <a:tabLst>
                <a:tab pos="457200" algn="l"/>
              </a:tabLst>
            </a:pPr>
            <a:r>
              <a:rPr lang="en-US" sz="3100" b="1" kern="100" dirty="0">
                <a:effectLst/>
                <a:latin typeface="Arial" panose="020B0604020202020204" pitchFamily="34" charset="0"/>
                <a:ea typeface="Aptos" panose="020B0004020202020204" pitchFamily="34" charset="0"/>
                <a:cs typeface="Times New Roman" panose="02020603050405020304" pitchFamily="18" charset="0"/>
              </a:rPr>
              <a:t>	</a:t>
            </a:r>
            <a:r>
              <a:rPr lang="en-US" sz="3100" b="1" i="0" dirty="0" err="1">
                <a:solidFill>
                  <a:srgbClr val="000000"/>
                </a:solidFill>
                <a:effectLst/>
                <a:latin typeface="Times New Roman" panose="02020603050405020304" pitchFamily="18" charset="0"/>
                <a:cs typeface="Times New Roman" panose="02020603050405020304" pitchFamily="18" charset="0"/>
              </a:rPr>
              <a:t>Radow</a:t>
            </a:r>
            <a:r>
              <a:rPr lang="en-US" sz="3100" b="1" i="0" dirty="0">
                <a:solidFill>
                  <a:srgbClr val="000000"/>
                </a:solidFill>
                <a:effectLst/>
                <a:latin typeface="Times New Roman" panose="02020603050405020304" pitchFamily="18" charset="0"/>
                <a:cs typeface="Times New Roman" panose="02020603050405020304" pitchFamily="18" charset="0"/>
              </a:rPr>
              <a:t> College </a:t>
            </a:r>
            <a:br>
              <a:rPr lang="en-US" sz="3100" b="1" i="0" dirty="0">
                <a:solidFill>
                  <a:srgbClr val="000000"/>
                </a:solidFill>
                <a:effectLst/>
                <a:latin typeface="Times New Roman" panose="02020603050405020304" pitchFamily="18" charset="0"/>
                <a:cs typeface="Times New Roman" panose="02020603050405020304" pitchFamily="18" charset="0"/>
              </a:rPr>
            </a:br>
            <a:r>
              <a:rPr lang="en-US" sz="3100" b="1" i="0" dirty="0">
                <a:solidFill>
                  <a:srgbClr val="000000"/>
                </a:solidFill>
                <a:effectLst/>
                <a:latin typeface="Times New Roman" panose="02020603050405020304" pitchFamily="18" charset="0"/>
                <a:cs typeface="Times New Roman" panose="02020603050405020304" pitchFamily="18" charset="0"/>
              </a:rPr>
              <a:t>Undergraduate Advising Center</a:t>
            </a:r>
            <a:br>
              <a:rPr lang="en-US" sz="1400" b="1" i="0" dirty="0">
                <a:solidFill>
                  <a:srgbClr val="000000"/>
                </a:solidFill>
                <a:effectLst/>
                <a:latin typeface="Montserrat" pitchFamily="2" charset="77"/>
              </a:rPr>
            </a:b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sz="44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69A453-AC14-AA1E-AE96-0D0A7DE7A248}"/>
              </a:ext>
            </a:extLst>
          </p:cNvPr>
          <p:cNvSpPr>
            <a:spLocks noGrp="1"/>
          </p:cNvSpPr>
          <p:nvPr>
            <p:ph idx="1"/>
          </p:nvPr>
        </p:nvSpPr>
        <p:spPr>
          <a:xfrm>
            <a:off x="0" y="2705099"/>
            <a:ext cx="7099300" cy="3352801"/>
          </a:xfrm>
        </p:spPr>
        <p:txBody>
          <a:bodyPr numCol="2">
            <a:normAutofit fontScale="92500" lnSpcReduction="20000"/>
          </a:bodyPr>
          <a:lstStyle/>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Removing holds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Future course planning </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Review of program requirements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Strategies for student success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Readmitting from academic dismissal</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Dropping or withdrawing from courses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Internship information for your major</a:t>
            </a:r>
          </a:p>
          <a:p>
            <a:pPr marL="0" indent="0" algn="l">
              <a:buNone/>
            </a:pPr>
            <a:endParaRPr lang="en-US" sz="1900" b="0" i="0" dirty="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Referrals to campus services and offices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Navigating curriculum and university policies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Course Program of Study</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Double Owl Pathways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Review of transfer credits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Academic standing and academic standing appeals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SAP Appeals</a:t>
            </a:r>
          </a:p>
          <a:p>
            <a:pPr algn="l">
              <a:buFont typeface="Arial" panose="020B0604020202020204" pitchFamily="34" charset="0"/>
              <a:buChar char="•"/>
            </a:pPr>
            <a:r>
              <a:rPr lang="en-US" sz="1900" b="0" i="0" dirty="0">
                <a:solidFill>
                  <a:srgbClr val="000000"/>
                </a:solidFill>
                <a:effectLst/>
                <a:latin typeface="Times New Roman" panose="02020603050405020304" pitchFamily="18" charset="0"/>
                <a:cs typeface="Times New Roman" panose="02020603050405020304" pitchFamily="18" charset="0"/>
              </a:rPr>
              <a:t>Staying on track for graduation</a:t>
            </a:r>
          </a:p>
          <a:p>
            <a:pPr marL="0" marR="0" indent="0" eaLnBrk="0" fontAlgn="base" hangingPunct="0">
              <a:lnSpc>
                <a:spcPct val="107000"/>
              </a:lnSpc>
              <a:spcBef>
                <a:spcPts val="0"/>
              </a:spcBef>
              <a:spcAft>
                <a:spcPts val="0"/>
              </a:spcAft>
              <a:buNone/>
              <a:tabLst>
                <a:tab pos="457200" algn="l"/>
              </a:tabLst>
            </a:pPr>
            <a:endParaRPr lang="en-US" sz="1500"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2A150B1-77FF-A52A-E71E-9E2E9A5C9F88}"/>
              </a:ext>
            </a:extLst>
          </p:cNvPr>
          <p:cNvCxnSpPr/>
          <p:nvPr/>
        </p:nvCxnSpPr>
        <p:spPr>
          <a:xfrm>
            <a:off x="0" y="1966708"/>
            <a:ext cx="7099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CFFC586-07B5-991B-7938-7B03DF061079}"/>
              </a:ext>
            </a:extLst>
          </p:cNvPr>
          <p:cNvCxnSpPr/>
          <p:nvPr/>
        </p:nvCxnSpPr>
        <p:spPr>
          <a:xfrm>
            <a:off x="-17609" y="6057900"/>
            <a:ext cx="70993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278CA33-4A1D-C0E3-B015-D60753F9BA75}"/>
              </a:ext>
            </a:extLst>
          </p:cNvPr>
          <p:cNvSpPr txBox="1"/>
          <p:nvPr/>
        </p:nvSpPr>
        <p:spPr>
          <a:xfrm>
            <a:off x="1307994" y="2070118"/>
            <a:ext cx="4419608"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Trained Advisors Can Help You With: </a:t>
            </a:r>
          </a:p>
        </p:txBody>
      </p:sp>
      <p:sp>
        <p:nvSpPr>
          <p:cNvPr id="9" name="TextBox 8">
            <a:extLst>
              <a:ext uri="{FF2B5EF4-FFF2-40B4-BE49-F238E27FC236}">
                <a16:creationId xmlns:a16="http://schemas.microsoft.com/office/drawing/2014/main" id="{CB64C82B-6F63-4EB1-2900-79341E9E43B7}"/>
              </a:ext>
            </a:extLst>
          </p:cNvPr>
          <p:cNvSpPr txBox="1"/>
          <p:nvPr/>
        </p:nvSpPr>
        <p:spPr>
          <a:xfrm>
            <a:off x="317500" y="977017"/>
            <a:ext cx="6464300" cy="1446550"/>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     Schedule an In-person or Virtual Appointment</a:t>
            </a:r>
          </a:p>
          <a:p>
            <a:pPr algn="ctr"/>
            <a:endParaRPr lang="en-US" sz="8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420 Bartow Ave NW 			                  	         </a:t>
            </a:r>
            <a:r>
              <a:rPr lang="en-US" sz="1400" b="0" i="0" dirty="0">
                <a:solidFill>
                  <a:srgbClr val="000000"/>
                </a:solidFill>
                <a:effectLst/>
                <a:latin typeface="Arial" panose="020B0604020202020204" pitchFamily="34" charset="0"/>
                <a:cs typeface="Arial" panose="020B0604020202020204" pitchFamily="34" charset="0"/>
              </a:rPr>
              <a:t>(470) 578-7728</a:t>
            </a:r>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Willingham Hall, Suite 202	                       </a:t>
            </a:r>
            <a:r>
              <a:rPr lang="en-US" sz="1400" b="0" i="0" u="none" strike="noStrike" dirty="0">
                <a:solidFill>
                  <a:srgbClr val="4E59D0"/>
                </a:solidFill>
                <a:effectLst/>
                <a:latin typeface="Arial" panose="020B0604020202020204" pitchFamily="34" charset="0"/>
                <a:cs typeface="Arial" panose="020B0604020202020204" pitchFamily="34" charset="0"/>
                <a:hlinkClick r:id="rId3"/>
              </a:rPr>
              <a:t>rchssadvising@kennesaw.edu</a:t>
            </a:r>
            <a:endParaRPr lang="en-US" sz="1400" b="0" i="0" dirty="0">
              <a:solidFill>
                <a:srgbClr val="000000"/>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algn="ctr"/>
            <a:endParaRPr lang="en-US" dirty="0"/>
          </a:p>
        </p:txBody>
      </p:sp>
      <p:sp>
        <p:nvSpPr>
          <p:cNvPr id="10" name="TextBox 9">
            <a:extLst>
              <a:ext uri="{FF2B5EF4-FFF2-40B4-BE49-F238E27FC236}">
                <a16:creationId xmlns:a16="http://schemas.microsoft.com/office/drawing/2014/main" id="{810FF2AA-95B0-A281-0755-40B567DFEA23}"/>
              </a:ext>
            </a:extLst>
          </p:cNvPr>
          <p:cNvSpPr txBox="1"/>
          <p:nvPr/>
        </p:nvSpPr>
        <p:spPr>
          <a:xfrm>
            <a:off x="749300" y="6196929"/>
            <a:ext cx="5600700"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hlinkClick r:id="rId4"/>
              </a:rPr>
              <a:t>RCHSS Undergraduate Advising Center</a:t>
            </a:r>
            <a:endParaRPr lang="en-US" sz="20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48415DE-36B9-27C3-4626-41319154AAF6}"/>
              </a:ext>
              <a:ext uri="{C183D7F6-B498-43B3-948B-1728B52AA6E4}">
                <adec:decorative xmlns:adec="http://schemas.microsoft.com/office/drawing/2017/decorative" val="1"/>
              </a:ext>
            </a:extLst>
          </p:cNvPr>
          <p:cNvPicPr>
            <a:picLocks noChangeAspect="1"/>
          </p:cNvPicPr>
          <p:nvPr/>
        </p:nvPicPr>
        <p:blipFill>
          <a:blip r:embed="rId5"/>
          <a:srcRect l="12929" r="12929"/>
          <a:stretch/>
        </p:blipFill>
        <p:spPr>
          <a:xfrm>
            <a:off x="7099300" y="-23586"/>
            <a:ext cx="509270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83496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94620DB19EB64B87F320E68F505CD4" ma:contentTypeVersion="19" ma:contentTypeDescription="Create a new document." ma:contentTypeScope="" ma:versionID="7247e62e49fb30e65d072a9e092aa1f6">
  <xsd:schema xmlns:xsd="http://www.w3.org/2001/XMLSchema" xmlns:xs="http://www.w3.org/2001/XMLSchema" xmlns:p="http://schemas.microsoft.com/office/2006/metadata/properties" xmlns:ns1="http://schemas.microsoft.com/sharepoint/v3" xmlns:ns2="ecc722a4-7229-4c24-840b-7cde95904da7" xmlns:ns3="706e8721-66a1-4c1f-b607-a932ebe3a2ec" targetNamespace="http://schemas.microsoft.com/office/2006/metadata/properties" ma:root="true" ma:fieldsID="0ffb1e7a863f96c6036ac657a38ec6ea" ns1:_="" ns2:_="" ns3:_="">
    <xsd:import namespace="http://schemas.microsoft.com/sharepoint/v3"/>
    <xsd:import namespace="ecc722a4-7229-4c24-840b-7cde95904da7"/>
    <xsd:import namespace="706e8721-66a1-4c1f-b607-a932ebe3a2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Not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c722a4-7229-4c24-840b-7cde95904d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e8721-66a1-4c1f-b607-a932ebe3a2e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daac42-1380-45f2-a39d-28c8a9a1d822}" ma:internalName="TaxCatchAll" ma:showField="CatchAllData" ma:web="706e8721-66a1-4c1f-b607-a932ebe3a2e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c722a4-7229-4c24-840b-7cde95904da7">
      <Terms xmlns="http://schemas.microsoft.com/office/infopath/2007/PartnerControls"/>
    </lcf76f155ced4ddcb4097134ff3c332f>
    <TaxCatchAll xmlns="706e8721-66a1-4c1f-b607-a932ebe3a2ec" xsi:nil="true"/>
    <Notes xmlns="ecc722a4-7229-4c24-840b-7cde95904da7"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9D13457-FA6E-43E5-A17E-68FBA8020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c722a4-7229-4c24-840b-7cde95904da7"/>
    <ds:schemaRef ds:uri="706e8721-66a1-4c1f-b607-a932ebe3a2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BADF4A-2B66-4EC2-A1A6-1ABF930F6AC6}">
  <ds:schemaRefs>
    <ds:schemaRef ds:uri="http://schemas.microsoft.com/sharepoint/v3/contenttype/forms"/>
  </ds:schemaRefs>
</ds:datastoreItem>
</file>

<file path=customXml/itemProps3.xml><?xml version="1.0" encoding="utf-8"?>
<ds:datastoreItem xmlns:ds="http://schemas.openxmlformats.org/officeDocument/2006/customXml" ds:itemID="{0E7FD447-3584-442C-B0E5-6BD1B3F34C32}">
  <ds:schemaRefs>
    <ds:schemaRef ds:uri="http://schemas.microsoft.com/office/2006/metadata/properties"/>
    <ds:schemaRef ds:uri="http://schemas.microsoft.com/office/infopath/2007/PartnerControls"/>
    <ds:schemaRef ds:uri="ecc722a4-7229-4c24-840b-7cde95904da7"/>
    <ds:schemaRef ds:uri="706e8721-66a1-4c1f-b607-a932ebe3a2ec"/>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51</TotalTime>
  <Words>1294</Words>
  <Application>Microsoft Macintosh PowerPoint</Application>
  <PresentationFormat>Widescreen</PresentationFormat>
  <Paragraphs>170</Paragraphs>
  <Slides>15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Aptos Display</vt:lpstr>
      <vt:lpstr>Arial</vt:lpstr>
      <vt:lpstr>Bell MT</vt:lpstr>
      <vt:lpstr>Euphemia</vt:lpstr>
      <vt:lpstr>Impact</vt:lpstr>
      <vt:lpstr>Montserrat</vt:lpstr>
      <vt:lpstr>Times New Roman</vt:lpstr>
      <vt:lpstr>Wingdings</vt:lpstr>
      <vt:lpstr>Office Theme</vt:lpstr>
      <vt:lpstr>QUICK FLEXES:   Amplifying Resources and Best Strategies for Student Success  Lauren Taglialatela Department of Psychological Science</vt:lpstr>
      <vt:lpstr>PRESSURES AND OPPORTUNITIES</vt:lpstr>
      <vt:lpstr>Selected Resources and Best Practices</vt:lpstr>
      <vt:lpstr>PROCESS</vt:lpstr>
      <vt:lpstr>PROCESS</vt:lpstr>
      <vt:lpstr>PROCESS</vt:lpstr>
      <vt:lpstr>EXAMPLES</vt:lpstr>
      <vt:lpstr>PowerPoint Presentation</vt:lpstr>
      <vt:lpstr> Radow College  Undergraduate Advising Center                             </vt:lpstr>
      <vt:lpstr>PSYC Lab</vt:lpstr>
      <vt:lpstr>Knowing What You Know</vt:lpstr>
      <vt:lpstr> COUNSELING and PSYCHOLOGICAL SERVICES (CPS)                            </vt:lpstr>
      <vt:lpstr>Concept Mapping</vt:lpstr>
      <vt:lpstr>Career Planning &amp; Development Find Your Path. Find Your Success.</vt:lpstr>
      <vt:lpstr>CARE Services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Taglialatela</dc:creator>
  <cp:lastModifiedBy>Lauren Taglialatela</cp:lastModifiedBy>
  <cp:revision>40</cp:revision>
  <dcterms:created xsi:type="dcterms:W3CDTF">2024-08-25T15:51:51Z</dcterms:created>
  <dcterms:modified xsi:type="dcterms:W3CDTF">2025-05-06T17:33:26Z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0x0101009994620DB19EB64B87F320E68F505CD4</vt:lpwstr>
  </property>
  <property fmtid="{D5CDD505-2E9C-101B-9397-08002B2CF9AE}" pid="3" name="MediaServiceImageTags">
    <vt:lpwstr/>
  </property>
</Properties>
</file>