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0" r:id="rId5"/>
    <p:sldMasterId id="2147483648" r:id="rId6"/>
  </p:sldMasterIdLst>
  <p:notesMasterIdLst>
    <p:notesMasterId r:id="rId39"/>
  </p:notesMasterIdLst>
  <p:sldIdLst>
    <p:sldId id="256" r:id="rId7"/>
    <p:sldId id="303" r:id="rId8"/>
    <p:sldId id="257" r:id="rId9"/>
    <p:sldId id="334" r:id="rId10"/>
    <p:sldId id="333" r:id="rId11"/>
    <p:sldId id="283" r:id="rId12"/>
    <p:sldId id="332" r:id="rId13"/>
    <p:sldId id="331" r:id="rId14"/>
    <p:sldId id="330" r:id="rId15"/>
    <p:sldId id="323" r:id="rId16"/>
    <p:sldId id="324" r:id="rId17"/>
    <p:sldId id="326" r:id="rId18"/>
    <p:sldId id="325" r:id="rId19"/>
    <p:sldId id="328" r:id="rId20"/>
    <p:sldId id="327" r:id="rId21"/>
    <p:sldId id="329" r:id="rId22"/>
    <p:sldId id="313" r:id="rId23"/>
    <p:sldId id="314" r:id="rId24"/>
    <p:sldId id="301" r:id="rId25"/>
    <p:sldId id="302" r:id="rId26"/>
    <p:sldId id="287" r:id="rId27"/>
    <p:sldId id="286" r:id="rId28"/>
    <p:sldId id="285" r:id="rId29"/>
    <p:sldId id="317" r:id="rId30"/>
    <p:sldId id="319" r:id="rId31"/>
    <p:sldId id="320" r:id="rId32"/>
    <p:sldId id="315" r:id="rId33"/>
    <p:sldId id="316" r:id="rId34"/>
    <p:sldId id="318" r:id="rId35"/>
    <p:sldId id="321" r:id="rId36"/>
    <p:sldId id="322" r:id="rId37"/>
    <p:sldId id="2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46CBC-F3CE-8E93-4FAA-38A132F8DFF2}" v="3" dt="2023-01-12T20:01:22.061"/>
    <p1510:client id="{210E1344-4475-4174-B955-24FD23388DF7}" v="30" dt="2023-01-12T17:26:39.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92E64-3022-41D2-B9A0-BE82871FB1AE}"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9E3EBBA6-B45D-4B6A-A1EC-AA3D08180DE7}">
      <dgm:prSet/>
      <dgm:spPr/>
      <dgm:t>
        <a:bodyPr/>
        <a:lstStyle/>
        <a:p>
          <a:r>
            <a:rPr lang="en-US">
              <a:latin typeface="Candara" panose="020E0502030303020204" pitchFamily="34" charset="0"/>
            </a:rPr>
            <a:t>KSU prohibits friends, relatives &amp; co-workers</a:t>
          </a:r>
        </a:p>
      </dgm:t>
    </dgm:pt>
    <dgm:pt modelId="{C15334B8-AEBA-46F1-8D8E-B9006542A79E}" type="parTrans" cxnId="{67B4CD70-EC4F-49E4-9106-11103AFA8044}">
      <dgm:prSet/>
      <dgm:spPr/>
      <dgm:t>
        <a:bodyPr/>
        <a:lstStyle/>
        <a:p>
          <a:endParaRPr lang="en-US"/>
        </a:p>
      </dgm:t>
    </dgm:pt>
    <dgm:pt modelId="{8F631BF9-36F3-43DA-89BC-C7EF3857F2C4}" type="sibTrans" cxnId="{67B4CD70-EC4F-49E4-9106-11103AFA8044}">
      <dgm:prSet/>
      <dgm:spPr/>
      <dgm:t>
        <a:bodyPr/>
        <a:lstStyle/>
        <a:p>
          <a:endParaRPr lang="en-US"/>
        </a:p>
      </dgm:t>
    </dgm:pt>
    <dgm:pt modelId="{8C3C8FD2-8BF7-4302-9B83-C8A54D45CD9C}">
      <dgm:prSet/>
      <dgm:spPr/>
      <dgm:t>
        <a:bodyPr/>
        <a:lstStyle/>
        <a:p>
          <a:r>
            <a:rPr lang="en-US">
              <a:latin typeface="Candara" panose="020E0502030303020204" pitchFamily="34" charset="0"/>
            </a:rPr>
            <a:t>Would suggest avoiding when possible:</a:t>
          </a:r>
        </a:p>
      </dgm:t>
    </dgm:pt>
    <dgm:pt modelId="{D2520F0E-D5F9-49F2-8D8A-13535CC87DE7}" type="parTrans" cxnId="{B92AE2AC-10B7-45B7-A8F6-80431CF98591}">
      <dgm:prSet/>
      <dgm:spPr/>
      <dgm:t>
        <a:bodyPr/>
        <a:lstStyle/>
        <a:p>
          <a:endParaRPr lang="en-US"/>
        </a:p>
      </dgm:t>
    </dgm:pt>
    <dgm:pt modelId="{6DCC0E38-95E2-42D0-8C1F-B75467DECCAB}" type="sibTrans" cxnId="{B92AE2AC-10B7-45B7-A8F6-80431CF98591}">
      <dgm:prSet/>
      <dgm:spPr/>
      <dgm:t>
        <a:bodyPr/>
        <a:lstStyle/>
        <a:p>
          <a:endParaRPr lang="en-US"/>
        </a:p>
      </dgm:t>
    </dgm:pt>
    <dgm:pt modelId="{27A012F9-264C-41A1-9E74-48AB71685C1D}">
      <dgm:prSet custT="1"/>
      <dgm:spPr/>
      <dgm:t>
        <a:bodyPr/>
        <a:lstStyle/>
        <a:p>
          <a:r>
            <a:rPr lang="en-US" sz="2400">
              <a:solidFill>
                <a:schemeClr val="bg1"/>
              </a:solidFill>
              <a:latin typeface="Candara" panose="020E0502030303020204" pitchFamily="34" charset="0"/>
            </a:rPr>
            <a:t>Co-authors</a:t>
          </a:r>
        </a:p>
      </dgm:t>
    </dgm:pt>
    <dgm:pt modelId="{F468F805-2A7B-4EF7-92D1-E4405349F345}" type="parTrans" cxnId="{955EB1D4-80DA-40D8-A58C-CB7099544BB5}">
      <dgm:prSet/>
      <dgm:spPr/>
      <dgm:t>
        <a:bodyPr/>
        <a:lstStyle/>
        <a:p>
          <a:endParaRPr lang="en-US"/>
        </a:p>
      </dgm:t>
    </dgm:pt>
    <dgm:pt modelId="{30D9D799-E9B2-4267-A6D8-E80095B33E3F}" type="sibTrans" cxnId="{955EB1D4-80DA-40D8-A58C-CB7099544BB5}">
      <dgm:prSet/>
      <dgm:spPr/>
      <dgm:t>
        <a:bodyPr/>
        <a:lstStyle/>
        <a:p>
          <a:endParaRPr lang="en-US"/>
        </a:p>
      </dgm:t>
    </dgm:pt>
    <dgm:pt modelId="{92972C4F-4F27-464A-9EFA-70F1893A7429}">
      <dgm:prSet custT="1"/>
      <dgm:spPr/>
      <dgm:t>
        <a:bodyPr/>
        <a:lstStyle/>
        <a:p>
          <a:r>
            <a:rPr lang="en-US" sz="2400">
              <a:solidFill>
                <a:schemeClr val="bg1"/>
              </a:solidFill>
              <a:latin typeface="Candara" panose="020E0502030303020204" pitchFamily="34" charset="0"/>
            </a:rPr>
            <a:t>Co-presenters </a:t>
          </a:r>
        </a:p>
      </dgm:t>
    </dgm:pt>
    <dgm:pt modelId="{3DDEDC7B-597F-4C77-9408-23A2E46CE646}" type="parTrans" cxnId="{FB5F362A-E659-4D03-8B93-559D0DD75402}">
      <dgm:prSet/>
      <dgm:spPr/>
      <dgm:t>
        <a:bodyPr/>
        <a:lstStyle/>
        <a:p>
          <a:endParaRPr lang="en-US"/>
        </a:p>
      </dgm:t>
    </dgm:pt>
    <dgm:pt modelId="{B384E748-5B40-4D84-8CE5-C9B4CE294607}" type="sibTrans" cxnId="{FB5F362A-E659-4D03-8B93-559D0DD75402}">
      <dgm:prSet/>
      <dgm:spPr/>
      <dgm:t>
        <a:bodyPr/>
        <a:lstStyle/>
        <a:p>
          <a:endParaRPr lang="en-US"/>
        </a:p>
      </dgm:t>
    </dgm:pt>
    <dgm:pt modelId="{09DC5351-606F-4345-AB18-183C4CE01FE4}">
      <dgm:prSet custT="1"/>
      <dgm:spPr/>
      <dgm:t>
        <a:bodyPr/>
        <a:lstStyle/>
        <a:p>
          <a:r>
            <a:rPr lang="en-US" sz="2400">
              <a:solidFill>
                <a:schemeClr val="bg1"/>
              </a:solidFill>
              <a:latin typeface="Candara" panose="020E0502030303020204" pitchFamily="34" charset="0"/>
            </a:rPr>
            <a:t>Dissertation committee members</a:t>
          </a:r>
        </a:p>
      </dgm:t>
    </dgm:pt>
    <dgm:pt modelId="{3C049F22-4FE4-4666-AFBF-0A1AE683AAF0}" type="parTrans" cxnId="{2AF2A499-F6F2-41E4-B549-998C32CFF76B}">
      <dgm:prSet/>
      <dgm:spPr/>
      <dgm:t>
        <a:bodyPr/>
        <a:lstStyle/>
        <a:p>
          <a:endParaRPr lang="en-US"/>
        </a:p>
      </dgm:t>
    </dgm:pt>
    <dgm:pt modelId="{DF59AE6B-0C7C-439F-B3C1-91DB8538F247}" type="sibTrans" cxnId="{2AF2A499-F6F2-41E4-B549-998C32CFF76B}">
      <dgm:prSet/>
      <dgm:spPr/>
      <dgm:t>
        <a:bodyPr/>
        <a:lstStyle/>
        <a:p>
          <a:endParaRPr lang="en-US"/>
        </a:p>
      </dgm:t>
    </dgm:pt>
    <dgm:pt modelId="{C811D2A6-34DE-40D6-B00E-64881415AA4D}">
      <dgm:prSet custT="1"/>
      <dgm:spPr/>
      <dgm:t>
        <a:bodyPr/>
        <a:lstStyle/>
        <a:p>
          <a:r>
            <a:rPr lang="en-US" sz="2400">
              <a:solidFill>
                <a:schemeClr val="bg1"/>
              </a:solidFill>
              <a:latin typeface="Candara" panose="020E0502030303020204" pitchFamily="34" charset="0"/>
            </a:rPr>
            <a:t>Colleagues you’ve worked closely with in professional associations </a:t>
          </a:r>
        </a:p>
      </dgm:t>
    </dgm:pt>
    <dgm:pt modelId="{F4C52186-E0BC-4D74-8237-754B61CB7449}" type="parTrans" cxnId="{8F21C87D-CA5A-4141-AE0B-82ABDE2CAAA1}">
      <dgm:prSet/>
      <dgm:spPr/>
      <dgm:t>
        <a:bodyPr/>
        <a:lstStyle/>
        <a:p>
          <a:endParaRPr lang="en-US"/>
        </a:p>
      </dgm:t>
    </dgm:pt>
    <dgm:pt modelId="{64F85163-7B74-4A21-9E2E-F70D8B82D442}" type="sibTrans" cxnId="{8F21C87D-CA5A-4141-AE0B-82ABDE2CAAA1}">
      <dgm:prSet/>
      <dgm:spPr/>
      <dgm:t>
        <a:bodyPr/>
        <a:lstStyle/>
        <a:p>
          <a:endParaRPr lang="en-US"/>
        </a:p>
      </dgm:t>
    </dgm:pt>
    <dgm:pt modelId="{6F07E060-D4E4-47F7-840D-85E188EDF109}" type="pres">
      <dgm:prSet presAssocID="{68A92E64-3022-41D2-B9A0-BE82871FB1AE}" presName="linear" presStyleCnt="0">
        <dgm:presLayoutVars>
          <dgm:animLvl val="lvl"/>
          <dgm:resizeHandles val="exact"/>
        </dgm:presLayoutVars>
      </dgm:prSet>
      <dgm:spPr/>
    </dgm:pt>
    <dgm:pt modelId="{3B9332DC-2B2B-4284-ACCA-6BC4A699867F}" type="pres">
      <dgm:prSet presAssocID="{9E3EBBA6-B45D-4B6A-A1EC-AA3D08180DE7}" presName="parentText" presStyleLbl="node1" presStyleIdx="0" presStyleCnt="2">
        <dgm:presLayoutVars>
          <dgm:chMax val="0"/>
          <dgm:bulletEnabled val="1"/>
        </dgm:presLayoutVars>
      </dgm:prSet>
      <dgm:spPr/>
    </dgm:pt>
    <dgm:pt modelId="{8CEBFE81-48A5-4B3E-849B-4D4F7B22082C}" type="pres">
      <dgm:prSet presAssocID="{8F631BF9-36F3-43DA-89BC-C7EF3857F2C4}" presName="spacer" presStyleCnt="0"/>
      <dgm:spPr/>
    </dgm:pt>
    <dgm:pt modelId="{15AD8264-D5F9-45C4-97B0-8157D189FE74}" type="pres">
      <dgm:prSet presAssocID="{8C3C8FD2-8BF7-4302-9B83-C8A54D45CD9C}" presName="parentText" presStyleLbl="node1" presStyleIdx="1" presStyleCnt="2">
        <dgm:presLayoutVars>
          <dgm:chMax val="0"/>
          <dgm:bulletEnabled val="1"/>
        </dgm:presLayoutVars>
      </dgm:prSet>
      <dgm:spPr/>
    </dgm:pt>
    <dgm:pt modelId="{BA925FC4-5C31-4AC6-886F-B5EB9011E477}" type="pres">
      <dgm:prSet presAssocID="{8C3C8FD2-8BF7-4302-9B83-C8A54D45CD9C}" presName="childText" presStyleLbl="revTx" presStyleIdx="0" presStyleCnt="1">
        <dgm:presLayoutVars>
          <dgm:bulletEnabled val="1"/>
        </dgm:presLayoutVars>
      </dgm:prSet>
      <dgm:spPr/>
    </dgm:pt>
  </dgm:ptLst>
  <dgm:cxnLst>
    <dgm:cxn modelId="{CEFB6224-35CC-45D2-9B85-5B87D5A68E8A}" type="presOf" srcId="{9E3EBBA6-B45D-4B6A-A1EC-AA3D08180DE7}" destId="{3B9332DC-2B2B-4284-ACCA-6BC4A699867F}" srcOrd="0" destOrd="0" presId="urn:microsoft.com/office/officeart/2005/8/layout/vList2"/>
    <dgm:cxn modelId="{FB5F362A-E659-4D03-8B93-559D0DD75402}" srcId="{8C3C8FD2-8BF7-4302-9B83-C8A54D45CD9C}" destId="{92972C4F-4F27-464A-9EFA-70F1893A7429}" srcOrd="1" destOrd="0" parTransId="{3DDEDC7B-597F-4C77-9408-23A2E46CE646}" sibTransId="{B384E748-5B40-4D84-8CE5-C9B4CE294607}"/>
    <dgm:cxn modelId="{DBC48E2C-5F2E-40AA-8FFA-F7D1163ABA66}" type="presOf" srcId="{09DC5351-606F-4345-AB18-183C4CE01FE4}" destId="{BA925FC4-5C31-4AC6-886F-B5EB9011E477}" srcOrd="0" destOrd="2" presId="urn:microsoft.com/office/officeart/2005/8/layout/vList2"/>
    <dgm:cxn modelId="{F45C0A3B-8E91-484F-83D3-A82A98F0FB9C}" type="presOf" srcId="{8C3C8FD2-8BF7-4302-9B83-C8A54D45CD9C}" destId="{15AD8264-D5F9-45C4-97B0-8157D189FE74}" srcOrd="0" destOrd="0" presId="urn:microsoft.com/office/officeart/2005/8/layout/vList2"/>
    <dgm:cxn modelId="{51EDF15B-FDC4-4CAB-8000-204B617A1861}" type="presOf" srcId="{92972C4F-4F27-464A-9EFA-70F1893A7429}" destId="{BA925FC4-5C31-4AC6-886F-B5EB9011E477}" srcOrd="0" destOrd="1" presId="urn:microsoft.com/office/officeart/2005/8/layout/vList2"/>
    <dgm:cxn modelId="{F6E97B6A-8F83-45DD-9C73-E22D02D4C3BD}" type="presOf" srcId="{C811D2A6-34DE-40D6-B00E-64881415AA4D}" destId="{BA925FC4-5C31-4AC6-886F-B5EB9011E477}" srcOrd="0" destOrd="3" presId="urn:microsoft.com/office/officeart/2005/8/layout/vList2"/>
    <dgm:cxn modelId="{67B4CD70-EC4F-49E4-9106-11103AFA8044}" srcId="{68A92E64-3022-41D2-B9A0-BE82871FB1AE}" destId="{9E3EBBA6-B45D-4B6A-A1EC-AA3D08180DE7}" srcOrd="0" destOrd="0" parTransId="{C15334B8-AEBA-46F1-8D8E-B9006542A79E}" sibTransId="{8F631BF9-36F3-43DA-89BC-C7EF3857F2C4}"/>
    <dgm:cxn modelId="{8F21C87D-CA5A-4141-AE0B-82ABDE2CAAA1}" srcId="{8C3C8FD2-8BF7-4302-9B83-C8A54D45CD9C}" destId="{C811D2A6-34DE-40D6-B00E-64881415AA4D}" srcOrd="3" destOrd="0" parTransId="{F4C52186-E0BC-4D74-8237-754B61CB7449}" sibTransId="{64F85163-7B74-4A21-9E2E-F70D8B82D442}"/>
    <dgm:cxn modelId="{402D908B-4544-4721-9390-B05D3F4C73BB}" type="presOf" srcId="{68A92E64-3022-41D2-B9A0-BE82871FB1AE}" destId="{6F07E060-D4E4-47F7-840D-85E188EDF109}" srcOrd="0" destOrd="0" presId="urn:microsoft.com/office/officeart/2005/8/layout/vList2"/>
    <dgm:cxn modelId="{2AF2A499-F6F2-41E4-B549-998C32CFF76B}" srcId="{8C3C8FD2-8BF7-4302-9B83-C8A54D45CD9C}" destId="{09DC5351-606F-4345-AB18-183C4CE01FE4}" srcOrd="2" destOrd="0" parTransId="{3C049F22-4FE4-4666-AFBF-0A1AE683AAF0}" sibTransId="{DF59AE6B-0C7C-439F-B3C1-91DB8538F247}"/>
    <dgm:cxn modelId="{B92AE2AC-10B7-45B7-A8F6-80431CF98591}" srcId="{68A92E64-3022-41D2-B9A0-BE82871FB1AE}" destId="{8C3C8FD2-8BF7-4302-9B83-C8A54D45CD9C}" srcOrd="1" destOrd="0" parTransId="{D2520F0E-D5F9-49F2-8D8A-13535CC87DE7}" sibTransId="{6DCC0E38-95E2-42D0-8C1F-B75467DECCAB}"/>
    <dgm:cxn modelId="{577A3DD3-17D4-44E1-9A1D-DCDF2DF71C2F}" type="presOf" srcId="{27A012F9-264C-41A1-9E74-48AB71685C1D}" destId="{BA925FC4-5C31-4AC6-886F-B5EB9011E477}" srcOrd="0" destOrd="0" presId="urn:microsoft.com/office/officeart/2005/8/layout/vList2"/>
    <dgm:cxn modelId="{955EB1D4-80DA-40D8-A58C-CB7099544BB5}" srcId="{8C3C8FD2-8BF7-4302-9B83-C8A54D45CD9C}" destId="{27A012F9-264C-41A1-9E74-48AB71685C1D}" srcOrd="0" destOrd="0" parTransId="{F468F805-2A7B-4EF7-92D1-E4405349F345}" sibTransId="{30D9D799-E9B2-4267-A6D8-E80095B33E3F}"/>
    <dgm:cxn modelId="{D0243A23-AE5C-4CFB-B81B-850E7E30CC30}" type="presParOf" srcId="{6F07E060-D4E4-47F7-840D-85E188EDF109}" destId="{3B9332DC-2B2B-4284-ACCA-6BC4A699867F}" srcOrd="0" destOrd="0" presId="urn:microsoft.com/office/officeart/2005/8/layout/vList2"/>
    <dgm:cxn modelId="{1FFFD58F-A4B6-4E87-AFFF-D45D7604086D}" type="presParOf" srcId="{6F07E060-D4E4-47F7-840D-85E188EDF109}" destId="{8CEBFE81-48A5-4B3E-849B-4D4F7B22082C}" srcOrd="1" destOrd="0" presId="urn:microsoft.com/office/officeart/2005/8/layout/vList2"/>
    <dgm:cxn modelId="{40225DBA-FE86-4887-BDD5-0709A7BC9FB6}" type="presParOf" srcId="{6F07E060-D4E4-47F7-840D-85E188EDF109}" destId="{15AD8264-D5F9-45C4-97B0-8157D189FE74}" srcOrd="2" destOrd="0" presId="urn:microsoft.com/office/officeart/2005/8/layout/vList2"/>
    <dgm:cxn modelId="{326629D9-6A31-4E02-B3DF-125705F3694C}" type="presParOf" srcId="{6F07E060-D4E4-47F7-840D-85E188EDF109}" destId="{BA925FC4-5C31-4AC6-886F-B5EB9011E47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332DC-2B2B-4284-ACCA-6BC4A699867F}">
      <dsp:nvSpPr>
        <dsp:cNvPr id="0" name=""/>
        <dsp:cNvSpPr/>
      </dsp:nvSpPr>
      <dsp:spPr>
        <a:xfrm>
          <a:off x="0" y="154225"/>
          <a:ext cx="5314543" cy="5036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Candara" panose="020E0502030303020204" pitchFamily="34" charset="0"/>
            </a:rPr>
            <a:t>KSU prohibits friends, relatives &amp; co-workers</a:t>
          </a:r>
        </a:p>
      </dsp:txBody>
      <dsp:txXfrm>
        <a:off x="24588" y="178813"/>
        <a:ext cx="5265367" cy="454509"/>
      </dsp:txXfrm>
    </dsp:sp>
    <dsp:sp modelId="{15AD8264-D5F9-45C4-97B0-8157D189FE74}">
      <dsp:nvSpPr>
        <dsp:cNvPr id="0" name=""/>
        <dsp:cNvSpPr/>
      </dsp:nvSpPr>
      <dsp:spPr>
        <a:xfrm>
          <a:off x="0" y="718390"/>
          <a:ext cx="5314543" cy="50368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Candara" panose="020E0502030303020204" pitchFamily="34" charset="0"/>
            </a:rPr>
            <a:t>Would suggest avoiding when possible:</a:t>
          </a:r>
        </a:p>
      </dsp:txBody>
      <dsp:txXfrm>
        <a:off x="24588" y="742978"/>
        <a:ext cx="5265367" cy="454509"/>
      </dsp:txXfrm>
    </dsp:sp>
    <dsp:sp modelId="{BA925FC4-5C31-4AC6-886F-B5EB9011E477}">
      <dsp:nvSpPr>
        <dsp:cNvPr id="0" name=""/>
        <dsp:cNvSpPr/>
      </dsp:nvSpPr>
      <dsp:spPr>
        <a:xfrm>
          <a:off x="0" y="1222074"/>
          <a:ext cx="5314543"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73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solidFill>
                <a:schemeClr val="bg1"/>
              </a:solidFill>
              <a:latin typeface="Candara" panose="020E0502030303020204" pitchFamily="34" charset="0"/>
            </a:rPr>
            <a:t>Co-authors</a:t>
          </a:r>
        </a:p>
        <a:p>
          <a:pPr marL="228600" lvl="1" indent="-228600" algn="l" defTabSz="1066800">
            <a:lnSpc>
              <a:spcPct val="90000"/>
            </a:lnSpc>
            <a:spcBef>
              <a:spcPct val="0"/>
            </a:spcBef>
            <a:spcAft>
              <a:spcPct val="20000"/>
            </a:spcAft>
            <a:buChar char="•"/>
          </a:pPr>
          <a:r>
            <a:rPr lang="en-US" sz="2400" kern="1200">
              <a:solidFill>
                <a:schemeClr val="bg1"/>
              </a:solidFill>
              <a:latin typeface="Candara" panose="020E0502030303020204" pitchFamily="34" charset="0"/>
            </a:rPr>
            <a:t>Co-presenters </a:t>
          </a:r>
        </a:p>
        <a:p>
          <a:pPr marL="228600" lvl="1" indent="-228600" algn="l" defTabSz="1066800">
            <a:lnSpc>
              <a:spcPct val="90000"/>
            </a:lnSpc>
            <a:spcBef>
              <a:spcPct val="0"/>
            </a:spcBef>
            <a:spcAft>
              <a:spcPct val="20000"/>
            </a:spcAft>
            <a:buChar char="•"/>
          </a:pPr>
          <a:r>
            <a:rPr lang="en-US" sz="2400" kern="1200">
              <a:solidFill>
                <a:schemeClr val="bg1"/>
              </a:solidFill>
              <a:latin typeface="Candara" panose="020E0502030303020204" pitchFamily="34" charset="0"/>
            </a:rPr>
            <a:t>Dissertation committee members</a:t>
          </a:r>
        </a:p>
        <a:p>
          <a:pPr marL="228600" lvl="1" indent="-228600" algn="l" defTabSz="1066800">
            <a:lnSpc>
              <a:spcPct val="90000"/>
            </a:lnSpc>
            <a:spcBef>
              <a:spcPct val="0"/>
            </a:spcBef>
            <a:spcAft>
              <a:spcPct val="20000"/>
            </a:spcAft>
            <a:buChar char="•"/>
          </a:pPr>
          <a:r>
            <a:rPr lang="en-US" sz="2400" kern="1200">
              <a:solidFill>
                <a:schemeClr val="bg1"/>
              </a:solidFill>
              <a:latin typeface="Candara" panose="020E0502030303020204" pitchFamily="34" charset="0"/>
            </a:rPr>
            <a:t>Colleagues you’ve worked closely with in professional associations </a:t>
          </a:r>
        </a:p>
      </dsp:txBody>
      <dsp:txXfrm>
        <a:off x="0" y="1222074"/>
        <a:ext cx="5314543" cy="19996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7334E-D5FE-481A-B523-E92E017D0043}" type="datetimeFigureOut">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E78BF-DB58-4C97-813F-201C20A74387}" type="slidenum">
              <a:t>‹#›</a:t>
            </a:fld>
            <a:endParaRPr lang="en-US"/>
          </a:p>
        </p:txBody>
      </p:sp>
    </p:spTree>
    <p:extLst>
      <p:ext uri="{BB962C8B-B14F-4D97-AF65-F5344CB8AC3E}">
        <p14:creationId xmlns:p14="http://schemas.microsoft.com/office/powerpoint/2010/main" val="181774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6E78BF-DB58-4C97-813F-201C20A74387}" type="slidenum">
              <a:rPr lang="en-US" smtClean="0"/>
              <a:t>8</a:t>
            </a:fld>
            <a:endParaRPr lang="en-US"/>
          </a:p>
        </p:txBody>
      </p:sp>
    </p:spTree>
    <p:extLst>
      <p:ext uri="{BB962C8B-B14F-4D97-AF65-F5344CB8AC3E}">
        <p14:creationId xmlns:p14="http://schemas.microsoft.com/office/powerpoint/2010/main" val="112139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19</a:t>
            </a:fld>
            <a:endParaRPr lang="en-US"/>
          </a:p>
        </p:txBody>
      </p:sp>
    </p:spTree>
    <p:extLst>
      <p:ext uri="{BB962C8B-B14F-4D97-AF65-F5344CB8AC3E}">
        <p14:creationId xmlns:p14="http://schemas.microsoft.com/office/powerpoint/2010/main" val="415953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21</a:t>
            </a:fld>
            <a:endParaRPr lang="en-US"/>
          </a:p>
        </p:txBody>
      </p:sp>
    </p:spTree>
    <p:extLst>
      <p:ext uri="{BB962C8B-B14F-4D97-AF65-F5344CB8AC3E}">
        <p14:creationId xmlns:p14="http://schemas.microsoft.com/office/powerpoint/2010/main" val="146403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22</a:t>
            </a:fld>
            <a:endParaRPr lang="en-US"/>
          </a:p>
        </p:txBody>
      </p:sp>
    </p:spTree>
    <p:extLst>
      <p:ext uri="{BB962C8B-B14F-4D97-AF65-F5344CB8AC3E}">
        <p14:creationId xmlns:p14="http://schemas.microsoft.com/office/powerpoint/2010/main" val="186955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FDDA2-D307-7D41-8A9B-9D02DEE488BF}" type="slidenum">
              <a:rPr lang="en-US" smtClean="0"/>
              <a:t>23</a:t>
            </a:fld>
            <a:endParaRPr lang="en-US"/>
          </a:p>
        </p:txBody>
      </p:sp>
    </p:spTree>
    <p:extLst>
      <p:ext uri="{BB962C8B-B14F-4D97-AF65-F5344CB8AC3E}">
        <p14:creationId xmlns:p14="http://schemas.microsoft.com/office/powerpoint/2010/main" val="249180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A139-2E32-4BC5-AE42-EAA8C2F31F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54C892-D90F-48E4-94D8-E121D8601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176142-E046-4C55-A62A-E1558F60D235}"/>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5" name="Footer Placeholder 4">
            <a:extLst>
              <a:ext uri="{FF2B5EF4-FFF2-40B4-BE49-F238E27FC236}">
                <a16:creationId xmlns:a16="http://schemas.microsoft.com/office/drawing/2014/main" id="{14D82F5F-FF5C-4CEC-8BF4-6B6B2DCBE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B7ECB-6A76-4C50-A1E4-EF790706C61A}"/>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124572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CDF8-06C5-47E2-AC14-79F255E50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0E1539-5330-434A-97C9-A71877D80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ED82C-6E07-4D71-8B4E-1BCDC54E4CE5}"/>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5" name="Footer Placeholder 4">
            <a:extLst>
              <a:ext uri="{FF2B5EF4-FFF2-40B4-BE49-F238E27FC236}">
                <a16:creationId xmlns:a16="http://schemas.microsoft.com/office/drawing/2014/main" id="{3773CEF3-169A-4D14-B9E6-B1F696A5D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E470D-43BF-4A02-B1FB-0D5821A4401B}"/>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133034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87316-7437-46B8-BDA0-1A7E537966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80B31-90B8-4007-AB24-CEA117B63D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C34A3-D384-4B9A-8A16-32D291B7F6C9}"/>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5" name="Footer Placeholder 4">
            <a:extLst>
              <a:ext uri="{FF2B5EF4-FFF2-40B4-BE49-F238E27FC236}">
                <a16:creationId xmlns:a16="http://schemas.microsoft.com/office/drawing/2014/main" id="{6C8F1D84-5EAD-4A95-97C7-5972BF77F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F2A25-E2D7-40BA-9994-B12CE30E30F2}"/>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219104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3F3C-0678-9C4F-C1F2-23A1A8F571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8252B-231C-FAF0-CAEE-0B5DF223E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A7F969-0D1D-7A69-A154-4D69841BCE9C}"/>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5" name="Footer Placeholder 4">
            <a:extLst>
              <a:ext uri="{FF2B5EF4-FFF2-40B4-BE49-F238E27FC236}">
                <a16:creationId xmlns:a16="http://schemas.microsoft.com/office/drawing/2014/main" id="{C40FB1F4-CE35-D8B0-F052-3C8C50ED5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636DE-ACA6-551A-8FAC-0965B71AF9B7}"/>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80216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6E8D-7B0D-AFE9-4F65-4C9FCF72A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87960-EEC6-68F0-197A-B309EF3F6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EB975-DCAA-2F19-9EF4-51F8A12053DF}"/>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5" name="Footer Placeholder 4">
            <a:extLst>
              <a:ext uri="{FF2B5EF4-FFF2-40B4-BE49-F238E27FC236}">
                <a16:creationId xmlns:a16="http://schemas.microsoft.com/office/drawing/2014/main" id="{E67599CF-75B5-446C-8341-E542E8B16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1CFB-5417-A277-87B1-E9D2D9490BF4}"/>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183864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C0A7-D9EC-7AA8-747B-5046B9686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2CBA6B-0BC8-AA6B-8A95-4529F71D43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34419D-CF02-38F6-AC0F-0B29E581B498}"/>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5" name="Footer Placeholder 4">
            <a:extLst>
              <a:ext uri="{FF2B5EF4-FFF2-40B4-BE49-F238E27FC236}">
                <a16:creationId xmlns:a16="http://schemas.microsoft.com/office/drawing/2014/main" id="{EB187BFF-0F8F-5582-A7E9-3A6A5A18C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2A4F9-D5CB-7F93-42A7-9D65BC9288E3}"/>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2029264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97C0-5A80-914C-432F-3889C90B3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B89A9-ED2B-E895-D7DA-BBB4FBE49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C748A1-4068-A7A3-88E5-0CCA944508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3DCE6E-2514-EFEE-E8A1-5F9E3C78801B}"/>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6" name="Footer Placeholder 5">
            <a:extLst>
              <a:ext uri="{FF2B5EF4-FFF2-40B4-BE49-F238E27FC236}">
                <a16:creationId xmlns:a16="http://schemas.microsoft.com/office/drawing/2014/main" id="{CCCA63AC-B127-D988-F0C9-D78109B46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6947A-033F-D670-B41C-C952AFC84519}"/>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2464404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CD77-C3A9-6766-2C5E-3FCF6FC26D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348A7-84CC-8BA1-D5DF-BAE737F07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0BAE9F-1FCD-D8F2-D715-02878F5DBA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08DA3-C91A-BAC4-3641-505CF9B1E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B9802-7429-6AE4-3578-6E24319AB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62D29-938D-A772-0B54-3CC1C4375332}"/>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8" name="Footer Placeholder 7">
            <a:extLst>
              <a:ext uri="{FF2B5EF4-FFF2-40B4-BE49-F238E27FC236}">
                <a16:creationId xmlns:a16="http://schemas.microsoft.com/office/drawing/2014/main" id="{EDB42ED4-86CD-4F2C-9A83-D808EB93C0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00F9DB-15DE-5E6A-75BD-5B049F851EC1}"/>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1565761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9370-812A-38DA-3686-218E8AF41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7ECA7-84B4-8370-0696-3692B40172C0}"/>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4" name="Footer Placeholder 3">
            <a:extLst>
              <a:ext uri="{FF2B5EF4-FFF2-40B4-BE49-F238E27FC236}">
                <a16:creationId xmlns:a16="http://schemas.microsoft.com/office/drawing/2014/main" id="{7568A15B-96A9-8B30-BD5C-628B1F21A0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68D05-95CE-C92D-7ED2-89ABE22F11C6}"/>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11182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69A2D-B2AD-E5F0-F5FB-293874BA9A1A}"/>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3" name="Footer Placeholder 2">
            <a:extLst>
              <a:ext uri="{FF2B5EF4-FFF2-40B4-BE49-F238E27FC236}">
                <a16:creationId xmlns:a16="http://schemas.microsoft.com/office/drawing/2014/main" id="{2D2A2674-E51E-A8D9-0B1D-C549C254F1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B66698-F16A-C7A1-CC4E-2D10EB2E6569}"/>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368263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F1E6-F136-EDBC-D37E-77C497FDF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4EDCE5-13A8-509F-14A3-5E6DA39B8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F5677F-1FAA-BFEF-34D2-8330686AB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D5F73-EE5E-4568-33A0-DA1D1155A969}"/>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6" name="Footer Placeholder 5">
            <a:extLst>
              <a:ext uri="{FF2B5EF4-FFF2-40B4-BE49-F238E27FC236}">
                <a16:creationId xmlns:a16="http://schemas.microsoft.com/office/drawing/2014/main" id="{EDB07BD6-5B7E-7420-C027-EDC05FCF4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E3019-FB1A-5787-9766-7B6AAF69FD10}"/>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242282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B30F-5863-4A92-A1D1-7FE27A6D3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73A7A7-2C4E-4C74-A10D-2AD6DB158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7842F-1791-450B-90C3-8EB9FDC0C48B}"/>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5" name="Footer Placeholder 4">
            <a:extLst>
              <a:ext uri="{FF2B5EF4-FFF2-40B4-BE49-F238E27FC236}">
                <a16:creationId xmlns:a16="http://schemas.microsoft.com/office/drawing/2014/main" id="{C61ED63A-893C-49E0-A098-D69E3B176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911A1-9684-4140-90E6-0A5DDE2C57CD}"/>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29922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6AF4-D80A-E68A-CDD2-DF87578A2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C88B3-040C-DA96-B802-9935A11E6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CE2D83-807C-53E9-2571-9C5DDDC10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DD586-E944-972E-2790-797EA7543798}"/>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6" name="Footer Placeholder 5">
            <a:extLst>
              <a:ext uri="{FF2B5EF4-FFF2-40B4-BE49-F238E27FC236}">
                <a16:creationId xmlns:a16="http://schemas.microsoft.com/office/drawing/2014/main" id="{B59631CD-4080-9956-9093-9BFD97BAE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DF2B74-017C-4554-EA42-5BC824D19699}"/>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317025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01AE-789C-C726-67F7-97215FB4E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39465-D3B7-F8F3-0D54-8386A5641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6371F-7E8B-FA87-3253-869555381ECD}"/>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5" name="Footer Placeholder 4">
            <a:extLst>
              <a:ext uri="{FF2B5EF4-FFF2-40B4-BE49-F238E27FC236}">
                <a16:creationId xmlns:a16="http://schemas.microsoft.com/office/drawing/2014/main" id="{CACDF991-0A4A-A9A1-6BE6-FE510263F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4E732-FF5A-F482-4BEB-2CD04C69CC83}"/>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1536736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50E1F-28D8-9DD6-65EA-33BAC28589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2A5A4-7314-B5AD-0E22-78910CBBD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9C2DF-4305-F2C9-F4BE-CF3778730798}"/>
              </a:ext>
            </a:extLst>
          </p:cNvPr>
          <p:cNvSpPr>
            <a:spLocks noGrp="1"/>
          </p:cNvSpPr>
          <p:nvPr>
            <p:ph type="dt" sz="half" idx="10"/>
          </p:nvPr>
        </p:nvSpPr>
        <p:spPr/>
        <p:txBody>
          <a:bodyPr/>
          <a:lstStyle/>
          <a:p>
            <a:fld id="{E4425DC0-5FB7-40F0-994C-3EC159D68AE8}" type="datetimeFigureOut">
              <a:rPr lang="en-US" smtClean="0"/>
              <a:t>1/13/2023</a:t>
            </a:fld>
            <a:endParaRPr lang="en-US"/>
          </a:p>
        </p:txBody>
      </p:sp>
      <p:sp>
        <p:nvSpPr>
          <p:cNvPr id="5" name="Footer Placeholder 4">
            <a:extLst>
              <a:ext uri="{FF2B5EF4-FFF2-40B4-BE49-F238E27FC236}">
                <a16:creationId xmlns:a16="http://schemas.microsoft.com/office/drawing/2014/main" id="{120D2CD0-758C-0044-1641-01F8E715C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D4EBB-38FF-2F12-0107-A0B312F3B4B5}"/>
              </a:ext>
            </a:extLst>
          </p:cNvPr>
          <p:cNvSpPr>
            <a:spLocks noGrp="1"/>
          </p:cNvSpPr>
          <p:nvPr>
            <p:ph type="sldNum" sz="quarter" idx="12"/>
          </p:nvPr>
        </p:nvSpPr>
        <p:spPr/>
        <p:txBody>
          <a:bodyPr/>
          <a:lstStyle/>
          <a:p>
            <a:fld id="{8A5C6F91-F627-4879-9588-A28D4670FF75}" type="slidenum">
              <a:rPr lang="en-US" smtClean="0"/>
              <a:t>‹#›</a:t>
            </a:fld>
            <a:endParaRPr lang="en-US"/>
          </a:p>
        </p:txBody>
      </p:sp>
    </p:spTree>
    <p:extLst>
      <p:ext uri="{BB962C8B-B14F-4D97-AF65-F5344CB8AC3E}">
        <p14:creationId xmlns:p14="http://schemas.microsoft.com/office/powerpoint/2010/main" val="9998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sp>
        <p:nvSpPr>
          <p:cNvPr id="5" name="Title 4">
            <a:extLst>
              <a:ext uri="{FF2B5EF4-FFF2-40B4-BE49-F238E27FC236}">
                <a16:creationId xmlns:a16="http://schemas.microsoft.com/office/drawing/2014/main" id="{B27BE0D8-E95C-3C4B-A373-FA77AFB95C44}"/>
              </a:ext>
            </a:extLst>
          </p:cNvPr>
          <p:cNvSpPr>
            <a:spLocks noGrp="1"/>
          </p:cNvSpPr>
          <p:nvPr>
            <p:ph type="title" hasCustomPrompt="1"/>
          </p:nvPr>
        </p:nvSpPr>
        <p:spPr>
          <a:xfrm>
            <a:off x="6813549" y="2703443"/>
            <a:ext cx="4660900" cy="677395"/>
          </a:xfrm>
          <a:prstGeom prst="rect">
            <a:avLst/>
          </a:prstGeom>
        </p:spPr>
        <p:txBody>
          <a:bodyPr/>
          <a:lstStyle>
            <a:lvl1pPr algn="ctr">
              <a:defRPr sz="3200" b="1">
                <a:latin typeface="Arial" panose="020B0604020202020204" pitchFamily="34" charset="0"/>
                <a:cs typeface="Arial" panose="020B0604020202020204" pitchFamily="34" charset="0"/>
              </a:defRPr>
            </a:lvl1pPr>
          </a:lstStyle>
          <a:p>
            <a:r>
              <a:rPr lang="en-US"/>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546735"/>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Date</a:t>
            </a:r>
          </a:p>
        </p:txBody>
      </p:sp>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Tree>
    <p:extLst>
      <p:ext uri="{BB962C8B-B14F-4D97-AF65-F5344CB8AC3E}">
        <p14:creationId xmlns:p14="http://schemas.microsoft.com/office/powerpoint/2010/main" val="2819093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446096"/>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Title2</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Date2</a:t>
            </a:r>
          </a:p>
        </p:txBody>
      </p:sp>
    </p:spTree>
    <p:extLst>
      <p:ext uri="{BB962C8B-B14F-4D97-AF65-F5344CB8AC3E}">
        <p14:creationId xmlns:p14="http://schemas.microsoft.com/office/powerpoint/2010/main" val="303132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a:t>Title3</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65 Medium" panose="02000503020000020003" pitchFamily="2" charset="0"/>
              </a:defRPr>
            </a:lvl1pPr>
            <a:lvl2pPr>
              <a:buClr>
                <a:srgbClr val="F7BF32"/>
              </a:buClr>
              <a:defRPr b="0" i="0">
                <a:latin typeface="Avenir 55 Roman" panose="02000503020000020003" pitchFamily="2" charset="0"/>
              </a:defRPr>
            </a:lvl2pPr>
            <a:lvl3pPr>
              <a:buClr>
                <a:srgbClr val="F7BF32"/>
              </a:buClr>
              <a:defRPr b="0" i="0">
                <a:latin typeface="Avenir 55 Roman" panose="02000503020000020003" pitchFamily="2" charset="0"/>
              </a:defRPr>
            </a:lvl3pPr>
            <a:lvl4pPr>
              <a:buClr>
                <a:srgbClr val="F7BF32"/>
              </a:buClr>
              <a:defRPr b="0" i="0">
                <a:latin typeface="Avenir 55 Roman" panose="02000503020000020003" pitchFamily="2" charset="0"/>
              </a:defRPr>
            </a:lvl4pPr>
            <a:lvl5pPr>
              <a:buClr>
                <a:srgbClr val="F7BF32"/>
              </a:buClr>
              <a:defRPr b="0" i="0">
                <a:latin typeface="Avenir 55 Roman"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9A8CB0-9A70-A144-93B6-FBAF6A78F3A2}"/>
              </a:ext>
            </a:extLst>
          </p:cNvPr>
          <p:cNvSpPr>
            <a:spLocks noGrp="1"/>
          </p:cNvSpPr>
          <p:nvPr>
            <p:ph type="title"/>
          </p:nvPr>
        </p:nvSpPr>
        <p:spPr>
          <a:xfrm>
            <a:off x="838199" y="3054452"/>
            <a:ext cx="10515600" cy="1139861"/>
          </a:xfrm>
          <a:prstGeom prst="rect">
            <a:avLst/>
          </a:prstGeom>
        </p:spPr>
        <p:txBody>
          <a:bodyPr/>
          <a:lstStyle>
            <a:lvl1pPr algn="ctr">
              <a:defRPr sz="30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21194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
        <p:nvSpPr>
          <p:cNvPr id="6" name="Title 1">
            <a:extLst>
              <a:ext uri="{FF2B5EF4-FFF2-40B4-BE49-F238E27FC236}">
                <a16:creationId xmlns:a16="http://schemas.microsoft.com/office/drawing/2014/main" id="{0159C787-850A-E94C-BE82-DEF54263AD14}"/>
              </a:ext>
            </a:extLst>
          </p:cNvPr>
          <p:cNvSpPr>
            <a:spLocks noGrp="1"/>
          </p:cNvSpPr>
          <p:nvPr>
            <p:ph type="title"/>
          </p:nvPr>
        </p:nvSpPr>
        <p:spPr>
          <a:xfrm>
            <a:off x="838199" y="3054452"/>
            <a:ext cx="10515600" cy="1139861"/>
          </a:xfrm>
          <a:prstGeom prst="rect">
            <a:avLst/>
          </a:prstGeom>
        </p:spPr>
        <p:txBody>
          <a:bodyPr/>
          <a:lstStyle>
            <a:lvl1pPr algn="ctr">
              <a:defRPr sz="30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76059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a:latin typeface="Avenir 65 Medium" panose="02000503020000020003" pitchFamily="2" charset="0"/>
              </a:rPr>
              <a:t>Content</a:t>
            </a:r>
          </a:p>
          <a:p>
            <a:pPr>
              <a:lnSpc>
                <a:spcPct val="200000"/>
              </a:lnSpc>
            </a:pPr>
            <a:r>
              <a:rPr lang="en-US">
                <a:latin typeface="Avenir 65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a:latin typeface="Avenir 65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a:latin typeface="Avenir 65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a:latin typeface="Avenir 65 Medium" panose="02000503020000020003" pitchFamily="2" charset="0"/>
              </a:rPr>
              <a:t>Content</a:t>
            </a:r>
          </a:p>
          <a:p>
            <a:pPr>
              <a:lnSpc>
                <a:spcPct val="200000"/>
              </a:lnSpc>
            </a:pPr>
            <a:r>
              <a:rPr lang="en-US">
                <a:latin typeface="Avenir 65 Medium" panose="02000503020000020003" pitchFamily="2" charset="0"/>
              </a:rPr>
              <a:t>Content</a:t>
            </a:r>
          </a:p>
          <a:p>
            <a:pPr>
              <a:lnSpc>
                <a:spcPct val="200000"/>
              </a:lnSpc>
            </a:pPr>
            <a:r>
              <a:rPr lang="en-US">
                <a:latin typeface="Avenir 65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a:t>Title7</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a:latin typeface="Avenir 95 Black" panose="02000503020000020003" pitchFamily="2" charset="0"/>
              </a:rPr>
              <a:t>Points:</a:t>
            </a:r>
          </a:p>
          <a:p>
            <a:endParaRPr lang="en-US" sz="1500">
              <a:latin typeface="Avenir 65 Medium" panose="02000503020000020003" pitchFamily="2" charset="0"/>
            </a:endParaRPr>
          </a:p>
          <a:p>
            <a:pPr marL="285750" indent="-285750">
              <a:buClr>
                <a:srgbClr val="FFC629"/>
              </a:buClr>
              <a:buFont typeface="Arial" panose="020B0604020202020204" pitchFamily="34" charset="0"/>
              <a:buChar char="•"/>
            </a:pPr>
            <a:r>
              <a:rPr lang="en-US" sz="1500">
                <a:latin typeface="Avenir 65 Medium" panose="02000503020000020003" pitchFamily="2" charset="0"/>
              </a:rPr>
              <a:t>Point 1</a:t>
            </a:r>
          </a:p>
          <a:p>
            <a:pPr marL="285750" indent="-285750">
              <a:buClr>
                <a:srgbClr val="FFC629"/>
              </a:buClr>
              <a:buFont typeface="Arial" panose="020B0604020202020204" pitchFamily="34" charset="0"/>
              <a:buChar char="•"/>
            </a:pPr>
            <a:r>
              <a:rPr lang="en-US" sz="1500">
                <a:latin typeface="Avenir 65 Medium" panose="02000503020000020003" pitchFamily="2" charset="0"/>
              </a:rPr>
              <a:t>Point 2</a:t>
            </a:r>
          </a:p>
          <a:p>
            <a:pPr marL="285750" indent="-285750">
              <a:buClr>
                <a:srgbClr val="FFC629"/>
              </a:buClr>
              <a:buFont typeface="Arial" panose="020B0604020202020204" pitchFamily="34" charset="0"/>
              <a:buChar char="•"/>
            </a:pPr>
            <a:r>
              <a:rPr lang="en-US" sz="1500">
                <a:latin typeface="Avenir 65 Medium" panose="02000503020000020003" pitchFamily="2" charset="0"/>
              </a:rPr>
              <a:t>Point 3</a:t>
            </a:r>
          </a:p>
          <a:p>
            <a:pPr marL="285750" indent="-285750">
              <a:buFont typeface="Arial" panose="020B0604020202020204" pitchFamily="34" charset="0"/>
              <a:buChar char="•"/>
            </a:pPr>
            <a:endParaRPr lang="en-US" sz="1500">
              <a:latin typeface="Avenir 65 Medium" panose="02000503020000020003" pitchFamily="2" charset="0"/>
            </a:endParaRPr>
          </a:p>
          <a:p>
            <a:r>
              <a:rPr lang="en-US" sz="1500">
                <a:latin typeface="Avenir 65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9851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B24C-07C4-4A5F-BE24-B7C4B7E6F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97ABC-9A42-4FB4-928F-E563D55A6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675669-5769-46E6-9A22-00F92EA1579B}"/>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5" name="Footer Placeholder 4">
            <a:extLst>
              <a:ext uri="{FF2B5EF4-FFF2-40B4-BE49-F238E27FC236}">
                <a16:creationId xmlns:a16="http://schemas.microsoft.com/office/drawing/2014/main" id="{52EC9D71-B4B1-408E-A83A-22552D33D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F3952-4A70-44D6-94E8-51BE9D88EFAD}"/>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1471346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a:t>Divider Title1</a:t>
            </a:r>
          </a:p>
        </p:txBody>
      </p:sp>
    </p:spTree>
    <p:extLst>
      <p:ext uri="{BB962C8B-B14F-4D97-AF65-F5344CB8AC3E}">
        <p14:creationId xmlns:p14="http://schemas.microsoft.com/office/powerpoint/2010/main" val="2301743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a:t>Divider Title2</a:t>
            </a:r>
          </a:p>
        </p:txBody>
      </p:sp>
    </p:spTree>
    <p:extLst>
      <p:ext uri="{BB962C8B-B14F-4D97-AF65-F5344CB8AC3E}">
        <p14:creationId xmlns:p14="http://schemas.microsoft.com/office/powerpoint/2010/main" val="3089016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4DDA-0CAF-4B1E-982E-3EA7CFE2F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D80F9-5308-427F-8F40-0821CAC3E5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A8950-09E1-4D3F-A62A-115E727048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505CD-A074-4E64-A903-1DF3B4431D0E}"/>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6" name="Footer Placeholder 5">
            <a:extLst>
              <a:ext uri="{FF2B5EF4-FFF2-40B4-BE49-F238E27FC236}">
                <a16:creationId xmlns:a16="http://schemas.microsoft.com/office/drawing/2014/main" id="{2F994008-1287-4A37-ADA8-1082AB98A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FBD66-3286-4471-A6A0-CEB1A7E2CF5C}"/>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28716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1963-5CBE-4630-8B69-88289393D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031349-50B6-4FCB-A470-48D2E8664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832C7C-F641-4EE2-8889-5D227A93F6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6E3DD-BD9B-4529-80CE-851F182E2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2873E-F264-4AAC-85B8-77BF8487F6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D89C3F-8ED7-4994-AE8E-5BDAEEC16215}"/>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8" name="Footer Placeholder 7">
            <a:extLst>
              <a:ext uri="{FF2B5EF4-FFF2-40B4-BE49-F238E27FC236}">
                <a16:creationId xmlns:a16="http://schemas.microsoft.com/office/drawing/2014/main" id="{28E94173-7DDE-4448-B6E1-CFF4E8CD3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3EF43-34EF-4141-85E2-C477A7B078DC}"/>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23352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4247-2C15-4565-85EA-51B537E306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70A057-08AA-4EC4-BFB1-6D03D0ED7033}"/>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4" name="Footer Placeholder 3">
            <a:extLst>
              <a:ext uri="{FF2B5EF4-FFF2-40B4-BE49-F238E27FC236}">
                <a16:creationId xmlns:a16="http://schemas.microsoft.com/office/drawing/2014/main" id="{16FBAA82-7DE4-4938-91A3-01E062BB08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48FC7-EC2B-41FD-8664-9D4C76BDF1E3}"/>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144146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9F300-D9BC-49F3-90EB-8D0966B0BF9D}"/>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3" name="Footer Placeholder 2">
            <a:extLst>
              <a:ext uri="{FF2B5EF4-FFF2-40B4-BE49-F238E27FC236}">
                <a16:creationId xmlns:a16="http://schemas.microsoft.com/office/drawing/2014/main" id="{794E9649-FBAE-4EB3-B633-AB0BE5C152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915CAE-4F42-4E77-AD6E-DD68EFBF19E4}"/>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381211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EDA5-AF3F-410C-840D-3A7EBA65C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E0C9E9-F4F3-4CE4-B249-81A38FB66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17B4B-460A-4994-A0D9-0783E5386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BFF20-5A5A-4159-AA9B-9D7DEF8CAE3B}"/>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6" name="Footer Placeholder 5">
            <a:extLst>
              <a:ext uri="{FF2B5EF4-FFF2-40B4-BE49-F238E27FC236}">
                <a16:creationId xmlns:a16="http://schemas.microsoft.com/office/drawing/2014/main" id="{D8278FAC-F1BC-4AA8-A530-FB4EE638A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2ED85-F95C-4C7C-B554-D4FB2678DACB}"/>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392355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0241-9B43-4B0F-8DB5-272669C34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F4A6EA-F697-4082-8AC2-3F3B81BD9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3341C-7CDE-4A4D-8318-5CCDD7F56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601D1-8121-4A6C-AD79-9BBFC280CFB9}"/>
              </a:ext>
            </a:extLst>
          </p:cNvPr>
          <p:cNvSpPr>
            <a:spLocks noGrp="1"/>
          </p:cNvSpPr>
          <p:nvPr>
            <p:ph type="dt" sz="half" idx="10"/>
          </p:nvPr>
        </p:nvSpPr>
        <p:spPr/>
        <p:txBody>
          <a:bodyPr/>
          <a:lstStyle/>
          <a:p>
            <a:fld id="{31B30597-06D6-48E2-B90E-AE6C1629C820}" type="datetimeFigureOut">
              <a:rPr lang="en-US" smtClean="0"/>
              <a:t>1/13/2023</a:t>
            </a:fld>
            <a:endParaRPr lang="en-US"/>
          </a:p>
        </p:txBody>
      </p:sp>
      <p:sp>
        <p:nvSpPr>
          <p:cNvPr id="6" name="Footer Placeholder 5">
            <a:extLst>
              <a:ext uri="{FF2B5EF4-FFF2-40B4-BE49-F238E27FC236}">
                <a16:creationId xmlns:a16="http://schemas.microsoft.com/office/drawing/2014/main" id="{C46446CF-0317-4D69-AA49-5972CB201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EC476-5F10-4C09-8BCA-EEA8484F5806}"/>
              </a:ext>
            </a:extLst>
          </p:cNvPr>
          <p:cNvSpPr>
            <a:spLocks noGrp="1"/>
          </p:cNvSpPr>
          <p:nvPr>
            <p:ph type="sldNum" sz="quarter" idx="12"/>
          </p:nvPr>
        </p:nvSpPr>
        <p:spPr/>
        <p:txBody>
          <a:bodyPr/>
          <a:lstStyle/>
          <a:p>
            <a:fld id="{D1D7EF6C-4E54-43E9-BE8C-492A777FAA83}" type="slidenum">
              <a:rPr lang="en-US" smtClean="0"/>
              <a:t>‹#›</a:t>
            </a:fld>
            <a:endParaRPr lang="en-US"/>
          </a:p>
        </p:txBody>
      </p:sp>
    </p:spTree>
    <p:extLst>
      <p:ext uri="{BB962C8B-B14F-4D97-AF65-F5344CB8AC3E}">
        <p14:creationId xmlns:p14="http://schemas.microsoft.com/office/powerpoint/2010/main" val="276256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66E1A-4A22-48D9-9D04-15F12D4DB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081639-9116-4725-B3DA-7F84AD8A2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28A14-94A4-497F-9E7A-0C37D0582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30597-06D6-48E2-B90E-AE6C1629C820}" type="datetimeFigureOut">
              <a:rPr lang="en-US" smtClean="0"/>
              <a:t>1/13/2023</a:t>
            </a:fld>
            <a:endParaRPr lang="en-US"/>
          </a:p>
        </p:txBody>
      </p:sp>
      <p:sp>
        <p:nvSpPr>
          <p:cNvPr id="5" name="Footer Placeholder 4">
            <a:extLst>
              <a:ext uri="{FF2B5EF4-FFF2-40B4-BE49-F238E27FC236}">
                <a16:creationId xmlns:a16="http://schemas.microsoft.com/office/drawing/2014/main" id="{C741633B-9F75-452C-AD14-6C0407893D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68924F-4DB8-4850-B76D-91D734A5B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7EF6C-4E54-43E9-BE8C-492A777FAA83}" type="slidenum">
              <a:rPr lang="en-US" smtClean="0"/>
              <a:t>‹#›</a:t>
            </a:fld>
            <a:endParaRPr lang="en-US"/>
          </a:p>
        </p:txBody>
      </p:sp>
    </p:spTree>
    <p:extLst>
      <p:ext uri="{BB962C8B-B14F-4D97-AF65-F5344CB8AC3E}">
        <p14:creationId xmlns:p14="http://schemas.microsoft.com/office/powerpoint/2010/main" val="298448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4" r:id="rId7"/>
    <p:sldLayoutId id="2147483675" r:id="rId8"/>
    <p:sldLayoutId id="2147483657" r:id="rId9"/>
    <p:sldLayoutId id="2147483679"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6719F-E99A-F771-FECD-E606575AD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4183CF-61BE-B785-05AC-589765FE6D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07B1B-8840-6802-50A2-1F1EC7C59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25DC0-5FB7-40F0-994C-3EC159D68AE8}" type="datetimeFigureOut">
              <a:rPr lang="en-US" smtClean="0"/>
              <a:t>1/13/2023</a:t>
            </a:fld>
            <a:endParaRPr lang="en-US"/>
          </a:p>
        </p:txBody>
      </p:sp>
      <p:sp>
        <p:nvSpPr>
          <p:cNvPr id="5" name="Footer Placeholder 4">
            <a:extLst>
              <a:ext uri="{FF2B5EF4-FFF2-40B4-BE49-F238E27FC236}">
                <a16:creationId xmlns:a16="http://schemas.microsoft.com/office/drawing/2014/main" id="{03B4F685-235D-DEE7-3929-5D5FB87F7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AC5765-0819-341C-9B5D-BFC932B7B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C6F91-F627-4879-9588-A28D4670FF75}" type="slidenum">
              <a:rPr lang="en-US" smtClean="0"/>
              <a:t>‹#›</a:t>
            </a:fld>
            <a:endParaRPr lang="en-US"/>
          </a:p>
        </p:txBody>
      </p:sp>
    </p:spTree>
    <p:extLst>
      <p:ext uri="{BB962C8B-B14F-4D97-AF65-F5344CB8AC3E}">
        <p14:creationId xmlns:p14="http://schemas.microsoft.com/office/powerpoint/2010/main" val="364363113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catalog.kennesaw.edu/content.php?catoid=59&amp;navoid=4327"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images.com/handwriting/o/objectives.html" TargetMode="External"/><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https://carnegieclassifications.iu.edu/lookup/srp.php?clq=%7B%22basic2005_ids%22%3A%2216%22%7D&amp;start_page=standard.php" TargetMode="External"/><Relationship Id="rId7" Type="http://schemas.openxmlformats.org/officeDocument/2006/relationships/hyperlink" Target="https://www.bridgespan.org/insights/library/careers/writing-effective-resumes-cover-letter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9.jpeg"/><Relationship Id="rId5" Type="http://schemas.openxmlformats.org/officeDocument/2006/relationships/hyperlink" Target="https://ir.kennesaw.edu/ksu_peer_institutions/ksu_usg_peers.php" TargetMode="External"/><Relationship Id="rId4" Type="http://schemas.openxmlformats.org/officeDocument/2006/relationships/hyperlink" Target="https://carnegieclassifications.iu.edu/lookup/srp.php?clq=%7B%22basic2005_ids%22%3A%2215%22%7D&amp;start_page=standard.php" TargetMode="Externa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acultyactivitydata.kennesaw.edu/activity-insight/Entering%20WorkLoad%20Percents%20for%20FPA.pdf"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mailto:facultyactivitydata@kennesaw.edu" TargetMode="External"/><Relationship Id="rId2" Type="http://schemas.openxmlformats.org/officeDocument/2006/relationships/hyperlink" Target="https://facultyactivitydata.kennesaw.edu/portfolio-information/annual-review-information/faculty-ar-info.php" TargetMode="Externa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facultyactivitydata.kennesaw.edu/activity-insight/Including%20Course%20Evals%20in%20Annual%20Review.pdf" TargetMode="External"/><Relationship Id="rId2" Type="http://schemas.openxmlformats.org/officeDocument/2006/relationships/hyperlink" Target="https://courseevals.kennesaw.edu/" TargetMode="Externa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diaspace.kennesaw.edu/media/Submitting+the+ARD+FPA+-+Workflow/1_olf1mv9h" TargetMode="Externa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hyperlink" Target="https://bagwell.kennesaw.edu/faculty-staff/ard-fpa-videos.php" TargetMode="Externa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atalog.kennesaw.edu/content.php?catoid=63&amp;navoid=4968"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alendar&#10;&#10;Description automatically generated">
            <a:extLst>
              <a:ext uri="{FF2B5EF4-FFF2-40B4-BE49-F238E27FC236}">
                <a16:creationId xmlns:a16="http://schemas.microsoft.com/office/drawing/2014/main" id="{DBDCBC1F-646B-ED17-9231-1A899965ABAD}"/>
              </a:ext>
            </a:extLst>
          </p:cNvPr>
          <p:cNvPicPr>
            <a:picLocks noChangeAspect="1"/>
          </p:cNvPicPr>
          <p:nvPr/>
        </p:nvPicPr>
        <p:blipFill>
          <a:blip r:embed="rId2"/>
          <a:stretch>
            <a:fillRect/>
          </a:stretch>
        </p:blipFill>
        <p:spPr>
          <a:xfrm>
            <a:off x="338016" y="299012"/>
            <a:ext cx="11545276" cy="6142745"/>
          </a:xfrm>
          <a:prstGeom prst="rect">
            <a:avLst/>
          </a:prstGeom>
        </p:spPr>
      </p:pic>
      <p:sp>
        <p:nvSpPr>
          <p:cNvPr id="2" name="Title 1">
            <a:extLst>
              <a:ext uri="{FF2B5EF4-FFF2-40B4-BE49-F238E27FC236}">
                <a16:creationId xmlns:a16="http://schemas.microsoft.com/office/drawing/2014/main" id="{0549E47E-528B-4529-BC5E-E3318E7DCE32}"/>
              </a:ext>
            </a:extLst>
          </p:cNvPr>
          <p:cNvSpPr>
            <a:spLocks noGrp="1"/>
          </p:cNvSpPr>
          <p:nvPr>
            <p:ph type="ctrTitle"/>
          </p:nvPr>
        </p:nvSpPr>
        <p:spPr>
          <a:xfrm>
            <a:off x="1524000" y="1706023"/>
            <a:ext cx="9144000" cy="2387600"/>
          </a:xfrm>
        </p:spPr>
        <p:txBody>
          <a:bodyPr>
            <a:normAutofit fontScale="90000"/>
          </a:bodyPr>
          <a:lstStyle/>
          <a:p>
            <a:r>
              <a:rPr lang="en-US" sz="16600">
                <a:ln>
                  <a:solidFill>
                    <a:schemeClr val="tx1">
                      <a:lumMod val="75000"/>
                      <a:lumOff val="25000"/>
                    </a:schemeClr>
                  </a:solidFill>
                </a:ln>
                <a:solidFill>
                  <a:srgbClr val="D60000"/>
                </a:solidFill>
                <a:latin typeface="Haettenschweiler" panose="020B0706040902060204" pitchFamily="34" charset="0"/>
              </a:rPr>
              <a:t>Annual Review</a:t>
            </a:r>
          </a:p>
        </p:txBody>
      </p:sp>
    </p:spTree>
    <p:extLst>
      <p:ext uri="{BB962C8B-B14F-4D97-AF65-F5344CB8AC3E}">
        <p14:creationId xmlns:p14="http://schemas.microsoft.com/office/powerpoint/2010/main" val="338692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86A17-97F9-3B9C-4F9E-7667D58F7FD8}"/>
              </a:ext>
            </a:extLst>
          </p:cNvPr>
          <p:cNvSpPr>
            <a:spLocks noGrp="1"/>
          </p:cNvSpPr>
          <p:nvPr>
            <p:ph type="body" sz="quarter" idx="11"/>
          </p:nvPr>
        </p:nvSpPr>
        <p:spPr>
          <a:xfrm>
            <a:off x="2808326" y="2662056"/>
            <a:ext cx="6575347" cy="553998"/>
          </a:xfrm>
        </p:spPr>
        <p:txBody>
          <a:bodyPr/>
          <a:lstStyle/>
          <a:p>
            <a:r>
              <a:rPr lang="en-US">
                <a:latin typeface="Candara" panose="020E0502030303020204" pitchFamily="34" charset="0"/>
              </a:rPr>
              <a:t>What Should I Include in My Annual Review Materials?</a:t>
            </a:r>
          </a:p>
        </p:txBody>
      </p:sp>
    </p:spTree>
    <p:extLst>
      <p:ext uri="{BB962C8B-B14F-4D97-AF65-F5344CB8AC3E}">
        <p14:creationId xmlns:p14="http://schemas.microsoft.com/office/powerpoint/2010/main" val="132073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1DD4-141A-75A2-9361-C5FB1788E915}"/>
              </a:ext>
            </a:extLst>
          </p:cNvPr>
          <p:cNvSpPr>
            <a:spLocks noGrp="1"/>
          </p:cNvSpPr>
          <p:nvPr>
            <p:ph type="title"/>
          </p:nvPr>
        </p:nvSpPr>
        <p:spPr/>
        <p:txBody>
          <a:bodyPr/>
          <a:lstStyle/>
          <a:p>
            <a:pPr algn="ctr"/>
            <a:r>
              <a:rPr lang="en-US">
                <a:latin typeface="Candara" panose="020E0502030303020204" pitchFamily="34" charset="0"/>
              </a:rPr>
              <a:t>Annual Review Discussion Checklist </a:t>
            </a:r>
          </a:p>
        </p:txBody>
      </p:sp>
      <p:pic>
        <p:nvPicPr>
          <p:cNvPr id="5" name="Content Placeholder 4">
            <a:extLst>
              <a:ext uri="{FF2B5EF4-FFF2-40B4-BE49-F238E27FC236}">
                <a16:creationId xmlns:a16="http://schemas.microsoft.com/office/drawing/2014/main" id="{0F62A642-6E6E-7ED7-6086-3A4046FD4BBC}"/>
              </a:ext>
            </a:extLst>
          </p:cNvPr>
          <p:cNvPicPr>
            <a:picLocks noGrp="1" noChangeAspect="1"/>
          </p:cNvPicPr>
          <p:nvPr>
            <p:ph sz="quarter" idx="10"/>
          </p:nvPr>
        </p:nvPicPr>
        <p:blipFill>
          <a:blip r:embed="rId2"/>
          <a:stretch>
            <a:fillRect/>
          </a:stretch>
        </p:blipFill>
        <p:spPr>
          <a:xfrm>
            <a:off x="1704732" y="1527174"/>
            <a:ext cx="8782535" cy="4206240"/>
          </a:xfrm>
        </p:spPr>
      </p:pic>
    </p:spTree>
    <p:extLst>
      <p:ext uri="{BB962C8B-B14F-4D97-AF65-F5344CB8AC3E}">
        <p14:creationId xmlns:p14="http://schemas.microsoft.com/office/powerpoint/2010/main" val="336434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C85E-E0BF-1005-4349-3F5A115FF6A4}"/>
              </a:ext>
            </a:extLst>
          </p:cNvPr>
          <p:cNvSpPr>
            <a:spLocks noGrp="1"/>
          </p:cNvSpPr>
          <p:nvPr>
            <p:ph type="title"/>
          </p:nvPr>
        </p:nvSpPr>
        <p:spPr/>
        <p:txBody>
          <a:bodyPr/>
          <a:lstStyle/>
          <a:p>
            <a:pPr algn="ctr"/>
            <a:r>
              <a:rPr lang="en-US">
                <a:latin typeface="Candara" panose="020E0502030303020204" pitchFamily="34" charset="0"/>
              </a:rPr>
              <a:t>Annual Review Discussion Checklist </a:t>
            </a:r>
            <a:endParaRPr lang="en-US"/>
          </a:p>
        </p:txBody>
      </p:sp>
      <p:pic>
        <p:nvPicPr>
          <p:cNvPr id="7" name="Content Placeholder 6">
            <a:extLst>
              <a:ext uri="{FF2B5EF4-FFF2-40B4-BE49-F238E27FC236}">
                <a16:creationId xmlns:a16="http://schemas.microsoft.com/office/drawing/2014/main" id="{5D3D9198-06A8-9344-6A4E-82419A0E3C36}"/>
              </a:ext>
            </a:extLst>
          </p:cNvPr>
          <p:cNvPicPr>
            <a:picLocks noGrp="1" noChangeAspect="1"/>
          </p:cNvPicPr>
          <p:nvPr>
            <p:ph sz="quarter" idx="10"/>
          </p:nvPr>
        </p:nvPicPr>
        <p:blipFill>
          <a:blip r:embed="rId2"/>
          <a:stretch>
            <a:fillRect/>
          </a:stretch>
        </p:blipFill>
        <p:spPr>
          <a:xfrm>
            <a:off x="1253327" y="1517649"/>
            <a:ext cx="9145087" cy="4023360"/>
          </a:xfrm>
        </p:spPr>
      </p:pic>
    </p:spTree>
    <p:extLst>
      <p:ext uri="{BB962C8B-B14F-4D97-AF65-F5344CB8AC3E}">
        <p14:creationId xmlns:p14="http://schemas.microsoft.com/office/powerpoint/2010/main" val="126350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9B87-0ADE-9871-6F92-B8C3F5431ACE}"/>
              </a:ext>
            </a:extLst>
          </p:cNvPr>
          <p:cNvSpPr>
            <a:spLocks noGrp="1"/>
          </p:cNvSpPr>
          <p:nvPr>
            <p:ph type="title"/>
          </p:nvPr>
        </p:nvSpPr>
        <p:spPr/>
        <p:txBody>
          <a:bodyPr/>
          <a:lstStyle/>
          <a:p>
            <a:pPr algn="ctr"/>
            <a:r>
              <a:rPr lang="en-US">
                <a:latin typeface="Candara" panose="020E0502030303020204" pitchFamily="34" charset="0"/>
              </a:rPr>
              <a:t>Annual Review Discussion Checklist </a:t>
            </a:r>
            <a:endParaRPr lang="en-US"/>
          </a:p>
        </p:txBody>
      </p:sp>
      <p:pic>
        <p:nvPicPr>
          <p:cNvPr id="5" name="Content Placeholder 4">
            <a:extLst>
              <a:ext uri="{FF2B5EF4-FFF2-40B4-BE49-F238E27FC236}">
                <a16:creationId xmlns:a16="http://schemas.microsoft.com/office/drawing/2014/main" id="{5A302066-D958-BBB9-F7A1-EA43C7EC8C43}"/>
              </a:ext>
            </a:extLst>
          </p:cNvPr>
          <p:cNvPicPr>
            <a:picLocks noGrp="1" noChangeAspect="1"/>
          </p:cNvPicPr>
          <p:nvPr>
            <p:ph sz="quarter" idx="10"/>
          </p:nvPr>
        </p:nvPicPr>
        <p:blipFill>
          <a:blip r:embed="rId2"/>
          <a:stretch>
            <a:fillRect/>
          </a:stretch>
        </p:blipFill>
        <p:spPr>
          <a:xfrm>
            <a:off x="1500976" y="1680178"/>
            <a:ext cx="8344396" cy="3474720"/>
          </a:xfrm>
        </p:spPr>
      </p:pic>
    </p:spTree>
    <p:extLst>
      <p:ext uri="{BB962C8B-B14F-4D97-AF65-F5344CB8AC3E}">
        <p14:creationId xmlns:p14="http://schemas.microsoft.com/office/powerpoint/2010/main" val="125647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3A7C3-94AF-BA0D-C5EF-2D350C671869}"/>
              </a:ext>
            </a:extLst>
          </p:cNvPr>
          <p:cNvSpPr>
            <a:spLocks noGrp="1"/>
          </p:cNvSpPr>
          <p:nvPr>
            <p:ph type="body" sz="quarter" idx="10"/>
          </p:nvPr>
        </p:nvSpPr>
        <p:spPr>
          <a:xfrm>
            <a:off x="598082" y="600075"/>
            <a:ext cx="9820535" cy="660400"/>
          </a:xfrm>
        </p:spPr>
        <p:txBody>
          <a:bodyPr/>
          <a:lstStyle/>
          <a:p>
            <a:r>
              <a:rPr lang="en-US">
                <a:latin typeface="Candara" panose="020E0502030303020204" pitchFamily="34" charset="0"/>
              </a:rPr>
              <a:t>Professional Service and Community Engagement </a:t>
            </a:r>
          </a:p>
        </p:txBody>
      </p:sp>
      <p:sp>
        <p:nvSpPr>
          <p:cNvPr id="3" name="Text Placeholder 2">
            <a:extLst>
              <a:ext uri="{FF2B5EF4-FFF2-40B4-BE49-F238E27FC236}">
                <a16:creationId xmlns:a16="http://schemas.microsoft.com/office/drawing/2014/main" id="{B1ED220F-058D-A633-ACFD-50A0DF55C65A}"/>
              </a:ext>
            </a:extLst>
          </p:cNvPr>
          <p:cNvSpPr>
            <a:spLocks noGrp="1"/>
          </p:cNvSpPr>
          <p:nvPr>
            <p:ph type="body" sz="quarter" idx="11"/>
          </p:nvPr>
        </p:nvSpPr>
        <p:spPr>
          <a:xfrm>
            <a:off x="598083" y="1348509"/>
            <a:ext cx="10300826" cy="3756891"/>
          </a:xfrm>
        </p:spPr>
        <p:txBody>
          <a:bodyPr/>
          <a:lstStyle/>
          <a:p>
            <a:pPr marL="285750" marR="0" indent="-285750">
              <a:spcBef>
                <a:spcPts val="0"/>
              </a:spcBef>
              <a:spcAft>
                <a:spcPts val="0"/>
              </a:spcAft>
              <a:buFont typeface="Arial" panose="020B0604020202020204" pitchFamily="34" charset="0"/>
              <a:buChar char="•"/>
            </a:pPr>
            <a:r>
              <a:rPr lang="en-US" sz="1800">
                <a:effectLst/>
                <a:latin typeface="Candara" panose="020E0502030303020204" pitchFamily="34" charset="0"/>
                <a:ea typeface="Times New Roman" panose="02020603050405020304" pitchFamily="18" charset="0"/>
                <a:cs typeface="Times New Roman" panose="02020603050405020304" pitchFamily="18" charset="0"/>
              </a:rPr>
              <a:t>Institutional Service:  Program, Department, College &amp; KSU Committees and Other Forms of Service   </a:t>
            </a:r>
          </a:p>
          <a:p>
            <a:pPr marL="285750" marR="0" indent="-285750">
              <a:spcBef>
                <a:spcPts val="0"/>
              </a:spcBef>
              <a:spcAft>
                <a:spcPts val="0"/>
              </a:spcAft>
              <a:buFont typeface="Arial" panose="020B0604020202020204" pitchFamily="34" charset="0"/>
              <a:buChar char="•"/>
            </a:pPr>
            <a:r>
              <a:rPr lang="en-US" sz="1800">
                <a:effectLst/>
                <a:latin typeface="Candara" panose="020E0502030303020204" pitchFamily="34" charset="0"/>
                <a:ea typeface="Times New Roman" panose="02020603050405020304" pitchFamily="18" charset="0"/>
                <a:cs typeface="Times New Roman" panose="02020603050405020304" pitchFamily="18" charset="0"/>
              </a:rPr>
              <a:t>Professional Service: Professional Associations/Committees/Organizations related to your work a KSU</a:t>
            </a:r>
          </a:p>
          <a:p>
            <a:pPr marL="285750" marR="0" indent="-285750">
              <a:spcBef>
                <a:spcPts val="0"/>
              </a:spcBef>
              <a:spcAft>
                <a:spcPts val="0"/>
              </a:spcAft>
              <a:buFont typeface="Arial" panose="020B0604020202020204" pitchFamily="34" charset="0"/>
              <a:buChar char="•"/>
            </a:pPr>
            <a:r>
              <a:rPr lang="en-US" sz="1800">
                <a:effectLst/>
                <a:latin typeface="Candara" panose="020E0502030303020204" pitchFamily="34" charset="0"/>
                <a:ea typeface="Times New Roman" panose="02020603050405020304" pitchFamily="18" charset="0"/>
                <a:cs typeface="Times New Roman" panose="02020603050405020304" pitchFamily="18" charset="0"/>
              </a:rPr>
              <a:t>Public Service: Generally, not directly related to your professional expertise</a:t>
            </a:r>
          </a:p>
          <a:p>
            <a:pPr marL="285750" marR="0" indent="-285750">
              <a:spcBef>
                <a:spcPts val="0"/>
              </a:spcBef>
              <a:spcAft>
                <a:spcPts val="0"/>
              </a:spcAft>
              <a:buFont typeface="Arial" panose="020B0604020202020204" pitchFamily="34" charset="0"/>
              <a:buChar char="•"/>
            </a:pPr>
            <a:r>
              <a:rPr lang="en-US" sz="1800">
                <a:effectLst/>
                <a:latin typeface="Candara" panose="020E0502030303020204" pitchFamily="34" charset="0"/>
                <a:ea typeface="Times New Roman" panose="02020603050405020304" pitchFamily="18" charset="0"/>
                <a:cs typeface="Times New Roman" panose="02020603050405020304" pitchFamily="18" charset="0"/>
              </a:rPr>
              <a:t>Development: Examples, a new course, a policy, strategic planning and other development</a:t>
            </a:r>
          </a:p>
          <a:p>
            <a:pPr marL="285750" marR="0" indent="-285750">
              <a:spcBef>
                <a:spcPts val="0"/>
              </a:spcBef>
              <a:spcAft>
                <a:spcPts val="0"/>
              </a:spcAft>
              <a:buFont typeface="Arial" panose="020B0604020202020204" pitchFamily="34" charset="0"/>
              <a:buChar char="•"/>
            </a:pPr>
            <a:r>
              <a:rPr lang="en-US" sz="1800">
                <a:effectLst/>
                <a:latin typeface="Candara" panose="020E0502030303020204" pitchFamily="34" charset="0"/>
                <a:ea typeface="Times New Roman" panose="02020603050405020304" pitchFamily="18" charset="0"/>
                <a:cs typeface="Times New Roman" panose="02020603050405020304" pitchFamily="18" charset="0"/>
              </a:rPr>
              <a:t>External Affairs: Exa</a:t>
            </a:r>
            <a:r>
              <a:rPr lang="en-US" sz="1800">
                <a:latin typeface="Candara" panose="020E0502030303020204" pitchFamily="34" charset="0"/>
                <a:ea typeface="Times New Roman" panose="02020603050405020304" pitchFamily="18" charset="0"/>
                <a:cs typeface="Times New Roman" panose="02020603050405020304" pitchFamily="18" charset="0"/>
              </a:rPr>
              <a:t>mples, wo</a:t>
            </a:r>
            <a:r>
              <a:rPr lang="en-US" sz="1800">
                <a:effectLst/>
                <a:latin typeface="Candara" panose="020E0502030303020204" pitchFamily="34" charset="0"/>
                <a:ea typeface="Times New Roman" panose="02020603050405020304" pitchFamily="18" charset="0"/>
                <a:cs typeface="Times New Roman" panose="02020603050405020304" pitchFamily="18" charset="0"/>
              </a:rPr>
              <a:t>rk that you do in the community, international work not related to research development </a:t>
            </a:r>
          </a:p>
          <a:p>
            <a:pPr marL="285750" marR="0" indent="-285750">
              <a:spcBef>
                <a:spcPts val="0"/>
              </a:spcBef>
              <a:spcAft>
                <a:spcPts val="0"/>
              </a:spcAft>
              <a:buFont typeface="Arial" panose="020B0604020202020204" pitchFamily="34" charset="0"/>
              <a:buChar char="•"/>
            </a:pPr>
            <a:r>
              <a:rPr lang="en-US" sz="1800">
                <a:effectLst/>
                <a:latin typeface="Candara" panose="020E0502030303020204" pitchFamily="34" charset="0"/>
                <a:ea typeface="Times New Roman" panose="02020603050405020304" pitchFamily="18" charset="0"/>
                <a:cs typeface="Times New Roman" panose="02020603050405020304" pitchFamily="18" charset="0"/>
              </a:rPr>
              <a:t>Program/Faculty Direction/Coordination:  May be better to use Institutional Service tab to indicate work in this area; Senior faculty mentorship is well suited for this tab</a:t>
            </a:r>
          </a:p>
        </p:txBody>
      </p:sp>
      <p:pic>
        <p:nvPicPr>
          <p:cNvPr id="1026" name="Picture 1">
            <a:extLst>
              <a:ext uri="{FF2B5EF4-FFF2-40B4-BE49-F238E27FC236}">
                <a16:creationId xmlns:a16="http://schemas.microsoft.com/office/drawing/2014/main" id="{273CBD2F-C86F-40CA-FC20-C3BF62629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937" y="3743469"/>
            <a:ext cx="8829680" cy="210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31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2E96-0AE5-5CAC-A1B0-977903C8B4E6}"/>
              </a:ext>
            </a:extLst>
          </p:cNvPr>
          <p:cNvSpPr>
            <a:spLocks noGrp="1"/>
          </p:cNvSpPr>
          <p:nvPr>
            <p:ph type="title"/>
          </p:nvPr>
        </p:nvSpPr>
        <p:spPr/>
        <p:txBody>
          <a:bodyPr/>
          <a:lstStyle/>
          <a:p>
            <a:pPr algn="ctr"/>
            <a:r>
              <a:rPr lang="en-US">
                <a:latin typeface="Candara" panose="020E0502030303020204" pitchFamily="34" charset="0"/>
              </a:rPr>
              <a:t>Faculty Development </a:t>
            </a:r>
          </a:p>
        </p:txBody>
      </p:sp>
      <p:sp>
        <p:nvSpPr>
          <p:cNvPr id="3" name="Content Placeholder 2">
            <a:extLst>
              <a:ext uri="{FF2B5EF4-FFF2-40B4-BE49-F238E27FC236}">
                <a16:creationId xmlns:a16="http://schemas.microsoft.com/office/drawing/2014/main" id="{FCE0647E-6FB4-A9BA-C2D0-069EDD72CCA0}"/>
              </a:ext>
            </a:extLst>
          </p:cNvPr>
          <p:cNvSpPr>
            <a:spLocks noGrp="1"/>
          </p:cNvSpPr>
          <p:nvPr>
            <p:ph sz="quarter" idx="10"/>
          </p:nvPr>
        </p:nvSpPr>
        <p:spPr>
          <a:xfrm>
            <a:off x="893433" y="1441883"/>
            <a:ext cx="10355263" cy="3752850"/>
          </a:xfrm>
        </p:spPr>
        <p:txBody>
          <a:bodyPr/>
          <a:lstStyle/>
          <a:p>
            <a:r>
              <a:rPr lang="en-US" sz="2400">
                <a:effectLst/>
                <a:latin typeface="Candara" panose="020E0502030303020204" pitchFamily="34" charset="0"/>
                <a:ea typeface="Times New Roman" panose="02020603050405020304" pitchFamily="18" charset="0"/>
                <a:cs typeface="Times New Roman" panose="02020603050405020304" pitchFamily="18" charset="0"/>
              </a:rPr>
              <a:t>“Faculty need to designate a category and series of activities for "</a:t>
            </a:r>
            <a:r>
              <a:rPr lang="en-US" sz="2400" i="1">
                <a:effectLst/>
                <a:latin typeface="Candara" panose="020E0502030303020204" pitchFamily="34" charset="0"/>
                <a:ea typeface="Times New Roman" panose="02020603050405020304" pitchFamily="18" charset="0"/>
                <a:cs typeface="Times New Roman" panose="02020603050405020304" pitchFamily="18" charset="0"/>
              </a:rPr>
              <a:t>continuous professional growth</a:t>
            </a:r>
            <a:r>
              <a:rPr lang="en-US" sz="2400">
                <a:effectLst/>
                <a:latin typeface="Candara" panose="020E0502030303020204" pitchFamily="34" charset="0"/>
                <a:ea typeface="Times New Roman" panose="02020603050405020304" pitchFamily="18" charset="0"/>
                <a:cs typeface="Times New Roman" panose="02020603050405020304" pitchFamily="18" charset="0"/>
              </a:rPr>
              <a:t>" in their 2023 FPAs. Kennesaw State University encourages faculty to pursue continuous professional growth throughout their careers.  Continuous professional growth for faculty can occur in their teaching, scholarship, and creative activity, and/or professional service, and can range broadly from attending CETL or professional conference workshops to implementing new techniques and ideas into their classrooms to building their scholarship.  Like student success, faculty should identify how they will pursue continuous professional growth in at least one area of their teaching, scholarship, and creative activity, and/or professional service in their FPA. Faculty will then annually record their progress in the narrative for their ARD.” </a:t>
            </a:r>
          </a:p>
          <a:p>
            <a:endParaRPr lang="en-US"/>
          </a:p>
        </p:txBody>
      </p:sp>
    </p:spTree>
    <p:extLst>
      <p:ext uri="{BB962C8B-B14F-4D97-AF65-F5344CB8AC3E}">
        <p14:creationId xmlns:p14="http://schemas.microsoft.com/office/powerpoint/2010/main" val="202071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6E9A-1276-0251-3F98-C30708698A65}"/>
              </a:ext>
            </a:extLst>
          </p:cNvPr>
          <p:cNvSpPr>
            <a:spLocks noGrp="1"/>
          </p:cNvSpPr>
          <p:nvPr>
            <p:ph type="title"/>
          </p:nvPr>
        </p:nvSpPr>
        <p:spPr/>
        <p:txBody>
          <a:bodyPr/>
          <a:lstStyle/>
          <a:p>
            <a:pPr algn="ctr"/>
            <a:r>
              <a:rPr lang="en-US" sz="4400">
                <a:latin typeface="Candara" panose="020E0502030303020204" pitchFamily="34" charset="0"/>
                <a:cs typeface="Calibri" panose="020F0502020204030204" pitchFamily="34" charset="0"/>
              </a:rPr>
              <a:t>General Suggestions on the Annual Review Process</a:t>
            </a:r>
            <a:endParaRPr lang="en-US"/>
          </a:p>
        </p:txBody>
      </p:sp>
      <p:sp>
        <p:nvSpPr>
          <p:cNvPr id="3" name="Content Placeholder 2">
            <a:extLst>
              <a:ext uri="{FF2B5EF4-FFF2-40B4-BE49-F238E27FC236}">
                <a16:creationId xmlns:a16="http://schemas.microsoft.com/office/drawing/2014/main" id="{C5654470-9EFF-F638-1479-CE3F54CDA1B6}"/>
              </a:ext>
            </a:extLst>
          </p:cNvPr>
          <p:cNvSpPr>
            <a:spLocks noGrp="1"/>
          </p:cNvSpPr>
          <p:nvPr>
            <p:ph sz="quarter" idx="10"/>
          </p:nvPr>
        </p:nvSpPr>
        <p:spPr/>
        <p:txBody>
          <a:bodyPr/>
          <a:lstStyle/>
          <a:p>
            <a:pPr marL="457189" indent="-457189" algn="l">
              <a:buFont typeface="Arial" panose="020B0604020202020204" pitchFamily="34" charset="0"/>
              <a:buChar char="•"/>
            </a:pPr>
            <a:r>
              <a:rPr lang="en-US" sz="2800">
                <a:latin typeface="Candara" panose="020E0502030303020204" pitchFamily="34" charset="0"/>
                <a:cs typeface="Calibri" panose="020F0502020204030204" pitchFamily="34" charset="0"/>
              </a:rPr>
              <a:t>Know your department, college and university guidelines/expectations</a:t>
            </a:r>
          </a:p>
          <a:p>
            <a:pPr marL="457189" indent="-457189" algn="l">
              <a:buFont typeface="Arial" panose="020B0604020202020204" pitchFamily="34" charset="0"/>
              <a:buChar char="•"/>
            </a:pPr>
            <a:r>
              <a:rPr lang="en-US" sz="2800">
                <a:latin typeface="Candara" panose="020E0502030303020204" pitchFamily="34" charset="0"/>
                <a:cs typeface="Calibri" panose="020F0502020204030204" pitchFamily="34" charset="0"/>
              </a:rPr>
              <a:t>Be clear, be open, be honest, be specific</a:t>
            </a:r>
          </a:p>
          <a:p>
            <a:pPr marL="457189" indent="-457189" algn="l">
              <a:buFont typeface="Arial" panose="020B0604020202020204" pitchFamily="34" charset="0"/>
              <a:buChar char="•"/>
            </a:pPr>
            <a:r>
              <a:rPr lang="en-US" sz="2800">
                <a:latin typeface="Candara" panose="020E0502030303020204" pitchFamily="34" charset="0"/>
                <a:cs typeface="Calibri" panose="020F0502020204030204" pitchFamily="34" charset="0"/>
              </a:rPr>
              <a:t>Explain actual accomplishments, not just ideas</a:t>
            </a:r>
          </a:p>
          <a:p>
            <a:pPr marL="457189" indent="-457189" algn="l">
              <a:buFont typeface="Arial" panose="020B0604020202020204" pitchFamily="34" charset="0"/>
              <a:buChar char="•"/>
            </a:pPr>
            <a:r>
              <a:rPr lang="en-US" sz="2800">
                <a:latin typeface="Candara" panose="020E0502030303020204" pitchFamily="34" charset="0"/>
                <a:cs typeface="Calibri" panose="020F0502020204030204" pitchFamily="34" charset="0"/>
              </a:rPr>
              <a:t>Quality and significance needs to be indicated, not just a list of activities</a:t>
            </a:r>
          </a:p>
          <a:p>
            <a:pPr marL="457189" indent="-457189" algn="l">
              <a:buFont typeface="Arial" panose="020B0604020202020204" pitchFamily="34" charset="0"/>
              <a:buChar char="•"/>
            </a:pPr>
            <a:r>
              <a:rPr lang="en-US" sz="2800">
                <a:latin typeface="Candara" panose="020E0502030303020204" pitchFamily="34" charset="0"/>
                <a:cs typeface="Calibri" panose="020F0502020204030204" pitchFamily="34" charset="0"/>
              </a:rPr>
              <a:t>Ask for specific feedback on what you need to do/improve</a:t>
            </a:r>
          </a:p>
          <a:p>
            <a:endParaRPr lang="en-US"/>
          </a:p>
        </p:txBody>
      </p:sp>
    </p:spTree>
    <p:extLst>
      <p:ext uri="{BB962C8B-B14F-4D97-AF65-F5344CB8AC3E}">
        <p14:creationId xmlns:p14="http://schemas.microsoft.com/office/powerpoint/2010/main" val="238759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A461D-B870-5154-828B-8F9D779E934E}"/>
              </a:ext>
            </a:extLst>
          </p:cNvPr>
          <p:cNvSpPr>
            <a:spLocks noGrp="1"/>
          </p:cNvSpPr>
          <p:nvPr>
            <p:ph type="body" sz="quarter" idx="11"/>
          </p:nvPr>
        </p:nvSpPr>
        <p:spPr>
          <a:xfrm>
            <a:off x="2808326" y="2723195"/>
            <a:ext cx="6575347" cy="553998"/>
          </a:xfrm>
        </p:spPr>
        <p:txBody>
          <a:bodyPr/>
          <a:lstStyle/>
          <a:p>
            <a:r>
              <a:rPr lang="en-US" sz="3600">
                <a:latin typeface="Candara" panose="020E0502030303020204" pitchFamily="34" charset="0"/>
              </a:rPr>
              <a:t>For Faculty Considering Promotion and/or Tenure</a:t>
            </a:r>
          </a:p>
        </p:txBody>
      </p:sp>
    </p:spTree>
    <p:extLst>
      <p:ext uri="{BB962C8B-B14F-4D97-AF65-F5344CB8AC3E}">
        <p14:creationId xmlns:p14="http://schemas.microsoft.com/office/powerpoint/2010/main" val="363539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4DC1B-4987-DCA1-8B01-B611E7877118}"/>
              </a:ext>
            </a:extLst>
          </p:cNvPr>
          <p:cNvSpPr>
            <a:spLocks noGrp="1"/>
          </p:cNvSpPr>
          <p:nvPr>
            <p:ph type="title"/>
          </p:nvPr>
        </p:nvSpPr>
        <p:spPr>
          <a:xfrm>
            <a:off x="5297762" y="329184"/>
            <a:ext cx="6251110" cy="1783080"/>
          </a:xfrm>
        </p:spPr>
        <p:txBody>
          <a:bodyPr vert="horz" lIns="91440" tIns="45720" rIns="91440" bIns="45720" rtlCol="0" anchor="b">
            <a:normAutofit fontScale="90000"/>
          </a:bodyPr>
          <a:lstStyle/>
          <a:p>
            <a:r>
              <a:rPr lang="en-US" sz="5000">
                <a:latin typeface="Candara" panose="020E0502030303020204" pitchFamily="34" charset="0"/>
                <a:cs typeface="+mj-cs"/>
              </a:rPr>
              <a:t>For those Eligible for Promotion &amp;/or Tenure</a:t>
            </a:r>
          </a:p>
        </p:txBody>
      </p:sp>
      <p:pic>
        <p:nvPicPr>
          <p:cNvPr id="7" name="Picture 4">
            <a:extLst>
              <a:ext uri="{FF2B5EF4-FFF2-40B4-BE49-F238E27FC236}">
                <a16:creationId xmlns:a16="http://schemas.microsoft.com/office/drawing/2014/main" id="{6D5DBDC5-9617-AD91-F73F-9EBFBC845114}"/>
              </a:ext>
            </a:extLst>
          </p:cNvPr>
          <p:cNvPicPr>
            <a:picLocks noChangeAspect="1"/>
          </p:cNvPicPr>
          <p:nvPr/>
        </p:nvPicPr>
        <p:blipFill rotWithShape="1">
          <a:blip r:embed="rId2"/>
          <a:srcRect l="19921" r="418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812863-3BE2-02F8-E9CD-5F5C1CEE1304}"/>
              </a:ext>
            </a:extLst>
          </p:cNvPr>
          <p:cNvSpPr>
            <a:spLocks noGrp="1"/>
          </p:cNvSpPr>
          <p:nvPr>
            <p:ph sz="quarter" idx="10"/>
          </p:nvPr>
        </p:nvSpPr>
        <p:spPr>
          <a:xfrm>
            <a:off x="5297762" y="2706624"/>
            <a:ext cx="6251110" cy="3483864"/>
          </a:xfrm>
        </p:spPr>
        <p:txBody>
          <a:bodyPr vert="horz" lIns="91440" tIns="45720" rIns="91440" bIns="45720" rtlCol="0">
            <a:normAutofit/>
          </a:bodyPr>
          <a:lstStyle/>
          <a:p>
            <a:r>
              <a:rPr lang="en-US" sz="2200">
                <a:latin typeface="Candara" panose="020E0502030303020204" pitchFamily="34" charset="0"/>
              </a:rPr>
              <a:t>Know your contracted review dates </a:t>
            </a:r>
          </a:p>
          <a:p>
            <a:r>
              <a:rPr lang="en-US" sz="2200">
                <a:latin typeface="Candara" panose="020E0502030303020204" pitchFamily="34" charset="0"/>
              </a:rPr>
              <a:t>Ask for specific feedback not only on your annual performance but on progress toward department’s P&amp;T requirements</a:t>
            </a:r>
          </a:p>
          <a:p>
            <a:r>
              <a:rPr lang="en-US" sz="2200">
                <a:latin typeface="Candara" panose="020E0502030303020204" pitchFamily="34" charset="0"/>
              </a:rPr>
              <a:t>Discuss whether you will submit a portfolio for elective review during the review process </a:t>
            </a:r>
          </a:p>
        </p:txBody>
      </p:sp>
    </p:spTree>
    <p:extLst>
      <p:ext uri="{BB962C8B-B14F-4D97-AF65-F5344CB8AC3E}">
        <p14:creationId xmlns:p14="http://schemas.microsoft.com/office/powerpoint/2010/main" val="369646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64254-2E9C-FE43-85BF-FED19652D5F1}"/>
              </a:ext>
            </a:extLst>
          </p:cNvPr>
          <p:cNvSpPr>
            <a:spLocks noGrp="1"/>
          </p:cNvSpPr>
          <p:nvPr>
            <p:ph type="title"/>
          </p:nvPr>
        </p:nvSpPr>
        <p:spPr>
          <a:xfrm>
            <a:off x="987286" y="5260939"/>
            <a:ext cx="10515600" cy="1139861"/>
          </a:xfrm>
        </p:spPr>
        <p:txBody>
          <a:bodyPr/>
          <a:lstStyle/>
          <a:p>
            <a:r>
              <a:rPr lang="en-US" sz="3200">
                <a:latin typeface="Candara" panose="020E0502030303020204" pitchFamily="34" charset="0"/>
                <a:ea typeface="Cambria" panose="02040503050406030204" pitchFamily="18" charset="0"/>
              </a:rPr>
              <a:t>KSU Faculty </a:t>
            </a:r>
            <a:r>
              <a:rPr lang="en-US" sz="3200">
                <a:latin typeface="Candara" panose="020E0502030303020204" pitchFamily="34" charset="0"/>
                <a:ea typeface="Cambria" panose="02040503050406030204" pitchFamily="18" charset="0"/>
                <a:hlinkClick r:id="rId3"/>
              </a:rPr>
              <a:t>Handbook</a:t>
            </a:r>
            <a:r>
              <a:rPr lang="en-US" sz="3200">
                <a:latin typeface="Candara" panose="020E0502030303020204" pitchFamily="34" charset="0"/>
                <a:ea typeface="Cambria" panose="02040503050406030204" pitchFamily="18" charset="0"/>
              </a:rPr>
              <a:t> </a:t>
            </a:r>
            <a:br>
              <a:rPr lang="en-US" sz="3200">
                <a:latin typeface="Candara" panose="020E0502030303020204" pitchFamily="34" charset="0"/>
                <a:ea typeface="Cambria" panose="02040503050406030204" pitchFamily="18" charset="0"/>
              </a:rPr>
            </a:br>
            <a:r>
              <a:rPr lang="en-US" sz="3200">
                <a:latin typeface="Candara" panose="020E0502030303020204" pitchFamily="34" charset="0"/>
                <a:ea typeface="Cambria" panose="02040503050406030204" pitchFamily="18" charset="0"/>
              </a:rPr>
              <a:t>3.12 Faculty Review Process </a:t>
            </a:r>
          </a:p>
        </p:txBody>
      </p:sp>
      <p:pic>
        <p:nvPicPr>
          <p:cNvPr id="4" name="Picture 3">
            <a:extLst>
              <a:ext uri="{FF2B5EF4-FFF2-40B4-BE49-F238E27FC236}">
                <a16:creationId xmlns:a16="http://schemas.microsoft.com/office/drawing/2014/main" id="{E4232263-726F-4B9E-9E07-E6060AE2AE9F}"/>
              </a:ext>
            </a:extLst>
          </p:cNvPr>
          <p:cNvPicPr>
            <a:picLocks noChangeAspect="1"/>
          </p:cNvPicPr>
          <p:nvPr/>
        </p:nvPicPr>
        <p:blipFill>
          <a:blip r:embed="rId4"/>
          <a:stretch>
            <a:fillRect/>
          </a:stretch>
        </p:blipFill>
        <p:spPr>
          <a:xfrm>
            <a:off x="0" y="379581"/>
            <a:ext cx="11909898" cy="4313002"/>
          </a:xfrm>
          <a:prstGeom prst="rect">
            <a:avLst/>
          </a:prstGeom>
        </p:spPr>
      </p:pic>
    </p:spTree>
    <p:extLst>
      <p:ext uri="{BB962C8B-B14F-4D97-AF65-F5344CB8AC3E}">
        <p14:creationId xmlns:p14="http://schemas.microsoft.com/office/powerpoint/2010/main" val="249909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59E0A7AA-BFEB-41C0-B701-8AB0E1FE028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5708"/>
          <a:stretch/>
        </p:blipFill>
        <p:spPr>
          <a:xfrm>
            <a:off x="20" y="10"/>
            <a:ext cx="12188932" cy="6857990"/>
          </a:xfrm>
          <a:prstGeom prst="rect">
            <a:avLst/>
          </a:prstGeom>
        </p:spPr>
      </p:pic>
      <p:sp>
        <p:nvSpPr>
          <p:cNvPr id="24" name="Freeform: Shape 2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550F5A64-7488-435F-9224-9529F1DD3D0A}"/>
              </a:ext>
            </a:extLst>
          </p:cNvPr>
          <p:cNvSpPr txBox="1"/>
          <p:nvPr/>
        </p:nvSpPr>
        <p:spPr>
          <a:xfrm>
            <a:off x="618063" y="4263887"/>
            <a:ext cx="9565028" cy="1842274"/>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a:t>Review KSU policy on the annual review process </a:t>
            </a:r>
          </a:p>
          <a:p>
            <a:pPr marL="342900" indent="-228600">
              <a:lnSpc>
                <a:spcPct val="90000"/>
              </a:lnSpc>
              <a:spcAft>
                <a:spcPts val="600"/>
              </a:spcAft>
              <a:buFont typeface="Arial" panose="020B0604020202020204" pitchFamily="34" charset="0"/>
              <a:buChar char="•"/>
            </a:pPr>
            <a:r>
              <a:rPr lang="en-US" sz="2400"/>
              <a:t>Provide additional guidance on process and effective practices</a:t>
            </a:r>
          </a:p>
          <a:p>
            <a:pPr marL="342900" indent="-228600">
              <a:lnSpc>
                <a:spcPct val="90000"/>
              </a:lnSpc>
              <a:spcAft>
                <a:spcPts val="600"/>
              </a:spcAft>
              <a:buFont typeface="Arial" panose="020B0604020202020204" pitchFamily="34" charset="0"/>
              <a:buChar char="•"/>
            </a:pPr>
            <a:r>
              <a:rPr lang="en-US" sz="2400"/>
              <a:t>Suggestions for working in Watermark – Faculty Success</a:t>
            </a:r>
          </a:p>
          <a:p>
            <a:pPr marL="342900" indent="-228600">
              <a:lnSpc>
                <a:spcPct val="90000"/>
              </a:lnSpc>
              <a:spcAft>
                <a:spcPts val="600"/>
              </a:spcAft>
              <a:buFont typeface="Arial" panose="020B0604020202020204" pitchFamily="34" charset="0"/>
              <a:buChar char="•"/>
            </a:pPr>
            <a:r>
              <a:rPr lang="en-US" sz="2400"/>
              <a:t>Discuss college expectations for external reviewers </a:t>
            </a:r>
          </a:p>
        </p:txBody>
      </p:sp>
    </p:spTree>
    <p:extLst>
      <p:ext uri="{BB962C8B-B14F-4D97-AF65-F5344CB8AC3E}">
        <p14:creationId xmlns:p14="http://schemas.microsoft.com/office/powerpoint/2010/main" val="27297483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94D074-8891-4CEF-81F6-19B9CE1A9B3E}"/>
              </a:ext>
            </a:extLst>
          </p:cNvPr>
          <p:cNvSpPr>
            <a:spLocks noGrp="1"/>
          </p:cNvSpPr>
          <p:nvPr>
            <p:ph type="body" sz="quarter" idx="10"/>
          </p:nvPr>
        </p:nvSpPr>
        <p:spPr>
          <a:xfrm>
            <a:off x="598083" y="600075"/>
            <a:ext cx="7340204" cy="660400"/>
          </a:xfrm>
        </p:spPr>
        <p:txBody>
          <a:bodyPr/>
          <a:lstStyle/>
          <a:p>
            <a:r>
              <a:rPr lang="en-US" sz="4400">
                <a:latin typeface="Candara" panose="020E0502030303020204" pitchFamily="34" charset="0"/>
              </a:rPr>
              <a:t>External Letter Writers  </a:t>
            </a:r>
          </a:p>
        </p:txBody>
      </p:sp>
      <p:sp>
        <p:nvSpPr>
          <p:cNvPr id="4" name="Text Placeholder 3">
            <a:extLst>
              <a:ext uri="{FF2B5EF4-FFF2-40B4-BE49-F238E27FC236}">
                <a16:creationId xmlns:a16="http://schemas.microsoft.com/office/drawing/2014/main" id="{7085B602-8A40-4630-A230-2DDBDC699832}"/>
              </a:ext>
            </a:extLst>
          </p:cNvPr>
          <p:cNvSpPr>
            <a:spLocks noGrp="1"/>
          </p:cNvSpPr>
          <p:nvPr>
            <p:ph type="body" sz="quarter" idx="11"/>
          </p:nvPr>
        </p:nvSpPr>
        <p:spPr/>
        <p:txBody>
          <a:bodyPr/>
          <a:lstStyle/>
          <a:p>
            <a:r>
              <a:rPr lang="en-US" sz="2800" b="1">
                <a:latin typeface="Candara" panose="020E0502030303020204" pitchFamily="34" charset="0"/>
              </a:rPr>
              <a:t>Should:</a:t>
            </a:r>
          </a:p>
          <a:p>
            <a:pPr marL="285750" indent="-285750">
              <a:buFont typeface="Arial" panose="020B0604020202020204" pitchFamily="34" charset="0"/>
              <a:buChar char="•"/>
            </a:pPr>
            <a:r>
              <a:rPr lang="en-US" sz="2800">
                <a:latin typeface="Candara" panose="020E0502030303020204" pitchFamily="34" charset="0"/>
              </a:rPr>
              <a:t>Speak to your </a:t>
            </a:r>
            <a:r>
              <a:rPr lang="en-US" sz="2800" b="1" u="sng">
                <a:latin typeface="Candara" panose="020E0502030303020204" pitchFamily="34" charset="0"/>
              </a:rPr>
              <a:t>scholarly </a:t>
            </a:r>
            <a:r>
              <a:rPr lang="en-US" sz="2800">
                <a:latin typeface="Candara" panose="020E0502030303020204" pitchFamily="34" charset="0"/>
              </a:rPr>
              <a:t>reputation in the field </a:t>
            </a:r>
          </a:p>
          <a:p>
            <a:pPr marL="285750" indent="-285750">
              <a:buFont typeface="Arial" panose="020B0604020202020204" pitchFamily="34" charset="0"/>
              <a:buChar char="•"/>
            </a:pPr>
            <a:r>
              <a:rPr lang="en-US" sz="2800">
                <a:latin typeface="Candara" panose="020E0502030303020204" pitchFamily="34" charset="0"/>
              </a:rPr>
              <a:t>Be objective about your  scholarship record </a:t>
            </a:r>
          </a:p>
          <a:p>
            <a:pPr marL="285750" indent="-285750">
              <a:buFont typeface="Arial" panose="020B0604020202020204" pitchFamily="34" charset="0"/>
              <a:buChar char="•"/>
            </a:pPr>
            <a:r>
              <a:rPr lang="en-US" sz="2800">
                <a:latin typeface="Candara" panose="020E0502030303020204" pitchFamily="34" charset="0"/>
              </a:rPr>
              <a:t>Come from a carefully cultivated list of respected individuals in the discipline </a:t>
            </a:r>
          </a:p>
          <a:p>
            <a:pPr marL="285750" indent="-285750">
              <a:buFont typeface="Arial" panose="020B0604020202020204" pitchFamily="34" charset="0"/>
              <a:buChar char="•"/>
            </a:pPr>
            <a:endParaRPr lang="en-US"/>
          </a:p>
        </p:txBody>
      </p:sp>
      <p:sp>
        <p:nvSpPr>
          <p:cNvPr id="7" name="Text Placeholder 3">
            <a:extLst>
              <a:ext uri="{FF2B5EF4-FFF2-40B4-BE49-F238E27FC236}">
                <a16:creationId xmlns:a16="http://schemas.microsoft.com/office/drawing/2014/main" id="{4F00B8BD-C375-40BA-93EF-B2C198AA8A5F}"/>
              </a:ext>
            </a:extLst>
          </p:cNvPr>
          <p:cNvSpPr txBox="1">
            <a:spLocks/>
          </p:cNvSpPr>
          <p:nvPr/>
        </p:nvSpPr>
        <p:spPr>
          <a:xfrm>
            <a:off x="5964508" y="1752600"/>
            <a:ext cx="4257675" cy="3352800"/>
          </a:xfrm>
          <a:prstGeom prst="rect">
            <a:avLst/>
          </a:prstGeom>
        </p:spPr>
        <p:txBody>
          <a:bodyPr/>
          <a:lstStyle>
            <a:lvl1pPr marL="0" indent="0" algn="l" defTabSz="914400" rtl="0" eaLnBrk="1" latinLnBrk="0" hangingPunct="1">
              <a:lnSpc>
                <a:spcPct val="90000"/>
              </a:lnSpc>
              <a:spcBef>
                <a:spcPts val="1000"/>
              </a:spcBef>
              <a:buClr>
                <a:srgbClr val="FFC629"/>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latin typeface="Candara" panose="020E0502030303020204" pitchFamily="34" charset="0"/>
              </a:rPr>
              <a:t>Should not:</a:t>
            </a:r>
          </a:p>
          <a:p>
            <a:pPr marL="285750" indent="-285750">
              <a:buFont typeface="Arial" panose="020B0604020202020204" pitchFamily="34" charset="0"/>
              <a:buChar char="•"/>
            </a:pPr>
            <a:r>
              <a:rPr lang="en-US" sz="2800">
                <a:latin typeface="Candara" panose="020E0502030303020204" pitchFamily="34" charset="0"/>
              </a:rPr>
              <a:t>Serve as a professional reference</a:t>
            </a:r>
          </a:p>
          <a:p>
            <a:pPr marL="285750" indent="-285750">
              <a:buFont typeface="Arial" panose="020B0604020202020204" pitchFamily="34" charset="0"/>
              <a:buChar char="•"/>
            </a:pPr>
            <a:r>
              <a:rPr lang="en-US" sz="2800">
                <a:latin typeface="Candara" panose="020E0502030303020204" pitchFamily="34" charset="0"/>
              </a:rPr>
              <a:t>Address teaching and professional service activities</a:t>
            </a:r>
          </a:p>
          <a:p>
            <a:pPr marL="285750" indent="-285750">
              <a:buFont typeface="Arial" panose="020B0604020202020204" pitchFamily="34" charset="0"/>
              <a:buChar char="•"/>
            </a:pPr>
            <a:r>
              <a:rPr lang="en-US" sz="2800">
                <a:latin typeface="Candara" panose="020E0502030303020204" pitchFamily="34" charset="0"/>
              </a:rPr>
              <a:t>Be an after thought for those seeking promotion </a:t>
            </a:r>
          </a:p>
          <a:p>
            <a:pPr marL="285750" indent="-285750">
              <a:buFont typeface="Arial" panose="020B0604020202020204" pitchFamily="34" charset="0"/>
              <a:buChar char="•"/>
            </a:pPr>
            <a:endParaRPr lang="en-US" sz="2800">
              <a:latin typeface="Candara" panose="020E0502030303020204" pitchFamily="34" charset="0"/>
            </a:endParaRP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66203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1842-8086-CA47-A90C-D64B68AAB88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latin typeface="Candara" panose="020E0502030303020204" pitchFamily="34" charset="0"/>
                <a:cs typeface="+mj-cs"/>
              </a:rPr>
              <a:t>Please Consider</a:t>
            </a:r>
          </a:p>
        </p:txBody>
      </p:sp>
      <p:sp>
        <p:nvSpPr>
          <p:cNvPr id="3" name="Content Placeholder 2" descr="Bulleted text">
            <a:extLst>
              <a:ext uri="{FF2B5EF4-FFF2-40B4-BE49-F238E27FC236}">
                <a16:creationId xmlns:a16="http://schemas.microsoft.com/office/drawing/2014/main" id="{C5486E65-654A-9A48-9184-2EFFE9015713}"/>
              </a:ext>
            </a:extLst>
          </p:cNvPr>
          <p:cNvSpPr>
            <a:spLocks noGrp="1"/>
          </p:cNvSpPr>
          <p:nvPr>
            <p:ph sz="quarter" idx="10"/>
          </p:nvPr>
        </p:nvSpPr>
        <p:spPr>
          <a:xfrm>
            <a:off x="4965431" y="2160593"/>
            <a:ext cx="7226549" cy="4279955"/>
          </a:xfrm>
        </p:spPr>
        <p:txBody>
          <a:bodyPr vert="horz" lIns="91440" tIns="45720" rIns="91440" bIns="45720" rtlCol="0" anchor="t">
            <a:normAutofit/>
          </a:bodyPr>
          <a:lstStyle/>
          <a:p>
            <a:r>
              <a:rPr lang="en-US" sz="2400">
                <a:latin typeface="Candara" panose="020E0502030303020204" pitchFamily="34" charset="0"/>
              </a:rPr>
              <a:t>Rank of letter writers </a:t>
            </a:r>
          </a:p>
          <a:p>
            <a:pPr lvl="1"/>
            <a:r>
              <a:rPr lang="en-US">
                <a:latin typeface="Candara" panose="020E0502030303020204" pitchFamily="34" charset="0"/>
              </a:rPr>
              <a:t>Promotion to Associate – Associate Professor or Professor</a:t>
            </a:r>
          </a:p>
          <a:p>
            <a:pPr lvl="1"/>
            <a:r>
              <a:rPr lang="en-US">
                <a:latin typeface="Candara" panose="020E0502030303020204" pitchFamily="34" charset="0"/>
              </a:rPr>
              <a:t>Promotion to Full – Professor</a:t>
            </a:r>
          </a:p>
          <a:p>
            <a:r>
              <a:rPr lang="en-US" sz="2400">
                <a:latin typeface="Candara"/>
              </a:rPr>
              <a:t>Affiliation of letter writers (Peer &amp; Aspirational Programs)</a:t>
            </a:r>
            <a:endParaRPr lang="en-US" sz="2400">
              <a:latin typeface="Candara" panose="020E0502030303020204" pitchFamily="34" charset="0"/>
            </a:endParaRPr>
          </a:p>
          <a:p>
            <a:pPr lvl="1"/>
            <a:r>
              <a:rPr lang="en-US">
                <a:latin typeface="Candara" panose="020E0502030303020204" pitchFamily="34" charset="0"/>
              </a:rPr>
              <a:t>Carnegie Classification - </a:t>
            </a:r>
            <a:r>
              <a:rPr lang="en-US">
                <a:latin typeface="Candara" panose="020E0502030303020204" pitchFamily="34" charset="0"/>
                <a:hlinkClick r:id="rId3"/>
              </a:rPr>
              <a:t>R2: </a:t>
            </a:r>
            <a:r>
              <a:rPr lang="en-US">
                <a:latin typeface="Candara" panose="020E0502030303020204" pitchFamily="34" charset="0"/>
              </a:rPr>
              <a:t>High Research Activity – or -   </a:t>
            </a:r>
            <a:r>
              <a:rPr lang="en-US">
                <a:latin typeface="Candara" panose="020E0502030303020204" pitchFamily="34" charset="0"/>
                <a:hlinkClick r:id="rId4"/>
              </a:rPr>
              <a:t>R1:</a:t>
            </a:r>
            <a:r>
              <a:rPr lang="en-US">
                <a:latin typeface="Candara" panose="020E0502030303020204" pitchFamily="34" charset="0"/>
              </a:rPr>
              <a:t> – Very High Research Activity</a:t>
            </a:r>
          </a:p>
          <a:p>
            <a:pPr lvl="1"/>
            <a:r>
              <a:rPr lang="en-US">
                <a:latin typeface="Candara" panose="020E0502030303020204" pitchFamily="34" charset="0"/>
              </a:rPr>
              <a:t>KSU Comparator </a:t>
            </a:r>
            <a:r>
              <a:rPr lang="en-US">
                <a:latin typeface="Candara" panose="020E0502030303020204" pitchFamily="34" charset="0"/>
                <a:hlinkClick r:id="rId5"/>
              </a:rPr>
              <a:t>Peer Institutions </a:t>
            </a:r>
            <a:endParaRPr lang="en-US">
              <a:latin typeface="Candara" panose="020E0502030303020204" pitchFamily="34" charset="0"/>
            </a:endParaRPr>
          </a:p>
          <a:p>
            <a:pPr lvl="1"/>
            <a:r>
              <a:rPr lang="en-US">
                <a:latin typeface="Candara" panose="020E0502030303020204" pitchFamily="34" charset="0"/>
              </a:rPr>
              <a:t>Nationally Recognized Program Reputation  </a:t>
            </a:r>
          </a:p>
          <a:p>
            <a:endParaRPr lang="en-US" sz="2000">
              <a:latin typeface="+mn-lt"/>
            </a:endParaRPr>
          </a:p>
        </p:txBody>
      </p:sp>
      <p:pic>
        <p:nvPicPr>
          <p:cNvPr id="5" name="Picture 4">
            <a:extLst>
              <a:ext uri="{FF2B5EF4-FFF2-40B4-BE49-F238E27FC236}">
                <a16:creationId xmlns:a16="http://schemas.microsoft.com/office/drawing/2014/main" id="{008D537A-DC90-475F-9BF7-592133617270}"/>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4507" r="30374"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3C6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6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F6CFE-ACDE-0A45-8C72-E8350BE42760}"/>
              </a:ext>
            </a:extLst>
          </p:cNvPr>
          <p:cNvSpPr>
            <a:spLocks noGrp="1"/>
          </p:cNvSpPr>
          <p:nvPr>
            <p:ph type="title" idx="4294967295"/>
          </p:nvPr>
        </p:nvSpPr>
        <p:spPr>
          <a:xfrm>
            <a:off x="762001" y="803325"/>
            <a:ext cx="5314536" cy="1325563"/>
          </a:xfrm>
          <a:prstGeom prst="rect">
            <a:avLst/>
          </a:prstGeom>
        </p:spPr>
        <p:txBody>
          <a:bodyPr vert="horz" lIns="91440" tIns="45720" rIns="91440" bIns="45720" rtlCol="0" anchor="ctr">
            <a:normAutofit fontScale="90000"/>
          </a:bodyPr>
          <a:lstStyle/>
          <a:p>
            <a:pPr algn="ctr"/>
            <a:r>
              <a:rPr lang="en-US" b="1">
                <a:latin typeface="Candara" panose="020E0502030303020204" pitchFamily="34" charset="0"/>
              </a:rPr>
              <a:t>Help Avoid the Appearance of Conflict of Interest </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F42F87B-567E-44A9-AEB5-B2F2B121A9B1}"/>
              </a:ext>
            </a:extLst>
          </p:cNvPr>
          <p:cNvPicPr>
            <a:picLocks noChangeAspect="1"/>
          </p:cNvPicPr>
          <p:nvPr/>
        </p:nvPicPr>
        <p:blipFill rotWithShape="1">
          <a:blip r:embed="rId3"/>
          <a:srcRect l="38036" r="4225"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7" name="Text Placeholder 2" descr="Content block&#10;">
            <a:extLst>
              <a:ext uri="{FF2B5EF4-FFF2-40B4-BE49-F238E27FC236}">
                <a16:creationId xmlns:a16="http://schemas.microsoft.com/office/drawing/2014/main" id="{28C8FFDC-150C-4527-BD22-A70FA90D90F4}"/>
              </a:ext>
            </a:extLst>
          </p:cNvPr>
          <p:cNvGraphicFramePr/>
          <p:nvPr>
            <p:extLst>
              <p:ext uri="{D42A27DB-BD31-4B8C-83A1-F6EECF244321}">
                <p14:modId xmlns:p14="http://schemas.microsoft.com/office/powerpoint/2010/main" val="422449013"/>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536782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984E90-9BF2-B246-90AC-01AFAB0500B1}"/>
              </a:ext>
            </a:extLst>
          </p:cNvPr>
          <p:cNvSpPr>
            <a:spLocks noGrp="1"/>
          </p:cNvSpPr>
          <p:nvPr>
            <p:ph type="title"/>
          </p:nvPr>
        </p:nvSpPr>
        <p:spPr>
          <a:xfrm>
            <a:off x="2311147" y="365760"/>
            <a:ext cx="7569706" cy="1288238"/>
          </a:xfrm>
          <a:prstGeom prst="rect">
            <a:avLst/>
          </a:prstGeom>
        </p:spPr>
        <p:txBody>
          <a:bodyPr vert="horz" lIns="91440" tIns="45720" rIns="91440" bIns="45720" rtlCol="0" anchor="ctr">
            <a:normAutofit/>
          </a:bodyPr>
          <a:lstStyle/>
          <a:p>
            <a:pPr algn="ctr"/>
            <a:r>
              <a:rPr lang="en-US" b="1" kern="1200">
                <a:solidFill>
                  <a:schemeClr val="tx1"/>
                </a:solidFill>
                <a:latin typeface="Candara" panose="020E0502030303020204" pitchFamily="34" charset="0"/>
                <a:cs typeface="+mj-cs"/>
              </a:rPr>
              <a:t>What You will Need to Upload</a:t>
            </a:r>
          </a:p>
        </p:txBody>
      </p:sp>
      <p:sp>
        <p:nvSpPr>
          <p:cNvPr id="2" name="Content Placeholder 1">
            <a:extLst>
              <a:ext uri="{FF2B5EF4-FFF2-40B4-BE49-F238E27FC236}">
                <a16:creationId xmlns:a16="http://schemas.microsoft.com/office/drawing/2014/main" id="{71CD2161-2DA5-F14A-B424-39C132759657}"/>
              </a:ext>
            </a:extLst>
          </p:cNvPr>
          <p:cNvSpPr>
            <a:spLocks noGrp="1"/>
          </p:cNvSpPr>
          <p:nvPr>
            <p:ph sz="quarter" idx="10"/>
          </p:nvPr>
        </p:nvSpPr>
        <p:spPr>
          <a:xfrm>
            <a:off x="2165569" y="1385888"/>
            <a:ext cx="7860863" cy="5106352"/>
          </a:xfrm>
        </p:spPr>
        <p:txBody>
          <a:bodyPr vert="horz" lIns="91440" tIns="45720" rIns="91440" bIns="45720" rtlCol="0" anchor="t">
            <a:normAutofit/>
          </a:bodyPr>
          <a:lstStyle/>
          <a:p>
            <a:r>
              <a:rPr lang="en-US">
                <a:solidFill>
                  <a:schemeClr val="accent4">
                    <a:lumMod val="20000"/>
                    <a:lumOff val="80000"/>
                  </a:schemeClr>
                </a:solidFill>
                <a:latin typeface="Candara" panose="020E0502030303020204" pitchFamily="34" charset="0"/>
              </a:rPr>
              <a:t>Current CV</a:t>
            </a:r>
          </a:p>
          <a:p>
            <a:r>
              <a:rPr lang="en-US">
                <a:latin typeface="Candara" panose="020E0502030303020204" pitchFamily="34" charset="0"/>
              </a:rPr>
              <a:t>Situational Context (not your portfolio narrative) </a:t>
            </a:r>
          </a:p>
          <a:p>
            <a:pPr lvl="1"/>
            <a:r>
              <a:rPr lang="en-US" sz="2800">
                <a:latin typeface="Candara" panose="020E0502030303020204" pitchFamily="34" charset="0"/>
              </a:rPr>
              <a:t>This is my reality….</a:t>
            </a:r>
          </a:p>
          <a:p>
            <a:pPr lvl="1"/>
            <a:r>
              <a:rPr lang="en-US" sz="2800">
                <a:latin typeface="Candara" panose="020E0502030303020204" pitchFamily="34" charset="0"/>
              </a:rPr>
              <a:t>This is what I accomplished… </a:t>
            </a:r>
          </a:p>
          <a:p>
            <a:r>
              <a:rPr lang="en-US">
                <a:solidFill>
                  <a:schemeClr val="accent4">
                    <a:lumMod val="20000"/>
                    <a:lumOff val="80000"/>
                  </a:schemeClr>
                </a:solidFill>
                <a:latin typeface="Candara" panose="020E0502030303020204" pitchFamily="34" charset="0"/>
              </a:rPr>
              <a:t>Department Promotion and Tenure Guidelines</a:t>
            </a:r>
          </a:p>
          <a:p>
            <a:r>
              <a:rPr lang="en-US">
                <a:solidFill>
                  <a:schemeClr val="accent4">
                    <a:lumMod val="20000"/>
                    <a:lumOff val="80000"/>
                  </a:schemeClr>
                </a:solidFill>
                <a:latin typeface="Candara" panose="020E0502030303020204" pitchFamily="34" charset="0"/>
              </a:rPr>
              <a:t>Documentation as appropriate by discipline</a:t>
            </a:r>
          </a:p>
          <a:p>
            <a:pPr lvl="1"/>
            <a:r>
              <a:rPr lang="en-US">
                <a:latin typeface="Candara" panose="020E0502030303020204" pitchFamily="34" charset="0"/>
              </a:rPr>
              <a:t>Be respectful to the letter writers…</a:t>
            </a:r>
          </a:p>
          <a:p>
            <a:pPr lvl="2"/>
            <a:r>
              <a:rPr lang="en-US" sz="2400">
                <a:latin typeface="Candara" panose="020E0502030303020204" pitchFamily="34" charset="0"/>
              </a:rPr>
              <a:t>3 to 5 five peer reviewed papers that represent lines of research</a:t>
            </a:r>
          </a:p>
          <a:p>
            <a:pPr lvl="2"/>
            <a:r>
              <a:rPr lang="en-US" sz="2400">
                <a:latin typeface="Candara" panose="020E0502030303020204" pitchFamily="34" charset="0"/>
              </a:rPr>
              <a:t>What else??? Grant proposals, book chapters, presentations (if they assist in illuminating the scholarly reputation)</a:t>
            </a:r>
          </a:p>
          <a:p>
            <a:endParaRPr lang="en-US" sz="2400">
              <a:latin typeface="+mn-lt"/>
            </a:endParaRPr>
          </a:p>
        </p:txBody>
      </p:sp>
    </p:spTree>
    <p:extLst>
      <p:ext uri="{BB962C8B-B14F-4D97-AF65-F5344CB8AC3E}">
        <p14:creationId xmlns:p14="http://schemas.microsoft.com/office/powerpoint/2010/main" val="87418059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560BA-ECFC-F238-EF1E-BCE42AA0ACE6}"/>
              </a:ext>
            </a:extLst>
          </p:cNvPr>
          <p:cNvSpPr>
            <a:spLocks noGrp="1"/>
          </p:cNvSpPr>
          <p:nvPr>
            <p:ph type="body" sz="quarter" idx="11"/>
          </p:nvPr>
        </p:nvSpPr>
        <p:spPr>
          <a:xfrm>
            <a:off x="2985878" y="2555524"/>
            <a:ext cx="6575347" cy="553998"/>
          </a:xfrm>
        </p:spPr>
        <p:txBody>
          <a:bodyPr lIns="91440" tIns="45720" rIns="91440" bIns="45720" anchor="t"/>
          <a:lstStyle/>
          <a:p>
            <a:r>
              <a:rPr lang="en-US">
                <a:latin typeface="Candara"/>
                <a:cs typeface="Arial"/>
              </a:rPr>
              <a:t>Submitting Your Annual Review Materials in Watermark </a:t>
            </a:r>
            <a:endParaRPr lang="en-US">
              <a:latin typeface="Candara" panose="020E0502030303020204" pitchFamily="34" charset="0"/>
            </a:endParaRPr>
          </a:p>
        </p:txBody>
      </p:sp>
    </p:spTree>
    <p:extLst>
      <p:ext uri="{BB962C8B-B14F-4D97-AF65-F5344CB8AC3E}">
        <p14:creationId xmlns:p14="http://schemas.microsoft.com/office/powerpoint/2010/main" val="142926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23D7-1FBC-9D8F-5A00-CDDAF303269B}"/>
              </a:ext>
            </a:extLst>
          </p:cNvPr>
          <p:cNvSpPr>
            <a:spLocks noGrp="1"/>
          </p:cNvSpPr>
          <p:nvPr>
            <p:ph type="title"/>
          </p:nvPr>
        </p:nvSpPr>
        <p:spPr/>
        <p:txBody>
          <a:bodyPr/>
          <a:lstStyle/>
          <a:p>
            <a:r>
              <a:rPr lang="en-US">
                <a:latin typeface="Candara" panose="020E0502030303020204" pitchFamily="34" charset="0"/>
              </a:rPr>
              <a:t>How Do I Enter My Data? </a:t>
            </a:r>
          </a:p>
        </p:txBody>
      </p:sp>
      <p:sp>
        <p:nvSpPr>
          <p:cNvPr id="3" name="Content Placeholder 2">
            <a:extLst>
              <a:ext uri="{FF2B5EF4-FFF2-40B4-BE49-F238E27FC236}">
                <a16:creationId xmlns:a16="http://schemas.microsoft.com/office/drawing/2014/main" id="{017184EC-DCD3-1971-CB99-9E84B90C7971}"/>
              </a:ext>
            </a:extLst>
          </p:cNvPr>
          <p:cNvSpPr>
            <a:spLocks noGrp="1"/>
          </p:cNvSpPr>
          <p:nvPr>
            <p:ph sz="quarter" idx="10"/>
          </p:nvPr>
        </p:nvSpPr>
        <p:spPr/>
        <p:txBody>
          <a:bodyPr/>
          <a:lstStyle/>
          <a:p>
            <a:r>
              <a:rPr lang="en-US">
                <a:latin typeface="Candara" panose="020E0502030303020204" pitchFamily="34" charset="0"/>
              </a:rPr>
              <a:t>First enter your workload data</a:t>
            </a:r>
          </a:p>
          <a:p>
            <a:pPr lvl="1"/>
            <a:r>
              <a:rPr lang="en-US">
                <a:latin typeface="Candara" panose="020E0502030303020204" pitchFamily="34" charset="0"/>
              </a:rPr>
              <a:t>Click on “Add New”</a:t>
            </a:r>
          </a:p>
          <a:p>
            <a:pPr lvl="1"/>
            <a:r>
              <a:rPr lang="en-US">
                <a:latin typeface="Candara" panose="020E0502030303020204" pitchFamily="34" charset="0"/>
              </a:rPr>
              <a:t>Create 2023</a:t>
            </a:r>
          </a:p>
          <a:p>
            <a:pPr lvl="1"/>
            <a:r>
              <a:rPr lang="en-US">
                <a:latin typeface="Candara" panose="020E0502030303020204" pitchFamily="34" charset="0"/>
              </a:rPr>
              <a:t>If 2022 is not there, add it too</a:t>
            </a:r>
          </a:p>
          <a:p>
            <a:pPr lvl="1"/>
            <a:r>
              <a:rPr lang="en-US">
                <a:latin typeface="Candara" panose="020E0502030303020204" pitchFamily="34" charset="0"/>
              </a:rPr>
              <a:t>Click save </a:t>
            </a:r>
          </a:p>
          <a:p>
            <a:pPr lvl="1"/>
            <a:r>
              <a:rPr lang="en-US">
                <a:latin typeface="Candara" panose="020E0502030303020204" pitchFamily="34" charset="0"/>
              </a:rPr>
              <a:t>Need help: </a:t>
            </a:r>
            <a:r>
              <a:rPr lang="en-US">
                <a:latin typeface="Candara" panose="020E0502030303020204" pitchFamily="34" charset="0"/>
                <a:hlinkClick r:id="rId2"/>
              </a:rPr>
              <a:t>https://facultyactivitydata.kennesaw.edu/activity-insight/Entering%20WorkLoad%20Percents%20for%20FPA.pdf</a:t>
            </a:r>
            <a:endParaRPr lang="en-US">
              <a:latin typeface="Candara" panose="020E0502030303020204" pitchFamily="34" charset="0"/>
            </a:endParaRPr>
          </a:p>
        </p:txBody>
      </p:sp>
      <p:pic>
        <p:nvPicPr>
          <p:cNvPr id="5" name="Picture 4">
            <a:extLst>
              <a:ext uri="{FF2B5EF4-FFF2-40B4-BE49-F238E27FC236}">
                <a16:creationId xmlns:a16="http://schemas.microsoft.com/office/drawing/2014/main" id="{DE9A1958-120E-28C6-B26C-8853EF40CFEE}"/>
              </a:ext>
            </a:extLst>
          </p:cNvPr>
          <p:cNvPicPr>
            <a:picLocks noChangeAspect="1"/>
          </p:cNvPicPr>
          <p:nvPr/>
        </p:nvPicPr>
        <p:blipFill>
          <a:blip r:embed="rId3"/>
          <a:stretch>
            <a:fillRect/>
          </a:stretch>
        </p:blipFill>
        <p:spPr>
          <a:xfrm>
            <a:off x="6586541" y="1533843"/>
            <a:ext cx="5071822" cy="2560320"/>
          </a:xfrm>
          <a:prstGeom prst="rect">
            <a:avLst/>
          </a:prstGeom>
        </p:spPr>
      </p:pic>
    </p:spTree>
    <p:extLst>
      <p:ext uri="{BB962C8B-B14F-4D97-AF65-F5344CB8AC3E}">
        <p14:creationId xmlns:p14="http://schemas.microsoft.com/office/powerpoint/2010/main" val="197849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C6B4-8F74-1A61-9437-DAB938338DF7}"/>
              </a:ext>
            </a:extLst>
          </p:cNvPr>
          <p:cNvSpPr>
            <a:spLocks noGrp="1"/>
          </p:cNvSpPr>
          <p:nvPr>
            <p:ph type="title"/>
          </p:nvPr>
        </p:nvSpPr>
        <p:spPr>
          <a:xfrm>
            <a:off x="742332" y="142178"/>
            <a:ext cx="10515600" cy="1325563"/>
          </a:xfrm>
        </p:spPr>
        <p:txBody>
          <a:bodyPr/>
          <a:lstStyle/>
          <a:p>
            <a:r>
              <a:rPr lang="en-US">
                <a:latin typeface="Candara" panose="020E0502030303020204" pitchFamily="34" charset="0"/>
              </a:rPr>
              <a:t>How Do I Enter My Data?</a:t>
            </a:r>
          </a:p>
        </p:txBody>
      </p:sp>
      <p:sp>
        <p:nvSpPr>
          <p:cNvPr id="3" name="Content Placeholder 2">
            <a:extLst>
              <a:ext uri="{FF2B5EF4-FFF2-40B4-BE49-F238E27FC236}">
                <a16:creationId xmlns:a16="http://schemas.microsoft.com/office/drawing/2014/main" id="{B22B8777-9978-587F-86FE-3FC0D976ABBF}"/>
              </a:ext>
            </a:extLst>
          </p:cNvPr>
          <p:cNvSpPr>
            <a:spLocks noGrp="1"/>
          </p:cNvSpPr>
          <p:nvPr>
            <p:ph sz="quarter" idx="10"/>
          </p:nvPr>
        </p:nvSpPr>
        <p:spPr>
          <a:xfrm>
            <a:off x="557934" y="804959"/>
            <a:ext cx="10355263" cy="4570413"/>
          </a:xfrm>
        </p:spPr>
        <p:txBody>
          <a:bodyPr/>
          <a:lstStyle/>
          <a:p>
            <a:r>
              <a:rPr lang="en-US">
                <a:latin typeface="Candara" panose="020E0502030303020204" pitchFamily="34" charset="0"/>
              </a:rPr>
              <a:t>Enter your accomplishments on main activity page under the appropriate heading </a:t>
            </a:r>
          </a:p>
          <a:p>
            <a:r>
              <a:rPr lang="en-US">
                <a:latin typeface="Candara" panose="020E0502030303020204" pitchFamily="34" charset="0"/>
              </a:rPr>
              <a:t>Upload documentation and click box for “Include File for Portfolio Review”</a:t>
            </a:r>
          </a:p>
          <a:p>
            <a:r>
              <a:rPr lang="en-US">
                <a:latin typeface="Candara" panose="020E0502030303020204" pitchFamily="34" charset="0"/>
              </a:rPr>
              <a:t>Enter a few items and check to see how it populates into your report</a:t>
            </a:r>
          </a:p>
          <a:p>
            <a:r>
              <a:rPr lang="en-US">
                <a:latin typeface="Candara" panose="020E0502030303020204" pitchFamily="34" charset="0"/>
              </a:rPr>
              <a:t>Narratives for Annual Review go under the heading “Narratives for Your Annual Review Document”</a:t>
            </a:r>
          </a:p>
          <a:p>
            <a:r>
              <a:rPr lang="en-US">
                <a:latin typeface="Candara" panose="020E0502030303020204" pitchFamily="34" charset="0"/>
              </a:rPr>
              <a:t>Something not working?</a:t>
            </a:r>
          </a:p>
          <a:p>
            <a:pPr lvl="1"/>
            <a:r>
              <a:rPr lang="en-US">
                <a:latin typeface="Candara" panose="020E0502030303020204" pitchFamily="34" charset="0"/>
              </a:rPr>
              <a:t>Check the FAQs here:</a:t>
            </a:r>
          </a:p>
          <a:p>
            <a:pPr lvl="2"/>
            <a:r>
              <a:rPr lang="en-US">
                <a:latin typeface="Candara" panose="020E0502030303020204" pitchFamily="34" charset="0"/>
                <a:hlinkClick r:id="rId2"/>
              </a:rPr>
              <a:t>https://facultyactivitydata.kennesaw.edu/portfolio-information/annual-review-information/faculty-ar-info.php</a:t>
            </a:r>
            <a:endParaRPr lang="en-US">
              <a:latin typeface="Candara" panose="020E0502030303020204" pitchFamily="34" charset="0"/>
            </a:endParaRPr>
          </a:p>
          <a:p>
            <a:pPr lvl="1"/>
            <a:r>
              <a:rPr lang="en-US">
                <a:latin typeface="Candara" panose="020E0502030303020204" pitchFamily="34" charset="0"/>
              </a:rPr>
              <a:t>Email: </a:t>
            </a:r>
            <a:r>
              <a:rPr lang="en-US">
                <a:latin typeface="Candara" panose="020E0502030303020204" pitchFamily="34" charset="0"/>
                <a:hlinkClick r:id="rId3"/>
              </a:rPr>
              <a:t>facultyactivitydata@kennesaw.edu</a:t>
            </a:r>
            <a:r>
              <a:rPr lang="en-US">
                <a:latin typeface="Candara" panose="020E0502030303020204" pitchFamily="34" charset="0"/>
              </a:rPr>
              <a:t>  </a:t>
            </a:r>
          </a:p>
        </p:txBody>
      </p:sp>
    </p:spTree>
    <p:extLst>
      <p:ext uri="{BB962C8B-B14F-4D97-AF65-F5344CB8AC3E}">
        <p14:creationId xmlns:p14="http://schemas.microsoft.com/office/powerpoint/2010/main" val="30996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153F-1240-B26F-F10C-9682D9A6F4B2}"/>
              </a:ext>
            </a:extLst>
          </p:cNvPr>
          <p:cNvSpPr>
            <a:spLocks noGrp="1"/>
          </p:cNvSpPr>
          <p:nvPr>
            <p:ph type="title"/>
          </p:nvPr>
        </p:nvSpPr>
        <p:spPr/>
        <p:txBody>
          <a:bodyPr/>
          <a:lstStyle/>
          <a:p>
            <a:r>
              <a:rPr lang="en-US">
                <a:latin typeface="Candara" panose="020E0502030303020204" pitchFamily="34" charset="0"/>
              </a:rPr>
              <a:t>How do I access my course evaluations? </a:t>
            </a:r>
            <a:br>
              <a:rPr lang="en-US">
                <a:latin typeface="Candara" panose="020E0502030303020204" pitchFamily="34" charset="0"/>
              </a:rPr>
            </a:br>
            <a:endParaRPr lang="en-US">
              <a:latin typeface="Candara" panose="020E0502030303020204" pitchFamily="34" charset="0"/>
            </a:endParaRPr>
          </a:p>
        </p:txBody>
      </p:sp>
      <p:sp>
        <p:nvSpPr>
          <p:cNvPr id="3" name="Content Placeholder 2">
            <a:extLst>
              <a:ext uri="{FF2B5EF4-FFF2-40B4-BE49-F238E27FC236}">
                <a16:creationId xmlns:a16="http://schemas.microsoft.com/office/drawing/2014/main" id="{214E53FF-E104-2272-DFD4-491FAEC19DFC}"/>
              </a:ext>
            </a:extLst>
          </p:cNvPr>
          <p:cNvSpPr>
            <a:spLocks noGrp="1"/>
          </p:cNvSpPr>
          <p:nvPr>
            <p:ph sz="quarter" idx="10"/>
          </p:nvPr>
        </p:nvSpPr>
        <p:spPr>
          <a:xfrm>
            <a:off x="733425" y="1680178"/>
            <a:ext cx="10355263" cy="4290410"/>
          </a:xfrm>
        </p:spPr>
        <p:txBody>
          <a:bodyPr/>
          <a:lstStyle/>
          <a:p>
            <a:r>
              <a:rPr lang="en-US">
                <a:latin typeface="Candara" panose="020E0502030303020204" pitchFamily="34" charset="0"/>
              </a:rPr>
              <a:t>Course evaluations will not automatically populate into Watermark (yet)</a:t>
            </a:r>
          </a:p>
          <a:p>
            <a:r>
              <a:rPr lang="en-US">
                <a:latin typeface="Candara" panose="020E0502030303020204" pitchFamily="34" charset="0"/>
              </a:rPr>
              <a:t>Can be found here: </a:t>
            </a:r>
            <a:r>
              <a:rPr lang="en-US">
                <a:latin typeface="Candara" panose="020E0502030303020204" pitchFamily="34" charset="0"/>
                <a:hlinkClick r:id="rId2"/>
              </a:rPr>
              <a:t>https://courseevals.kennesaw.edu/</a:t>
            </a:r>
            <a:endParaRPr lang="en-US">
              <a:latin typeface="Candara" panose="020E0502030303020204" pitchFamily="34" charset="0"/>
            </a:endParaRPr>
          </a:p>
          <a:p>
            <a:r>
              <a:rPr lang="en-US">
                <a:latin typeface="Candara" panose="020E0502030303020204" pitchFamily="34" charset="0"/>
              </a:rPr>
              <a:t>This document walks you through how to download from </a:t>
            </a:r>
            <a:r>
              <a:rPr lang="en-US" err="1">
                <a:latin typeface="Candara" panose="020E0502030303020204" pitchFamily="34" charset="0"/>
              </a:rPr>
              <a:t>Explorance</a:t>
            </a:r>
            <a:r>
              <a:rPr lang="en-US">
                <a:latin typeface="Candara" panose="020E0502030303020204" pitchFamily="34" charset="0"/>
              </a:rPr>
              <a:t> Blue and upload into Watermark</a:t>
            </a:r>
          </a:p>
          <a:p>
            <a:pPr lvl="2"/>
            <a:r>
              <a:rPr lang="en-US">
                <a:latin typeface="Candara" panose="020E0502030303020204" pitchFamily="34" charset="0"/>
                <a:hlinkClick r:id="rId3"/>
              </a:rPr>
              <a:t>https://facultyactivitydata.kennesaw.edu/activity-insight/Including%20Course%20Evals%20in%20Annual%20Review.pdf</a:t>
            </a:r>
            <a:endParaRPr lang="en-US">
              <a:latin typeface="Candara" panose="020E0502030303020204" pitchFamily="34" charset="0"/>
            </a:endParaRPr>
          </a:p>
          <a:p>
            <a:pPr lvl="1"/>
            <a:endParaRPr lang="en-US">
              <a:latin typeface="Candara" panose="020E0502030303020204" pitchFamily="34" charset="0"/>
            </a:endParaRPr>
          </a:p>
        </p:txBody>
      </p:sp>
    </p:spTree>
    <p:extLst>
      <p:ext uri="{BB962C8B-B14F-4D97-AF65-F5344CB8AC3E}">
        <p14:creationId xmlns:p14="http://schemas.microsoft.com/office/powerpoint/2010/main" val="4277571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143D-9491-71D6-779A-86FF852D1607}"/>
              </a:ext>
            </a:extLst>
          </p:cNvPr>
          <p:cNvSpPr>
            <a:spLocks noGrp="1"/>
          </p:cNvSpPr>
          <p:nvPr>
            <p:ph type="title"/>
          </p:nvPr>
        </p:nvSpPr>
        <p:spPr/>
        <p:txBody>
          <a:bodyPr/>
          <a:lstStyle/>
          <a:p>
            <a:r>
              <a:rPr lang="en-US">
                <a:latin typeface="Candara" panose="020E0502030303020204" pitchFamily="34" charset="0"/>
              </a:rPr>
              <a:t>How Do I Check My Reports?</a:t>
            </a:r>
          </a:p>
        </p:txBody>
      </p:sp>
      <p:sp>
        <p:nvSpPr>
          <p:cNvPr id="3" name="Content Placeholder 2">
            <a:extLst>
              <a:ext uri="{FF2B5EF4-FFF2-40B4-BE49-F238E27FC236}">
                <a16:creationId xmlns:a16="http://schemas.microsoft.com/office/drawing/2014/main" id="{EC514A9B-5806-5BA6-3F83-B1E20DCF8442}"/>
              </a:ext>
            </a:extLst>
          </p:cNvPr>
          <p:cNvSpPr>
            <a:spLocks noGrp="1"/>
          </p:cNvSpPr>
          <p:nvPr>
            <p:ph sz="quarter" idx="10"/>
          </p:nvPr>
        </p:nvSpPr>
        <p:spPr>
          <a:xfrm>
            <a:off x="733096" y="1542553"/>
            <a:ext cx="10355263" cy="4070226"/>
          </a:xfrm>
        </p:spPr>
        <p:txBody>
          <a:bodyPr/>
          <a:lstStyle/>
          <a:p>
            <a:r>
              <a:rPr lang="en-US" b="0" i="0">
                <a:solidFill>
                  <a:srgbClr val="000000"/>
                </a:solidFill>
                <a:effectLst/>
                <a:latin typeface="Candara" panose="020E0502030303020204" pitchFamily="34" charset="0"/>
              </a:rPr>
              <a:t>Once you log into Watermark, you will see an option called "Workflow"  </a:t>
            </a:r>
          </a:p>
          <a:p>
            <a:r>
              <a:rPr lang="en-US" b="0" i="0">
                <a:solidFill>
                  <a:srgbClr val="000000"/>
                </a:solidFill>
                <a:effectLst/>
                <a:latin typeface="Candara" panose="020E0502030303020204" pitchFamily="34" charset="0"/>
              </a:rPr>
              <a:t>If you click on that, you should see 2022-23 Annual Review process  </a:t>
            </a:r>
          </a:p>
          <a:p>
            <a:r>
              <a:rPr lang="en-US" b="0" i="0">
                <a:solidFill>
                  <a:srgbClr val="000000"/>
                </a:solidFill>
                <a:effectLst/>
                <a:latin typeface="Candara" panose="020E0502030303020204" pitchFamily="34" charset="0"/>
              </a:rPr>
              <a:t>Three reports will automatically be generated</a:t>
            </a:r>
          </a:p>
          <a:p>
            <a:pPr lvl="1"/>
            <a:r>
              <a:rPr lang="en-US" b="0" i="0">
                <a:solidFill>
                  <a:srgbClr val="000000"/>
                </a:solidFill>
                <a:effectLst/>
                <a:latin typeface="Candara" panose="020E0502030303020204" pitchFamily="34" charset="0"/>
              </a:rPr>
              <a:t>2022 ARD</a:t>
            </a:r>
          </a:p>
          <a:p>
            <a:pPr lvl="1"/>
            <a:r>
              <a:rPr lang="en-US" b="0" i="0">
                <a:solidFill>
                  <a:srgbClr val="000000"/>
                </a:solidFill>
                <a:effectLst/>
                <a:latin typeface="Candara" panose="020E0502030303020204" pitchFamily="34" charset="0"/>
              </a:rPr>
              <a:t>2023 FPA</a:t>
            </a:r>
          </a:p>
          <a:p>
            <a:pPr lvl="1"/>
            <a:r>
              <a:rPr lang="en-US" b="0" i="0">
                <a:solidFill>
                  <a:srgbClr val="000000"/>
                </a:solidFill>
                <a:effectLst/>
                <a:latin typeface="Candara" panose="020E0502030303020204" pitchFamily="34" charset="0"/>
              </a:rPr>
              <a:t>Your Vita-Interactive </a:t>
            </a:r>
          </a:p>
          <a:p>
            <a:r>
              <a:rPr lang="en-US" b="1" i="0">
                <a:solidFill>
                  <a:srgbClr val="000000"/>
                </a:solidFill>
                <a:effectLst/>
                <a:latin typeface="Candara" panose="020E0502030303020204" pitchFamily="34" charset="0"/>
              </a:rPr>
              <a:t>Before you begin, you should "Refresh" these reports</a:t>
            </a:r>
            <a:endParaRPr lang="en-US">
              <a:latin typeface="Candara" panose="020E0502030303020204" pitchFamily="34" charset="0"/>
            </a:endParaRPr>
          </a:p>
        </p:txBody>
      </p:sp>
    </p:spTree>
    <p:extLst>
      <p:ext uri="{BB962C8B-B14F-4D97-AF65-F5344CB8AC3E}">
        <p14:creationId xmlns:p14="http://schemas.microsoft.com/office/powerpoint/2010/main" val="4258738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887D-A535-1B22-DE11-6E9D99474C8B}"/>
              </a:ext>
            </a:extLst>
          </p:cNvPr>
          <p:cNvSpPr>
            <a:spLocks noGrp="1"/>
          </p:cNvSpPr>
          <p:nvPr>
            <p:ph type="title"/>
          </p:nvPr>
        </p:nvSpPr>
        <p:spPr/>
        <p:txBody>
          <a:bodyPr/>
          <a:lstStyle/>
          <a:p>
            <a:r>
              <a:rPr lang="en-US">
                <a:latin typeface="Candara" panose="020E0502030303020204" pitchFamily="34" charset="0"/>
              </a:rPr>
              <a:t>What if there is an Error in My Reports?</a:t>
            </a:r>
          </a:p>
        </p:txBody>
      </p:sp>
      <p:sp>
        <p:nvSpPr>
          <p:cNvPr id="3" name="Content Placeholder 2">
            <a:extLst>
              <a:ext uri="{FF2B5EF4-FFF2-40B4-BE49-F238E27FC236}">
                <a16:creationId xmlns:a16="http://schemas.microsoft.com/office/drawing/2014/main" id="{96A84316-04BF-A260-7328-37EBDE3F98CA}"/>
              </a:ext>
            </a:extLst>
          </p:cNvPr>
          <p:cNvSpPr>
            <a:spLocks noGrp="1"/>
          </p:cNvSpPr>
          <p:nvPr>
            <p:ph sz="quarter" idx="10"/>
          </p:nvPr>
        </p:nvSpPr>
        <p:spPr>
          <a:xfrm>
            <a:off x="733425" y="1574358"/>
            <a:ext cx="10355263" cy="4396230"/>
          </a:xfrm>
        </p:spPr>
        <p:txBody>
          <a:bodyPr/>
          <a:lstStyle/>
          <a:p>
            <a:r>
              <a:rPr lang="en-US" b="0" i="0">
                <a:solidFill>
                  <a:srgbClr val="000000"/>
                </a:solidFill>
                <a:effectLst/>
                <a:latin typeface="Montserrat" panose="00000500000000000000" pitchFamily="2" charset="0"/>
              </a:rPr>
              <a:t> </a:t>
            </a:r>
            <a:r>
              <a:rPr lang="en-US" b="0" i="0">
                <a:solidFill>
                  <a:srgbClr val="000000"/>
                </a:solidFill>
                <a:effectLst/>
                <a:latin typeface="Candara" panose="020E0502030303020204" pitchFamily="34" charset="0"/>
              </a:rPr>
              <a:t>If there are any corrections to be made, make them in the main activity area where you entered your data</a:t>
            </a:r>
          </a:p>
          <a:p>
            <a:r>
              <a:rPr lang="en-US">
                <a:solidFill>
                  <a:srgbClr val="000000"/>
                </a:solidFill>
                <a:latin typeface="Candara" panose="020E0502030303020204" pitchFamily="34" charset="0"/>
              </a:rPr>
              <a:t>Once done go back to Workflow and </a:t>
            </a:r>
            <a:r>
              <a:rPr lang="en-US" b="0" i="0">
                <a:solidFill>
                  <a:srgbClr val="000000"/>
                </a:solidFill>
                <a:effectLst/>
                <a:latin typeface="Candara" panose="020E0502030303020204" pitchFamily="34" charset="0"/>
              </a:rPr>
              <a:t>click "Refresh Report”</a:t>
            </a:r>
          </a:p>
          <a:p>
            <a:r>
              <a:rPr lang="en-US">
                <a:solidFill>
                  <a:srgbClr val="000000"/>
                </a:solidFill>
                <a:latin typeface="Candara" panose="020E0502030303020204" pitchFamily="34" charset="0"/>
              </a:rPr>
              <a:t>Check to see if the information updated</a:t>
            </a:r>
          </a:p>
          <a:p>
            <a:r>
              <a:rPr lang="en-US" b="0" i="0">
                <a:solidFill>
                  <a:srgbClr val="000000"/>
                </a:solidFill>
                <a:effectLst/>
                <a:latin typeface="Candara" panose="020E0502030303020204" pitchFamily="34" charset="0"/>
              </a:rPr>
              <a:t>Check that Vita Intera</a:t>
            </a:r>
            <a:r>
              <a:rPr lang="en-US">
                <a:solidFill>
                  <a:srgbClr val="000000"/>
                </a:solidFill>
                <a:latin typeface="Candara" panose="020E0502030303020204" pitchFamily="34" charset="0"/>
              </a:rPr>
              <a:t>ctive includes links to uploaded documents (publications, course evaluations, etc.)</a:t>
            </a:r>
            <a:endParaRPr lang="en-US">
              <a:latin typeface="Candara" panose="020E0502030303020204" pitchFamily="34" charset="0"/>
            </a:endParaRPr>
          </a:p>
        </p:txBody>
      </p:sp>
    </p:spTree>
    <p:extLst>
      <p:ext uri="{BB962C8B-B14F-4D97-AF65-F5344CB8AC3E}">
        <p14:creationId xmlns:p14="http://schemas.microsoft.com/office/powerpoint/2010/main" val="336131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E246B-446A-4BAD-A145-EDB2526F5957}"/>
              </a:ext>
            </a:extLst>
          </p:cNvPr>
          <p:cNvSpPr>
            <a:spLocks noGrp="1"/>
          </p:cNvSpPr>
          <p:nvPr>
            <p:ph type="title"/>
          </p:nvPr>
        </p:nvSpPr>
        <p:spPr>
          <a:xfrm>
            <a:off x="640080" y="325369"/>
            <a:ext cx="4368602" cy="1956841"/>
          </a:xfrm>
        </p:spPr>
        <p:txBody>
          <a:bodyPr anchor="b">
            <a:normAutofit/>
          </a:bodyPr>
          <a:lstStyle/>
          <a:p>
            <a:r>
              <a:rPr lang="en-US" sz="4600">
                <a:latin typeface="Candara" panose="020E0502030303020204" pitchFamily="34" charset="0"/>
              </a:rPr>
              <a:t>Purposes of Annual Review?</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EB2497-5337-4749-982F-CD9B29C0151C}"/>
              </a:ext>
            </a:extLst>
          </p:cNvPr>
          <p:cNvSpPr>
            <a:spLocks noGrp="1"/>
          </p:cNvSpPr>
          <p:nvPr>
            <p:ph idx="1"/>
          </p:nvPr>
        </p:nvSpPr>
        <p:spPr>
          <a:xfrm>
            <a:off x="640080" y="2872899"/>
            <a:ext cx="4243589" cy="3320668"/>
          </a:xfrm>
        </p:spPr>
        <p:txBody>
          <a:bodyPr>
            <a:normAutofit/>
          </a:bodyPr>
          <a:lstStyle/>
          <a:p>
            <a:r>
              <a:rPr lang="en-US" sz="2200">
                <a:latin typeface="Candara" panose="020E0502030303020204" pitchFamily="34" charset="0"/>
              </a:rPr>
              <a:t>From the KSU Faculty Handbook:</a:t>
            </a:r>
          </a:p>
          <a:p>
            <a:pPr marL="0" indent="0">
              <a:buNone/>
            </a:pPr>
            <a:endParaRPr lang="en-US" sz="2200">
              <a:latin typeface="Candara" panose="020E0502030303020204" pitchFamily="34" charset="0"/>
            </a:endParaRPr>
          </a:p>
          <a:p>
            <a:pPr marL="457200" lvl="1" indent="0">
              <a:buNone/>
            </a:pPr>
            <a:r>
              <a:rPr lang="en-US" sz="2200" b="0" i="0">
                <a:effectLst/>
                <a:latin typeface="Candara" panose="020E0502030303020204" pitchFamily="34" charset="0"/>
              </a:rPr>
              <a:t>“Performance evaluation of a faculty member is required at KSU.”</a:t>
            </a:r>
          </a:p>
        </p:txBody>
      </p:sp>
      <p:pic>
        <p:nvPicPr>
          <p:cNvPr id="12" name="Picture 11">
            <a:extLst>
              <a:ext uri="{FF2B5EF4-FFF2-40B4-BE49-F238E27FC236}">
                <a16:creationId xmlns:a16="http://schemas.microsoft.com/office/drawing/2014/main" id="{330FE08C-02ED-9CEF-FB1E-9DE9ADD46491}"/>
              </a:ext>
            </a:extLst>
          </p:cNvPr>
          <p:cNvPicPr>
            <a:picLocks noChangeAspect="1"/>
          </p:cNvPicPr>
          <p:nvPr/>
        </p:nvPicPr>
        <p:blipFill rotWithShape="1">
          <a:blip r:embed="rId2"/>
          <a:srcRect l="19512" r="2406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63594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6CC6-33BB-315B-10C8-E00CB579362E}"/>
              </a:ext>
            </a:extLst>
          </p:cNvPr>
          <p:cNvSpPr>
            <a:spLocks noGrp="1"/>
          </p:cNvSpPr>
          <p:nvPr>
            <p:ph type="title"/>
          </p:nvPr>
        </p:nvSpPr>
        <p:spPr/>
        <p:txBody>
          <a:bodyPr/>
          <a:lstStyle/>
          <a:p>
            <a:r>
              <a:rPr lang="en-US">
                <a:latin typeface="Candara" panose="020E0502030303020204" pitchFamily="34" charset="0"/>
              </a:rPr>
              <a:t>How Do I Submit My Annual Review Documents?</a:t>
            </a:r>
          </a:p>
        </p:txBody>
      </p:sp>
      <p:sp>
        <p:nvSpPr>
          <p:cNvPr id="3" name="Content Placeholder 2">
            <a:extLst>
              <a:ext uri="{FF2B5EF4-FFF2-40B4-BE49-F238E27FC236}">
                <a16:creationId xmlns:a16="http://schemas.microsoft.com/office/drawing/2014/main" id="{CE100C71-A3DD-ECBB-A7C6-BA5B27DD05DB}"/>
              </a:ext>
            </a:extLst>
          </p:cNvPr>
          <p:cNvSpPr>
            <a:spLocks noGrp="1"/>
          </p:cNvSpPr>
          <p:nvPr>
            <p:ph sz="quarter" idx="10"/>
          </p:nvPr>
        </p:nvSpPr>
        <p:spPr/>
        <p:txBody>
          <a:bodyPr/>
          <a:lstStyle/>
          <a:p>
            <a:r>
              <a:rPr lang="en-US">
                <a:latin typeface="Candara" panose="020E0502030303020204" pitchFamily="34" charset="0"/>
              </a:rPr>
              <a:t>When ready, save everything one more time</a:t>
            </a:r>
          </a:p>
          <a:p>
            <a:r>
              <a:rPr lang="en-US">
                <a:latin typeface="Candara" panose="020E0502030303020204" pitchFamily="34" charset="0"/>
              </a:rPr>
              <a:t>Click “Actions” and then select “Submit to the Department Chair”</a:t>
            </a:r>
          </a:p>
          <a:p>
            <a:r>
              <a:rPr lang="en-US">
                <a:latin typeface="Candara" panose="020E0502030303020204" pitchFamily="34" charset="0"/>
              </a:rPr>
              <a:t>Materials do not automatically advance if you do not submit</a:t>
            </a:r>
          </a:p>
          <a:p>
            <a:r>
              <a:rPr lang="en-US">
                <a:latin typeface="Candara" panose="020E0502030303020204" pitchFamily="34" charset="0"/>
              </a:rPr>
              <a:t>Video: </a:t>
            </a:r>
            <a:r>
              <a:rPr lang="en-US">
                <a:hlinkClick r:id="rId2"/>
              </a:rPr>
              <a:t>https://mediaspace.kennesaw.edu/media/Submitting+the+ARD+FPA+-+Workflow/1_olf1mv9h</a:t>
            </a:r>
            <a:endParaRPr lang="en-US"/>
          </a:p>
        </p:txBody>
      </p:sp>
    </p:spTree>
    <p:extLst>
      <p:ext uri="{BB962C8B-B14F-4D97-AF65-F5344CB8AC3E}">
        <p14:creationId xmlns:p14="http://schemas.microsoft.com/office/powerpoint/2010/main" val="2861582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87DF-D033-DB6C-72FB-033F306EDEF1}"/>
              </a:ext>
            </a:extLst>
          </p:cNvPr>
          <p:cNvSpPr>
            <a:spLocks noGrp="1"/>
          </p:cNvSpPr>
          <p:nvPr>
            <p:ph type="title"/>
          </p:nvPr>
        </p:nvSpPr>
        <p:spPr>
          <a:xfrm>
            <a:off x="838200" y="1281070"/>
            <a:ext cx="10515600" cy="1139861"/>
          </a:xfrm>
        </p:spPr>
        <p:txBody>
          <a:bodyPr/>
          <a:lstStyle/>
          <a:p>
            <a:r>
              <a:rPr lang="en-US">
                <a:latin typeface="Candara" panose="020E0502030303020204" pitchFamily="34" charset="0"/>
              </a:rPr>
              <a:t>Great Resource:</a:t>
            </a:r>
            <a:br>
              <a:rPr lang="en-US">
                <a:latin typeface="Candara" panose="020E0502030303020204" pitchFamily="34" charset="0"/>
              </a:rPr>
            </a:br>
            <a:br>
              <a:rPr lang="en-US">
                <a:latin typeface="Candara" panose="020E0502030303020204" pitchFamily="34" charset="0"/>
              </a:rPr>
            </a:br>
            <a:r>
              <a:rPr lang="en-US">
                <a:latin typeface="Candara" panose="020E0502030303020204" pitchFamily="34" charset="0"/>
              </a:rPr>
              <a:t>Bagwell College ARD/FPA Videos </a:t>
            </a:r>
            <a:br>
              <a:rPr lang="en-US">
                <a:latin typeface="Candara" panose="020E0502030303020204" pitchFamily="34" charset="0"/>
              </a:rPr>
            </a:br>
            <a:r>
              <a:rPr lang="en-US">
                <a:latin typeface="Candara" panose="020E0502030303020204" pitchFamily="34" charset="0"/>
                <a:hlinkClick r:id="rId2"/>
              </a:rPr>
              <a:t>https://bagwell.kennesaw.edu/faculty-staff/ard-fpa-videos.php</a:t>
            </a:r>
            <a:endParaRPr lang="en-US">
              <a:latin typeface="Candara" panose="020E0502030303020204" pitchFamily="34" charset="0"/>
            </a:endParaRPr>
          </a:p>
        </p:txBody>
      </p:sp>
    </p:spTree>
    <p:extLst>
      <p:ext uri="{BB962C8B-B14F-4D97-AF65-F5344CB8AC3E}">
        <p14:creationId xmlns:p14="http://schemas.microsoft.com/office/powerpoint/2010/main" val="3496551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5FDBE6-0671-4E2F-A3EE-E3B201B4B419}"/>
              </a:ext>
            </a:extLst>
          </p:cNvPr>
          <p:cNvSpPr>
            <a:spLocks noGrp="1"/>
          </p:cNvSpPr>
          <p:nvPr>
            <p:ph type="body" sz="quarter" idx="12"/>
          </p:nvPr>
        </p:nvSpPr>
        <p:spPr/>
        <p:txBody>
          <a:bodyPr/>
          <a:lstStyle/>
          <a:p>
            <a:r>
              <a:rPr lang="en-US" sz="4400">
                <a:latin typeface="Candara" panose="020E0502030303020204" pitchFamily="34" charset="0"/>
              </a:rPr>
              <a:t>Questions </a:t>
            </a:r>
          </a:p>
        </p:txBody>
      </p:sp>
    </p:spTree>
    <p:extLst>
      <p:ext uri="{BB962C8B-B14F-4D97-AF65-F5344CB8AC3E}">
        <p14:creationId xmlns:p14="http://schemas.microsoft.com/office/powerpoint/2010/main" val="237635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0AFB-77CE-99F7-3A44-F94F8EE633B9}"/>
              </a:ext>
            </a:extLst>
          </p:cNvPr>
          <p:cNvSpPr>
            <a:spLocks noGrp="1"/>
          </p:cNvSpPr>
          <p:nvPr>
            <p:ph type="title"/>
          </p:nvPr>
        </p:nvSpPr>
        <p:spPr/>
        <p:txBody>
          <a:bodyPr/>
          <a:lstStyle/>
          <a:p>
            <a:pPr algn="ctr"/>
            <a:r>
              <a:rPr lang="en-US">
                <a:latin typeface="Candara" panose="020E0502030303020204" pitchFamily="34" charset="0"/>
              </a:rPr>
              <a:t>Faculty Performance Agreement</a:t>
            </a:r>
            <a:endParaRPr lang="en-US"/>
          </a:p>
        </p:txBody>
      </p:sp>
      <p:sp>
        <p:nvSpPr>
          <p:cNvPr id="3" name="Content Placeholder 2">
            <a:extLst>
              <a:ext uri="{FF2B5EF4-FFF2-40B4-BE49-F238E27FC236}">
                <a16:creationId xmlns:a16="http://schemas.microsoft.com/office/drawing/2014/main" id="{5125D48F-39AD-86A4-106A-5CB3EFB4A26B}"/>
              </a:ext>
            </a:extLst>
          </p:cNvPr>
          <p:cNvSpPr>
            <a:spLocks noGrp="1"/>
          </p:cNvSpPr>
          <p:nvPr>
            <p:ph sz="quarter" idx="10"/>
          </p:nvPr>
        </p:nvSpPr>
        <p:spPr>
          <a:xfrm>
            <a:off x="733096" y="1680178"/>
            <a:ext cx="10355263" cy="3752850"/>
          </a:xfrm>
        </p:spPr>
        <p:txBody>
          <a:bodyPr/>
          <a:lstStyle/>
          <a:p>
            <a:r>
              <a:rPr lang="en-US" sz="2800">
                <a:latin typeface="Candara" panose="020E0502030303020204" pitchFamily="34" charset="0"/>
                <a:cs typeface="Calibri" panose="020F0502020204030204" pitchFamily="34" charset="0"/>
              </a:rPr>
              <a:t>Establish clearly defined professional goals that align with the needs of the Department, College &amp; University</a:t>
            </a:r>
          </a:p>
          <a:p>
            <a:r>
              <a:rPr lang="en-US">
                <a:latin typeface="Candara" panose="020E0502030303020204" pitchFamily="34" charset="0"/>
              </a:rPr>
              <a:t>Faculty </a:t>
            </a:r>
            <a:r>
              <a:rPr lang="en-US" b="1">
                <a:latin typeface="Candara" panose="020E0502030303020204" pitchFamily="34" charset="0"/>
              </a:rPr>
              <a:t>must</a:t>
            </a:r>
            <a:r>
              <a:rPr lang="en-US">
                <a:latin typeface="Candara" panose="020E0502030303020204" pitchFamily="34" charset="0"/>
              </a:rPr>
              <a:t> include workload percentages in their FPA</a:t>
            </a:r>
          </a:p>
          <a:p>
            <a:r>
              <a:rPr lang="en-US">
                <a:latin typeface="Candara" panose="020E0502030303020204" pitchFamily="34" charset="0"/>
              </a:rPr>
              <a:t>Goals should be written to reflect KSU’s R2 Status </a:t>
            </a:r>
          </a:p>
          <a:p>
            <a:r>
              <a:rPr lang="en-US">
                <a:latin typeface="Candara" panose="020E0502030303020204" pitchFamily="34" charset="0"/>
              </a:rPr>
              <a:t>Articulate how activities align with department’s Promotion and Tenure guidelines</a:t>
            </a:r>
          </a:p>
          <a:p>
            <a:r>
              <a:rPr lang="en-US">
                <a:latin typeface="Candara" panose="020E0502030303020204" pitchFamily="34" charset="0"/>
              </a:rPr>
              <a:t>Ensure workload expectations are reasonable, specific and measurable</a:t>
            </a:r>
          </a:p>
          <a:p>
            <a:r>
              <a:rPr lang="en-US">
                <a:latin typeface="Candara" panose="020E0502030303020204" pitchFamily="34" charset="0"/>
              </a:rPr>
              <a:t>New FPA expectations for AY 2023 – Student Success Goal </a:t>
            </a:r>
          </a:p>
          <a:p>
            <a:endParaRPr lang="en-US"/>
          </a:p>
        </p:txBody>
      </p:sp>
    </p:spTree>
    <p:extLst>
      <p:ext uri="{BB962C8B-B14F-4D97-AF65-F5344CB8AC3E}">
        <p14:creationId xmlns:p14="http://schemas.microsoft.com/office/powerpoint/2010/main" val="88993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67C5-02EE-5048-AFC4-807CCBD7D3EA}"/>
              </a:ext>
            </a:extLst>
          </p:cNvPr>
          <p:cNvSpPr>
            <a:spLocks noGrp="1"/>
          </p:cNvSpPr>
          <p:nvPr>
            <p:ph type="title"/>
          </p:nvPr>
        </p:nvSpPr>
        <p:spPr/>
        <p:txBody>
          <a:bodyPr/>
          <a:lstStyle/>
          <a:p>
            <a:pPr algn="ctr"/>
            <a:r>
              <a:rPr lang="en-US" sz="4400">
                <a:latin typeface="Candara" panose="020E0502030303020204" pitchFamily="34" charset="0"/>
                <a:cs typeface="Calibri" panose="020F0502020204030204" pitchFamily="34" charset="0"/>
              </a:rPr>
              <a:t>Annual Review Document</a:t>
            </a:r>
            <a:endParaRPr lang="en-US"/>
          </a:p>
        </p:txBody>
      </p:sp>
      <p:sp>
        <p:nvSpPr>
          <p:cNvPr id="3" name="Content Placeholder 2">
            <a:extLst>
              <a:ext uri="{FF2B5EF4-FFF2-40B4-BE49-F238E27FC236}">
                <a16:creationId xmlns:a16="http://schemas.microsoft.com/office/drawing/2014/main" id="{4189ABAD-D47A-E6B1-E901-AB2FEC31ACC3}"/>
              </a:ext>
            </a:extLst>
          </p:cNvPr>
          <p:cNvSpPr>
            <a:spLocks noGrp="1"/>
          </p:cNvSpPr>
          <p:nvPr>
            <p:ph sz="quarter" idx="10"/>
          </p:nvPr>
        </p:nvSpPr>
        <p:spPr>
          <a:xfrm>
            <a:off x="733096" y="1347726"/>
            <a:ext cx="10355263" cy="3752850"/>
          </a:xfrm>
        </p:spPr>
        <p:txBody>
          <a:bodyPr/>
          <a:lstStyle/>
          <a:p>
            <a:pPr marL="457200" indent="-457200">
              <a:buFont typeface="Arial" panose="020B0604020202020204" pitchFamily="34" charset="0"/>
              <a:buChar char="•"/>
            </a:pPr>
            <a:r>
              <a:rPr lang="en-US" sz="2667">
                <a:latin typeface="Candara" panose="020E0502030303020204" pitchFamily="34" charset="0"/>
                <a:cs typeface="Calibri" panose="020F0502020204030204" pitchFamily="34" charset="0"/>
              </a:rPr>
              <a:t>Describe the quality and significance of your work over the last year in each area in which you have workload </a:t>
            </a:r>
          </a:p>
          <a:p>
            <a:pPr marL="914400" lvl="1" indent="-457200">
              <a:buFont typeface="Arial" panose="020B0604020202020204" pitchFamily="34" charset="0"/>
              <a:buChar char="•"/>
            </a:pPr>
            <a:r>
              <a:rPr lang="en-US" sz="2667">
                <a:latin typeface="Candara" panose="020E0502030303020204" pitchFamily="34" charset="0"/>
                <a:cs typeface="Calibri" panose="020F0502020204030204" pitchFamily="34" charset="0"/>
              </a:rPr>
              <a:t>Teaching and Mentorship</a:t>
            </a:r>
          </a:p>
          <a:p>
            <a:pPr marL="914400" lvl="1" indent="-457200">
              <a:buFont typeface="Arial" panose="020B0604020202020204" pitchFamily="34" charset="0"/>
              <a:buChar char="•"/>
            </a:pPr>
            <a:r>
              <a:rPr lang="en-US" sz="2667">
                <a:latin typeface="Candara" panose="020E0502030303020204" pitchFamily="34" charset="0"/>
                <a:cs typeface="Calibri" panose="020F0502020204030204" pitchFamily="34" charset="0"/>
              </a:rPr>
              <a:t>Scholarship and Creative Activity</a:t>
            </a:r>
          </a:p>
          <a:p>
            <a:pPr marL="914400" lvl="1" indent="-457200">
              <a:buFont typeface="Arial" panose="020B0604020202020204" pitchFamily="34" charset="0"/>
              <a:buChar char="•"/>
            </a:pPr>
            <a:r>
              <a:rPr lang="en-US" sz="2667">
                <a:latin typeface="Candara" panose="020E0502030303020204" pitchFamily="34" charset="0"/>
                <a:cs typeface="Calibri" panose="020F0502020204030204" pitchFamily="34" charset="0"/>
              </a:rPr>
              <a:t>Professional Service</a:t>
            </a:r>
          </a:p>
          <a:p>
            <a:pPr marL="457200" indent="-457200">
              <a:buFont typeface="Arial" panose="020B0604020202020204" pitchFamily="34" charset="0"/>
              <a:buChar char="•"/>
            </a:pPr>
            <a:r>
              <a:rPr lang="en-US" sz="2667">
                <a:latin typeface="Candara" panose="020E0502030303020204" pitchFamily="34" charset="0"/>
                <a:cs typeface="Calibri" panose="020F0502020204030204" pitchFamily="34" charset="0"/>
              </a:rPr>
              <a:t>Articulates how this work fits into the larger context of your professional goals (FPA), as well as the department’s Promotion and Tenure expectations</a:t>
            </a:r>
          </a:p>
          <a:p>
            <a:pPr marL="457200" indent="-457200">
              <a:buFont typeface="Arial" panose="020B0604020202020204" pitchFamily="34" charset="0"/>
              <a:buChar char="•"/>
            </a:pPr>
            <a:r>
              <a:rPr lang="en-US" sz="2667">
                <a:latin typeface="Candara" panose="020E0502030303020204" pitchFamily="34" charset="0"/>
                <a:cs typeface="Calibri" panose="020F0502020204030204" pitchFamily="34" charset="0"/>
              </a:rPr>
              <a:t>Due: </a:t>
            </a:r>
            <a:r>
              <a:rPr lang="en-US" sz="2667" b="1">
                <a:latin typeface="Candara" panose="020E0502030303020204" pitchFamily="34" charset="0"/>
                <a:cs typeface="Calibri" panose="020F0502020204030204" pitchFamily="34" charset="0"/>
              </a:rPr>
              <a:t>Friday, January 27</a:t>
            </a:r>
            <a:r>
              <a:rPr lang="en-US" sz="2667" b="1" baseline="30000">
                <a:latin typeface="Candara" panose="020E0502030303020204" pitchFamily="34" charset="0"/>
                <a:cs typeface="Calibri" panose="020F0502020204030204" pitchFamily="34" charset="0"/>
              </a:rPr>
              <a:t>th</a:t>
            </a:r>
            <a:r>
              <a:rPr lang="en-US" sz="2667" b="1">
                <a:latin typeface="Candara" panose="020E0502030303020204" pitchFamily="34" charset="0"/>
                <a:cs typeface="Calibri" panose="020F0502020204030204" pitchFamily="34" charset="0"/>
              </a:rPr>
              <a:t>  </a:t>
            </a:r>
            <a:endParaRPr lang="en-US" sz="2667">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333519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E0D20-DA7F-4E61-9BAA-7BACD82E06C9}"/>
              </a:ext>
            </a:extLst>
          </p:cNvPr>
          <p:cNvSpPr>
            <a:spLocks noGrp="1"/>
          </p:cNvSpPr>
          <p:nvPr>
            <p:ph type="title"/>
          </p:nvPr>
        </p:nvSpPr>
        <p:spPr>
          <a:xfrm>
            <a:off x="1043631" y="809898"/>
            <a:ext cx="9942716" cy="1554480"/>
          </a:xfrm>
        </p:spPr>
        <p:txBody>
          <a:bodyPr anchor="ctr">
            <a:normAutofit/>
          </a:bodyPr>
          <a:lstStyle/>
          <a:p>
            <a:r>
              <a:rPr lang="en-US" sz="4800">
                <a:latin typeface="Candara" panose="020E0502030303020204" pitchFamily="34" charset="0"/>
              </a:rPr>
              <a:t>Practical Matters</a:t>
            </a:r>
          </a:p>
        </p:txBody>
      </p:sp>
      <p:sp>
        <p:nvSpPr>
          <p:cNvPr id="3" name="Content Placeholder 2">
            <a:extLst>
              <a:ext uri="{FF2B5EF4-FFF2-40B4-BE49-F238E27FC236}">
                <a16:creationId xmlns:a16="http://schemas.microsoft.com/office/drawing/2014/main" id="{2435A51C-1B2C-4577-96A3-D10E4CA3FC81}"/>
              </a:ext>
            </a:extLst>
          </p:cNvPr>
          <p:cNvSpPr>
            <a:spLocks noGrp="1"/>
          </p:cNvSpPr>
          <p:nvPr>
            <p:ph idx="1"/>
          </p:nvPr>
        </p:nvSpPr>
        <p:spPr>
          <a:xfrm>
            <a:off x="1043631" y="2787602"/>
            <a:ext cx="9941319" cy="3124658"/>
          </a:xfrm>
        </p:spPr>
        <p:txBody>
          <a:bodyPr anchor="ctr">
            <a:normAutofit/>
          </a:bodyPr>
          <a:lstStyle/>
          <a:p>
            <a:r>
              <a:rPr lang="en-US" sz="2400">
                <a:latin typeface="Candara" panose="020E0502030303020204" pitchFamily="34" charset="0"/>
              </a:rPr>
              <a:t>We want all faculty to be successful </a:t>
            </a:r>
          </a:p>
          <a:p>
            <a:r>
              <a:rPr lang="en-US" sz="2400">
                <a:latin typeface="Candara" panose="020E0502030303020204" pitchFamily="34" charset="0"/>
              </a:rPr>
              <a:t>Process is an opportunity to receive performance feedback that can help you grow in your role</a:t>
            </a:r>
          </a:p>
          <a:p>
            <a:r>
              <a:rPr lang="en-US" sz="2400">
                <a:latin typeface="Candara" panose="020E0502030303020204" pitchFamily="34" charset="0"/>
              </a:rPr>
              <a:t>Annual review process is important for all faculty not just those on the tenure track</a:t>
            </a:r>
          </a:p>
          <a:p>
            <a:r>
              <a:rPr lang="en-US" sz="2400">
                <a:latin typeface="Candara" panose="020E0502030303020204" pitchFamily="34" charset="0"/>
              </a:rPr>
              <a:t>Implications for multi-year reviews, non-renewals and merit allocations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78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089324B-34E1-F45B-B844-108F733BD9F4}"/>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4200">
                <a:latin typeface="Candara" panose="020E0502030303020204" pitchFamily="34" charset="0"/>
                <a:cs typeface="+mj-cs"/>
              </a:rPr>
              <a:t>Annual Review Process – University Updates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F3BE3CF-B82C-55A1-CA62-B9C3B9593B96}"/>
              </a:ext>
            </a:extLst>
          </p:cNvPr>
          <p:cNvSpPr>
            <a:spLocks noGrp="1"/>
          </p:cNvSpPr>
          <p:nvPr>
            <p:ph sz="quarter" idx="10"/>
          </p:nvPr>
        </p:nvSpPr>
        <p:spPr>
          <a:xfrm>
            <a:off x="640080" y="2872899"/>
            <a:ext cx="4538410" cy="3320668"/>
          </a:xfrm>
        </p:spPr>
        <p:txBody>
          <a:bodyPr vert="horz" lIns="91440" tIns="45720" rIns="91440" bIns="45720" rtlCol="0">
            <a:normAutofit/>
          </a:bodyPr>
          <a:lstStyle/>
          <a:p>
            <a:r>
              <a:rPr lang="en-US" sz="1700">
                <a:latin typeface="Candara" panose="020E0502030303020204" pitchFamily="34" charset="0"/>
              </a:rPr>
              <a:t>2022 ARD will use a three-point scale</a:t>
            </a:r>
          </a:p>
          <a:p>
            <a:r>
              <a:rPr lang="en-US" sz="1700">
                <a:latin typeface="Candara" panose="020E0502030303020204" pitchFamily="34" charset="0"/>
              </a:rPr>
              <a:t>2023 ARD will use a five-point scale</a:t>
            </a:r>
          </a:p>
          <a:p>
            <a:r>
              <a:rPr lang="en-US" sz="1700">
                <a:latin typeface="Candara" panose="020E0502030303020204" pitchFamily="34" charset="0"/>
              </a:rPr>
              <a:t>Faculty need to designate a category and series of activities for “continuous professional growth” in their 2023 FPAs</a:t>
            </a:r>
          </a:p>
          <a:p>
            <a:r>
              <a:rPr lang="en-US" sz="1700">
                <a:latin typeface="Candara" panose="020E0502030303020204" pitchFamily="34" charset="0"/>
              </a:rPr>
              <a:t>Student Success KSU Faculty Handbook </a:t>
            </a:r>
            <a:r>
              <a:rPr lang="en-US" sz="1700">
                <a:effectLst/>
                <a:latin typeface="Candara" panose="020E0502030303020204" pitchFamily="34" charset="0"/>
                <a:hlinkClick r:id="rId2"/>
              </a:rPr>
              <a:t>Section 2.5 </a:t>
            </a:r>
            <a:endParaRPr lang="en-US" sz="1700">
              <a:latin typeface="Candara" panose="020E0502030303020204" pitchFamily="34" charset="0"/>
            </a:endParaRPr>
          </a:p>
          <a:p>
            <a:pPr lvl="1"/>
            <a:r>
              <a:rPr lang="en-US" sz="1700">
                <a:latin typeface="Candara" panose="020E0502030303020204" pitchFamily="34" charset="0"/>
              </a:rPr>
              <a:t>Must be specifically identified, documented and planned in a minimum of one area (but can be more) </a:t>
            </a:r>
          </a:p>
          <a:p>
            <a:endParaRPr lang="en-US" sz="1700">
              <a:latin typeface="+mn-lt"/>
            </a:endParaRPr>
          </a:p>
        </p:txBody>
      </p:sp>
      <p:pic>
        <p:nvPicPr>
          <p:cNvPr id="6" name="Picture 5" descr="The calendar on a table stacked on top of notebooks">
            <a:extLst>
              <a:ext uri="{FF2B5EF4-FFF2-40B4-BE49-F238E27FC236}">
                <a16:creationId xmlns:a16="http://schemas.microsoft.com/office/drawing/2014/main" id="{95DD93A1-B6B8-EDCF-049D-5A766227D98C}"/>
              </a:ext>
            </a:extLst>
          </p:cNvPr>
          <p:cNvPicPr>
            <a:picLocks noChangeAspect="1"/>
          </p:cNvPicPr>
          <p:nvPr/>
        </p:nvPicPr>
        <p:blipFill rotWithShape="1">
          <a:blip r:embed="rId3"/>
          <a:srcRect l="24362" r="86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7181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1714-B454-E408-219E-F844A1884A1C}"/>
              </a:ext>
            </a:extLst>
          </p:cNvPr>
          <p:cNvSpPr>
            <a:spLocks noGrp="1"/>
          </p:cNvSpPr>
          <p:nvPr>
            <p:ph type="title"/>
          </p:nvPr>
        </p:nvSpPr>
        <p:spPr>
          <a:xfrm>
            <a:off x="733096" y="354615"/>
            <a:ext cx="10568178" cy="1325563"/>
          </a:xfrm>
        </p:spPr>
        <p:txBody>
          <a:bodyPr/>
          <a:lstStyle/>
          <a:p>
            <a:pPr algn="ctr"/>
            <a:r>
              <a:rPr lang="en-US" b="1">
                <a:latin typeface="Candara" panose="020E0502030303020204" pitchFamily="34" charset="0"/>
              </a:rPr>
              <a:t>Student Success</a:t>
            </a:r>
            <a:br>
              <a:rPr lang="en-US" b="1">
                <a:latin typeface="Candara" panose="020E0502030303020204" pitchFamily="34" charset="0"/>
              </a:rPr>
            </a:br>
            <a:r>
              <a:rPr lang="en-US" b="1">
                <a:latin typeface="Candara" panose="020E0502030303020204" pitchFamily="34" charset="0"/>
              </a:rPr>
              <a:t>Teaching, Supervision, and Mentoring</a:t>
            </a:r>
            <a:endParaRPr lang="en-US">
              <a:latin typeface="Candara" panose="020E0502030303020204" pitchFamily="34" charset="0"/>
            </a:endParaRPr>
          </a:p>
        </p:txBody>
      </p:sp>
      <p:pic>
        <p:nvPicPr>
          <p:cNvPr id="4" name="Content Placeholder 4">
            <a:extLst>
              <a:ext uri="{FF2B5EF4-FFF2-40B4-BE49-F238E27FC236}">
                <a16:creationId xmlns:a16="http://schemas.microsoft.com/office/drawing/2014/main" id="{A8028737-8B5C-F877-78A0-A69226145A2E}"/>
              </a:ext>
            </a:extLst>
          </p:cNvPr>
          <p:cNvPicPr>
            <a:picLocks noGrp="1" noChangeAspect="1"/>
          </p:cNvPicPr>
          <p:nvPr>
            <p:ph sz="quarter" idx="10"/>
          </p:nvPr>
        </p:nvPicPr>
        <p:blipFill>
          <a:blip r:embed="rId3"/>
          <a:stretch>
            <a:fillRect/>
          </a:stretch>
        </p:blipFill>
        <p:spPr>
          <a:xfrm>
            <a:off x="2062066" y="1909828"/>
            <a:ext cx="6802016" cy="4248376"/>
          </a:xfrm>
        </p:spPr>
      </p:pic>
      <p:sp>
        <p:nvSpPr>
          <p:cNvPr id="5" name="TextBox 4">
            <a:extLst>
              <a:ext uri="{FF2B5EF4-FFF2-40B4-BE49-F238E27FC236}">
                <a16:creationId xmlns:a16="http://schemas.microsoft.com/office/drawing/2014/main" id="{13317D4D-7157-975E-AAD4-22A097F6545D}"/>
              </a:ext>
            </a:extLst>
          </p:cNvPr>
          <p:cNvSpPr txBox="1"/>
          <p:nvPr/>
        </p:nvSpPr>
        <p:spPr>
          <a:xfrm>
            <a:off x="594804" y="6387854"/>
            <a:ext cx="10946167" cy="369332"/>
          </a:xfrm>
          <a:prstGeom prst="rect">
            <a:avLst/>
          </a:prstGeom>
          <a:noFill/>
        </p:spPr>
        <p:txBody>
          <a:bodyPr wrap="square" rtlCol="0">
            <a:spAutoFit/>
          </a:bodyPr>
          <a:lstStyle/>
          <a:p>
            <a:r>
              <a:rPr lang="en-US"/>
              <a:t>Dr. Jennifer Wade-Berg, Assistant Dean for Student Success, has provided some Wellstar College specific examples </a:t>
            </a:r>
          </a:p>
        </p:txBody>
      </p:sp>
    </p:spTree>
    <p:extLst>
      <p:ext uri="{BB962C8B-B14F-4D97-AF65-F5344CB8AC3E}">
        <p14:creationId xmlns:p14="http://schemas.microsoft.com/office/powerpoint/2010/main" val="117178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6023-7DC2-4EA0-E821-CF0FA239F42E}"/>
              </a:ext>
            </a:extLst>
          </p:cNvPr>
          <p:cNvSpPr>
            <a:spLocks noGrp="1"/>
          </p:cNvSpPr>
          <p:nvPr>
            <p:ph type="title"/>
          </p:nvPr>
        </p:nvSpPr>
        <p:spPr/>
        <p:txBody>
          <a:bodyPr/>
          <a:lstStyle/>
          <a:p>
            <a:r>
              <a:rPr lang="en-US" b="1">
                <a:latin typeface="Candara" panose="020E0502030303020204" pitchFamily="34" charset="0"/>
              </a:rPr>
              <a:t>Student Success (Continued)</a:t>
            </a:r>
            <a:endParaRPr lang="en-US"/>
          </a:p>
        </p:txBody>
      </p:sp>
      <p:pic>
        <p:nvPicPr>
          <p:cNvPr id="4" name="Content Placeholder 3">
            <a:extLst>
              <a:ext uri="{FF2B5EF4-FFF2-40B4-BE49-F238E27FC236}">
                <a16:creationId xmlns:a16="http://schemas.microsoft.com/office/drawing/2014/main" id="{516A7692-396B-D41C-B0CC-9F5717C33C90}"/>
              </a:ext>
            </a:extLst>
          </p:cNvPr>
          <p:cNvPicPr>
            <a:picLocks noGrp="1" noChangeAspect="1"/>
          </p:cNvPicPr>
          <p:nvPr>
            <p:ph sz="quarter" idx="10"/>
          </p:nvPr>
        </p:nvPicPr>
        <p:blipFill>
          <a:blip r:embed="rId2"/>
          <a:stretch>
            <a:fillRect/>
          </a:stretch>
        </p:blipFill>
        <p:spPr>
          <a:xfrm>
            <a:off x="1365385" y="1760538"/>
            <a:ext cx="8662132" cy="3752850"/>
          </a:xfrm>
          <a:prstGeom prst="rect">
            <a:avLst/>
          </a:prstGeom>
        </p:spPr>
      </p:pic>
    </p:spTree>
    <p:extLst>
      <p:ext uri="{BB962C8B-B14F-4D97-AF65-F5344CB8AC3E}">
        <p14:creationId xmlns:p14="http://schemas.microsoft.com/office/powerpoint/2010/main" val="269281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EE9AE2C53B444E945BBBA6B05A28CA" ma:contentTypeVersion="14" ma:contentTypeDescription="Create a new document." ma:contentTypeScope="" ma:versionID="28d3b1c5dc49f08b2375399777672435">
  <xsd:schema xmlns:xsd="http://www.w3.org/2001/XMLSchema" xmlns:xs="http://www.w3.org/2001/XMLSchema" xmlns:p="http://schemas.microsoft.com/office/2006/metadata/properties" xmlns:ns1="http://schemas.microsoft.com/sharepoint/v3" xmlns:ns3="d7b34500-3446-48c9-bd99-b3aba1499f33" xmlns:ns4="3cec7989-5eb6-43a9-b51f-05f2352a8380" targetNamespace="http://schemas.microsoft.com/office/2006/metadata/properties" ma:root="true" ma:fieldsID="d9cc402fc445a319409db06b419296be" ns1:_="" ns3:_="" ns4:_="">
    <xsd:import namespace="http://schemas.microsoft.com/sharepoint/v3"/>
    <xsd:import namespace="d7b34500-3446-48c9-bd99-b3aba1499f33"/>
    <xsd:import namespace="3cec7989-5eb6-43a9-b51f-05f2352a838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34500-3446-48c9-bd99-b3aba1499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ec7989-5eb6-43a9-b51f-05f2352a83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A0B892-C0B2-4DB9-B8D9-64CC90789480}">
  <ds:schemaRefs>
    <ds:schemaRef ds:uri="3cec7989-5eb6-43a9-b51f-05f2352a8380"/>
    <ds:schemaRef ds:uri="d7b34500-3446-48c9-bd99-b3aba1499f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266FDE-EBFE-465B-BA45-C43DDFAC43C2}">
  <ds:schemaRefs>
    <ds:schemaRef ds:uri="3cec7989-5eb6-43a9-b51f-05f2352a8380"/>
    <ds:schemaRef ds:uri="d7b34500-3446-48c9-bd99-b3aba1499f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3478D3-B390-4A48-929B-0262FA5DF0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Widescreen</PresentationFormat>
  <Paragraphs>143</Paragraphs>
  <Slides>32</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Avenir 55 Roman</vt:lpstr>
      <vt:lpstr>Avenir 65 Medium</vt:lpstr>
      <vt:lpstr>Avenir 95 Black</vt:lpstr>
      <vt:lpstr>Calibri</vt:lpstr>
      <vt:lpstr>Calibri Light</vt:lpstr>
      <vt:lpstr>Candara</vt:lpstr>
      <vt:lpstr>Haettenschweiler</vt:lpstr>
      <vt:lpstr>Montserrat</vt:lpstr>
      <vt:lpstr>Office Theme</vt:lpstr>
      <vt:lpstr>Custom Design</vt:lpstr>
      <vt:lpstr>Office Theme</vt:lpstr>
      <vt:lpstr>Annual Review</vt:lpstr>
      <vt:lpstr>PowerPoint Presentation</vt:lpstr>
      <vt:lpstr>Purposes of Annual Review?</vt:lpstr>
      <vt:lpstr>Faculty Performance Agreement</vt:lpstr>
      <vt:lpstr>Annual Review Document</vt:lpstr>
      <vt:lpstr>Practical Matters</vt:lpstr>
      <vt:lpstr>Annual Review Process – University Updates</vt:lpstr>
      <vt:lpstr>Student Success Teaching, Supervision, and Mentoring</vt:lpstr>
      <vt:lpstr>Student Success (Continued)</vt:lpstr>
      <vt:lpstr>PowerPoint Presentation</vt:lpstr>
      <vt:lpstr>Annual Review Discussion Checklist </vt:lpstr>
      <vt:lpstr>Annual Review Discussion Checklist </vt:lpstr>
      <vt:lpstr>Annual Review Discussion Checklist </vt:lpstr>
      <vt:lpstr>PowerPoint Presentation</vt:lpstr>
      <vt:lpstr>Faculty Development </vt:lpstr>
      <vt:lpstr>General Suggestions on the Annual Review Process</vt:lpstr>
      <vt:lpstr>PowerPoint Presentation</vt:lpstr>
      <vt:lpstr>For those Eligible for Promotion &amp;/or Tenure</vt:lpstr>
      <vt:lpstr>KSU Faculty Handbook  3.12 Faculty Review Process </vt:lpstr>
      <vt:lpstr>PowerPoint Presentation</vt:lpstr>
      <vt:lpstr>Please Consider</vt:lpstr>
      <vt:lpstr>Help Avoid the Appearance of Conflict of Interest </vt:lpstr>
      <vt:lpstr>What You will Need to Upload</vt:lpstr>
      <vt:lpstr>PowerPoint Presentation</vt:lpstr>
      <vt:lpstr>How Do I Enter My Data? </vt:lpstr>
      <vt:lpstr>How Do I Enter My Data?</vt:lpstr>
      <vt:lpstr>How do I access my course evaluations?  </vt:lpstr>
      <vt:lpstr>How Do I Check My Reports?</vt:lpstr>
      <vt:lpstr>What if there is an Error in My Reports?</vt:lpstr>
      <vt:lpstr>How Do I Submit My Annual Review Documents?</vt:lpstr>
      <vt:lpstr>Great Resource:  Bagwell College ARD/FPA Videos  https://bagwell.kennesaw.edu/faculty-staff/ard-fpa-videos.php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Mark Geil</dc:creator>
  <cp:lastModifiedBy>Kandice Porter</cp:lastModifiedBy>
  <cp:revision>1</cp:revision>
  <dcterms:created xsi:type="dcterms:W3CDTF">2022-01-18T12:22:55Z</dcterms:created>
  <dcterms:modified xsi:type="dcterms:W3CDTF">2023-01-13T18:36:15Z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0x0101000CEE9AE2C53B444E945BBBA6B05A28CA</vt:lpwstr>
  </property>
</Properties>
</file>