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2" r:id="rId1"/>
    <p:sldMasterId id="2147483699" r:id="rId2"/>
  </p:sldMasterIdLst>
  <p:notesMasterIdLst>
    <p:notesMasterId r:id="rId26"/>
  </p:notesMasterIdLst>
  <p:sldIdLst>
    <p:sldId id="256" r:id="rId3"/>
    <p:sldId id="258" r:id="rId4"/>
    <p:sldId id="259" r:id="rId5"/>
    <p:sldId id="260" r:id="rId6"/>
    <p:sldId id="261" r:id="rId7"/>
    <p:sldId id="271" r:id="rId8"/>
    <p:sldId id="263" r:id="rId9"/>
    <p:sldId id="264" r:id="rId10"/>
    <p:sldId id="265" r:id="rId11"/>
    <p:sldId id="269" r:id="rId12"/>
    <p:sldId id="267" r:id="rId13"/>
    <p:sldId id="266" r:id="rId14"/>
    <p:sldId id="270" r:id="rId15"/>
    <p:sldId id="273" r:id="rId16"/>
    <p:sldId id="272" r:id="rId17"/>
    <p:sldId id="274" r:id="rId18"/>
    <p:sldId id="275" r:id="rId19"/>
    <p:sldId id="276" r:id="rId20"/>
    <p:sldId id="277" r:id="rId21"/>
    <p:sldId id="278" r:id="rId22"/>
    <p:sldId id="279" r:id="rId23"/>
    <p:sldId id="281" r:id="rId24"/>
    <p:sldId id="280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FDE90D9-6C39-B180-F47A-01B99B3942EE}" v="35" dt="2023-02-02T22:15:56.65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94581" autoAdjust="0"/>
  </p:normalViewPr>
  <p:slideViewPr>
    <p:cSldViewPr snapToGrid="0">
      <p:cViewPr varScale="1">
        <p:scale>
          <a:sx n="108" d="100"/>
          <a:sy n="108" d="100"/>
        </p:scale>
        <p:origin x="7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microsoft.com/office/2016/11/relationships/changesInfo" Target="changesInfos/changesInfo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ndice Porter" userId="S::kporte21@kennesaw.edu::aba5a127-96f8-4891-aece-8ce36a975d9e" providerId="AD" clId="Web-{AFDE90D9-6C39-B180-F47A-01B99B3942EE}"/>
    <pc:docChg chg="addSld modSld">
      <pc:chgData name="Kandice Porter" userId="S::kporte21@kennesaw.edu::aba5a127-96f8-4891-aece-8ce36a975d9e" providerId="AD" clId="Web-{AFDE90D9-6C39-B180-F47A-01B99B3942EE}" dt="2023-02-02T22:15:56.650" v="32" actId="20577"/>
      <pc:docMkLst>
        <pc:docMk/>
      </pc:docMkLst>
      <pc:sldChg chg="addSp delSp modSp new">
        <pc:chgData name="Kandice Porter" userId="S::kporte21@kennesaw.edu::aba5a127-96f8-4891-aece-8ce36a975d9e" providerId="AD" clId="Web-{AFDE90D9-6C39-B180-F47A-01B99B3942EE}" dt="2023-02-02T22:15:56.650" v="32" actId="20577"/>
        <pc:sldMkLst>
          <pc:docMk/>
          <pc:sldMk cId="280540691" sldId="281"/>
        </pc:sldMkLst>
        <pc:spChg chg="mod">
          <ac:chgData name="Kandice Porter" userId="S::kporte21@kennesaw.edu::aba5a127-96f8-4891-aece-8ce36a975d9e" providerId="AD" clId="Web-{AFDE90D9-6C39-B180-F47A-01B99B3942EE}" dt="2023-02-02T22:15:56.650" v="32" actId="20577"/>
          <ac:spMkLst>
            <pc:docMk/>
            <pc:sldMk cId="280540691" sldId="281"/>
            <ac:spMk id="2" creationId="{6F3443A0-938E-A813-C48E-2B8B8E0D2CA6}"/>
          </ac:spMkLst>
        </pc:spChg>
        <pc:spChg chg="del mod">
          <ac:chgData name="Kandice Porter" userId="S::kporte21@kennesaw.edu::aba5a127-96f8-4891-aece-8ce36a975d9e" providerId="AD" clId="Web-{AFDE90D9-6C39-B180-F47A-01B99B3942EE}" dt="2023-02-02T22:14:06.400" v="24"/>
          <ac:spMkLst>
            <pc:docMk/>
            <pc:sldMk cId="280540691" sldId="281"/>
            <ac:spMk id="3" creationId="{3216C163-4BF0-420C-B948-B6F8C3DD8990}"/>
          </ac:spMkLst>
        </pc:spChg>
        <pc:picChg chg="add mod ord">
          <ac:chgData name="Kandice Porter" userId="S::kporte21@kennesaw.edu::aba5a127-96f8-4891-aece-8ce36a975d9e" providerId="AD" clId="Web-{AFDE90D9-6C39-B180-F47A-01B99B3942EE}" dt="2023-02-02T22:14:06.400" v="24"/>
          <ac:picMkLst>
            <pc:docMk/>
            <pc:sldMk cId="280540691" sldId="281"/>
            <ac:picMk id="4" creationId="{55469048-3984-0861-6BCB-876DC37FE69E}"/>
          </ac:picMkLst>
        </pc:pic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smartsheet.com/b/publish?EQBCT=0a3c3a3cc4374c6ba60e3ce13c859fe1" TargetMode="External"/><Relationship Id="rId2" Type="http://schemas.openxmlformats.org/officeDocument/2006/relationships/hyperlink" Target="https://cia.kennesaw.edu/digital-learning/policy_documents/2022/WCHHS%20Digital%20Learning%20Policy%2022.pdf" TargetMode="External"/><Relationship Id="rId1" Type="http://schemas.openxmlformats.org/officeDocument/2006/relationships/hyperlink" Target="https://cia.kennesaw.edu/digital-learning/policy_documents/2022/Digital%20Learning%20Guidebook_2022.pdf" TargetMode="External"/><Relationship Id="rId4" Type="http://schemas.openxmlformats.org/officeDocument/2006/relationships/hyperlink" Target="https://app.smartsheet.com/b/publish?EQBCT=c9476d09df684cf0863692b77af490a3" TargetMode="External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smartsheet.com/b/publish?EQBCT=0a3c3a3cc4374c6ba60e3ce13c859fe1" TargetMode="External"/><Relationship Id="rId2" Type="http://schemas.openxmlformats.org/officeDocument/2006/relationships/hyperlink" Target="https://cia.kennesaw.edu/digital-learning/policy_documents/2022/WCHHS%20Digital%20Learning%20Policy%2022.pdf" TargetMode="External"/><Relationship Id="rId1" Type="http://schemas.openxmlformats.org/officeDocument/2006/relationships/hyperlink" Target="https://cia.kennesaw.edu/digital-learning/policy_documents/2022/Digital%20Learning%20Guidebook_2022.pdf" TargetMode="External"/><Relationship Id="rId4" Type="http://schemas.openxmlformats.org/officeDocument/2006/relationships/hyperlink" Target="https://app.smartsheet.com/b/publish?EQBCT=c9476d09df684cf0863692b77af490a3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CF13B5-1A6E-40A2-851F-285713D844FB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B238EEC2-3E32-4414-B1EB-4E6026A4200B}">
      <dgm:prSet custT="1"/>
      <dgm:spPr/>
      <dgm:t>
        <a:bodyPr/>
        <a:lstStyle/>
        <a:p>
          <a:r>
            <a:rPr lang="en-US" sz="2400" b="0" baseline="0" dirty="0">
              <a:solidFill>
                <a:schemeClr val="bg1"/>
              </a:solidFill>
              <a:latin typeface="Candara" panose="020E0502030303020204" pitchFamily="34" charset="0"/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Faculty Guidebook for Digital Teaching and Learning</a:t>
          </a:r>
          <a:endParaRPr lang="en-US" sz="2400" dirty="0">
            <a:solidFill>
              <a:schemeClr val="bg1"/>
            </a:solidFill>
            <a:latin typeface="Candara" panose="020E0502030303020204" pitchFamily="34" charset="0"/>
          </a:endParaRPr>
        </a:p>
      </dgm:t>
    </dgm:pt>
    <dgm:pt modelId="{9FF59C38-CD6A-445F-BDC0-A9156D2006C2}" type="parTrans" cxnId="{5F2B76A9-4DDD-475A-9414-B613FE84CF53}">
      <dgm:prSet/>
      <dgm:spPr/>
      <dgm:t>
        <a:bodyPr/>
        <a:lstStyle/>
        <a:p>
          <a:endParaRPr lang="en-US"/>
        </a:p>
      </dgm:t>
    </dgm:pt>
    <dgm:pt modelId="{8836A179-BEC1-495D-861C-D25CDBB0FA87}" type="sibTrans" cxnId="{5F2B76A9-4DDD-475A-9414-B613FE84CF53}">
      <dgm:prSet/>
      <dgm:spPr/>
      <dgm:t>
        <a:bodyPr/>
        <a:lstStyle/>
        <a:p>
          <a:endParaRPr lang="en-US"/>
        </a:p>
      </dgm:t>
    </dgm:pt>
    <dgm:pt modelId="{05816FB2-9A8C-4770-81BA-B9E8A7DEC5BE}">
      <dgm:prSet custT="1"/>
      <dgm:spPr/>
      <dgm:t>
        <a:bodyPr/>
        <a:lstStyle/>
        <a:p>
          <a:r>
            <a:rPr lang="en-US" sz="2800" b="0" baseline="0" dirty="0">
              <a:solidFill>
                <a:schemeClr val="bg1"/>
              </a:solidFill>
              <a:latin typeface="Candara" panose="020E0502030303020204" pitchFamily="34" charset="0"/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Wellstar College Digital Learning Policy  </a:t>
          </a:r>
          <a:endParaRPr lang="en-US" sz="2800" dirty="0">
            <a:solidFill>
              <a:schemeClr val="bg1"/>
            </a:solidFill>
            <a:latin typeface="Candara" panose="020E0502030303020204" pitchFamily="34" charset="0"/>
          </a:endParaRPr>
        </a:p>
      </dgm:t>
    </dgm:pt>
    <dgm:pt modelId="{AB8B73E6-2EFB-41F1-B4DA-13143783944F}" type="parTrans" cxnId="{F8FBEDD4-F592-4D63-BF9B-E50C519DA2A7}">
      <dgm:prSet/>
      <dgm:spPr/>
      <dgm:t>
        <a:bodyPr/>
        <a:lstStyle/>
        <a:p>
          <a:endParaRPr lang="en-US"/>
        </a:p>
      </dgm:t>
    </dgm:pt>
    <dgm:pt modelId="{AA08C9D7-ACBF-4900-8357-899F910DCDE2}" type="sibTrans" cxnId="{F8FBEDD4-F592-4D63-BF9B-E50C519DA2A7}">
      <dgm:prSet/>
      <dgm:spPr/>
      <dgm:t>
        <a:bodyPr/>
        <a:lstStyle/>
        <a:p>
          <a:endParaRPr lang="en-US"/>
        </a:p>
      </dgm:t>
    </dgm:pt>
    <dgm:pt modelId="{B8205A9A-BF98-4B8C-874E-6995D8F6F845}">
      <dgm:prSet custT="1"/>
      <dgm:spPr/>
      <dgm:t>
        <a:bodyPr/>
        <a:lstStyle/>
        <a:p>
          <a:pPr algn="ctr"/>
          <a:r>
            <a:rPr lang="en-US" sz="2800" b="0" baseline="0" dirty="0">
              <a:solidFill>
                <a:schemeClr val="bg1"/>
              </a:solidFill>
              <a:latin typeface="Candara" panose="020E0502030303020204" pitchFamily="34" charset="0"/>
            </a:rPr>
            <a:t>Databases: </a:t>
          </a:r>
          <a:endParaRPr lang="en-US" sz="2800" dirty="0">
            <a:solidFill>
              <a:schemeClr val="bg1"/>
            </a:solidFill>
            <a:latin typeface="Candara" panose="020E0502030303020204" pitchFamily="34" charset="0"/>
          </a:endParaRPr>
        </a:p>
      </dgm:t>
    </dgm:pt>
    <dgm:pt modelId="{E619C710-25C6-483C-B589-77A7B37C2371}" type="parTrans" cxnId="{B43D9CB5-189A-4662-8AD5-A01840906E22}">
      <dgm:prSet/>
      <dgm:spPr/>
      <dgm:t>
        <a:bodyPr/>
        <a:lstStyle/>
        <a:p>
          <a:endParaRPr lang="en-US"/>
        </a:p>
      </dgm:t>
    </dgm:pt>
    <dgm:pt modelId="{03DA562C-5E3E-4EF7-914C-A2A5D79F68B0}" type="sibTrans" cxnId="{B43D9CB5-189A-4662-8AD5-A01840906E22}">
      <dgm:prSet/>
      <dgm:spPr/>
      <dgm:t>
        <a:bodyPr/>
        <a:lstStyle/>
        <a:p>
          <a:endParaRPr lang="en-US"/>
        </a:p>
      </dgm:t>
    </dgm:pt>
    <dgm:pt modelId="{3F3C3332-47F7-4D54-9143-574E5A0DB463}">
      <dgm:prSet custT="1"/>
      <dgm:spPr/>
      <dgm:t>
        <a:bodyPr/>
        <a:lstStyle/>
        <a:p>
          <a:pPr algn="ctr"/>
          <a:r>
            <a:rPr lang="en-US" sz="2800" baseline="0">
              <a:solidFill>
                <a:schemeClr val="bg1"/>
              </a:solidFill>
              <a:latin typeface="Candara" panose="020E0502030303020204" pitchFamily="34" charset="0"/>
              <a:hlinkClick xmlns:r="http://schemas.openxmlformats.org/officeDocument/2006/relationships"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Online</a:t>
          </a:r>
          <a:endParaRPr lang="en-US" sz="2800">
            <a:solidFill>
              <a:schemeClr val="bg1"/>
            </a:solidFill>
            <a:latin typeface="Candara" panose="020E0502030303020204" pitchFamily="34" charset="0"/>
          </a:endParaRPr>
        </a:p>
      </dgm:t>
    </dgm:pt>
    <dgm:pt modelId="{BECD4DE5-4AE1-4790-B22C-33AAA58FD859}" type="parTrans" cxnId="{2728044F-774B-47B9-A2C0-A6AE22E6AF96}">
      <dgm:prSet/>
      <dgm:spPr/>
      <dgm:t>
        <a:bodyPr/>
        <a:lstStyle/>
        <a:p>
          <a:endParaRPr lang="en-US"/>
        </a:p>
      </dgm:t>
    </dgm:pt>
    <dgm:pt modelId="{37030AE1-4241-4DC8-983C-B1A7A45DA45D}" type="sibTrans" cxnId="{2728044F-774B-47B9-A2C0-A6AE22E6AF96}">
      <dgm:prSet/>
      <dgm:spPr/>
      <dgm:t>
        <a:bodyPr/>
        <a:lstStyle/>
        <a:p>
          <a:endParaRPr lang="en-US"/>
        </a:p>
      </dgm:t>
    </dgm:pt>
    <dgm:pt modelId="{F3F95EA9-4911-4EE7-8C1A-51BD2BB408F6}">
      <dgm:prSet custT="1"/>
      <dgm:spPr/>
      <dgm:t>
        <a:bodyPr/>
        <a:lstStyle/>
        <a:p>
          <a:pPr algn="ctr"/>
          <a:r>
            <a:rPr lang="en-US" sz="2800" baseline="0" dirty="0">
              <a:solidFill>
                <a:schemeClr val="bg1"/>
              </a:solidFill>
              <a:latin typeface="Candara" panose="020E0502030303020204" pitchFamily="34" charset="0"/>
              <a:hlinkClick xmlns:r="http://schemas.openxmlformats.org/officeDocument/2006/relationships"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Hybrid</a:t>
          </a:r>
          <a:r>
            <a:rPr lang="en-US" sz="2800" baseline="0" dirty="0">
              <a:solidFill>
                <a:schemeClr val="bg1"/>
              </a:solidFill>
              <a:latin typeface="Candara" panose="020E0502030303020204" pitchFamily="34" charset="0"/>
            </a:rPr>
            <a:t> </a:t>
          </a:r>
          <a:endParaRPr lang="en-US" sz="2800" dirty="0">
            <a:solidFill>
              <a:schemeClr val="bg1"/>
            </a:solidFill>
            <a:latin typeface="Candara" panose="020E0502030303020204" pitchFamily="34" charset="0"/>
          </a:endParaRPr>
        </a:p>
      </dgm:t>
    </dgm:pt>
    <dgm:pt modelId="{3C67BBE7-83A4-4501-9ACF-CFE4C4E57071}" type="parTrans" cxnId="{1AD1747A-AD8C-4640-A603-BEAB097FB38A}">
      <dgm:prSet/>
      <dgm:spPr/>
      <dgm:t>
        <a:bodyPr/>
        <a:lstStyle/>
        <a:p>
          <a:endParaRPr lang="en-US"/>
        </a:p>
      </dgm:t>
    </dgm:pt>
    <dgm:pt modelId="{BA68141D-61A8-4493-8C3E-1D898AA23BC5}" type="sibTrans" cxnId="{1AD1747A-AD8C-4640-A603-BEAB097FB38A}">
      <dgm:prSet/>
      <dgm:spPr/>
      <dgm:t>
        <a:bodyPr/>
        <a:lstStyle/>
        <a:p>
          <a:endParaRPr lang="en-US"/>
        </a:p>
      </dgm:t>
    </dgm:pt>
    <dgm:pt modelId="{04EB53B2-9972-4B88-B30D-F00229CEF82B}" type="pres">
      <dgm:prSet presAssocID="{40CF13B5-1A6E-40A2-851F-285713D844FB}" presName="diagram" presStyleCnt="0">
        <dgm:presLayoutVars>
          <dgm:dir/>
          <dgm:resizeHandles val="exact"/>
        </dgm:presLayoutVars>
      </dgm:prSet>
      <dgm:spPr/>
    </dgm:pt>
    <dgm:pt modelId="{D10E16A1-2695-4B3E-ADE3-BAE0285DDD84}" type="pres">
      <dgm:prSet presAssocID="{B238EEC2-3E32-4414-B1EB-4E6026A4200B}" presName="node" presStyleLbl="node1" presStyleIdx="0" presStyleCnt="3">
        <dgm:presLayoutVars>
          <dgm:bulletEnabled val="1"/>
        </dgm:presLayoutVars>
      </dgm:prSet>
      <dgm:spPr/>
    </dgm:pt>
    <dgm:pt modelId="{6045EE79-72D8-41C5-853C-C3F32B69B1A1}" type="pres">
      <dgm:prSet presAssocID="{8836A179-BEC1-495D-861C-D25CDBB0FA87}" presName="sibTrans" presStyleCnt="0"/>
      <dgm:spPr/>
    </dgm:pt>
    <dgm:pt modelId="{8B025CAC-521B-423C-A39B-557F13129435}" type="pres">
      <dgm:prSet presAssocID="{05816FB2-9A8C-4770-81BA-B9E8A7DEC5BE}" presName="node" presStyleLbl="node1" presStyleIdx="1" presStyleCnt="3" custLinFactNeighborX="3489" custLinFactNeighborY="755">
        <dgm:presLayoutVars>
          <dgm:bulletEnabled val="1"/>
        </dgm:presLayoutVars>
      </dgm:prSet>
      <dgm:spPr/>
    </dgm:pt>
    <dgm:pt modelId="{244051A4-66FF-40A4-9A30-2F1503A3732A}" type="pres">
      <dgm:prSet presAssocID="{AA08C9D7-ACBF-4900-8357-899F910DCDE2}" presName="sibTrans" presStyleCnt="0"/>
      <dgm:spPr/>
    </dgm:pt>
    <dgm:pt modelId="{A97777DE-54A9-4E5C-8F75-ACB2431A4AEB}" type="pres">
      <dgm:prSet presAssocID="{B8205A9A-BF98-4B8C-874E-6995D8F6F845}" presName="node" presStyleLbl="node1" presStyleIdx="2" presStyleCnt="3">
        <dgm:presLayoutVars>
          <dgm:bulletEnabled val="1"/>
        </dgm:presLayoutVars>
      </dgm:prSet>
      <dgm:spPr/>
    </dgm:pt>
  </dgm:ptLst>
  <dgm:cxnLst>
    <dgm:cxn modelId="{58B2440E-9A66-49CB-A573-07913ACD9C86}" type="presOf" srcId="{3F3C3332-47F7-4D54-9143-574E5A0DB463}" destId="{A97777DE-54A9-4E5C-8F75-ACB2431A4AEB}" srcOrd="0" destOrd="1" presId="urn:microsoft.com/office/officeart/2005/8/layout/default"/>
    <dgm:cxn modelId="{2728044F-774B-47B9-A2C0-A6AE22E6AF96}" srcId="{B8205A9A-BF98-4B8C-874E-6995D8F6F845}" destId="{3F3C3332-47F7-4D54-9143-574E5A0DB463}" srcOrd="0" destOrd="0" parTransId="{BECD4DE5-4AE1-4790-B22C-33AAA58FD859}" sibTransId="{37030AE1-4241-4DC8-983C-B1A7A45DA45D}"/>
    <dgm:cxn modelId="{4674B174-8FFB-4A8D-A232-598AA6F3AE62}" type="presOf" srcId="{B238EEC2-3E32-4414-B1EB-4E6026A4200B}" destId="{D10E16A1-2695-4B3E-ADE3-BAE0285DDD84}" srcOrd="0" destOrd="0" presId="urn:microsoft.com/office/officeart/2005/8/layout/default"/>
    <dgm:cxn modelId="{1AD1747A-AD8C-4640-A603-BEAB097FB38A}" srcId="{B8205A9A-BF98-4B8C-874E-6995D8F6F845}" destId="{F3F95EA9-4911-4EE7-8C1A-51BD2BB408F6}" srcOrd="1" destOrd="0" parTransId="{3C67BBE7-83A4-4501-9ACF-CFE4C4E57071}" sibTransId="{BA68141D-61A8-4493-8C3E-1D898AA23BC5}"/>
    <dgm:cxn modelId="{6CDBE68B-A5B6-4B17-88BB-D219BE5E6F26}" type="presOf" srcId="{F3F95EA9-4911-4EE7-8C1A-51BD2BB408F6}" destId="{A97777DE-54A9-4E5C-8F75-ACB2431A4AEB}" srcOrd="0" destOrd="2" presId="urn:microsoft.com/office/officeart/2005/8/layout/default"/>
    <dgm:cxn modelId="{14B95AA0-C08F-4093-B6C1-7B6EE32E7E03}" type="presOf" srcId="{40CF13B5-1A6E-40A2-851F-285713D844FB}" destId="{04EB53B2-9972-4B88-B30D-F00229CEF82B}" srcOrd="0" destOrd="0" presId="urn:microsoft.com/office/officeart/2005/8/layout/default"/>
    <dgm:cxn modelId="{5F2B76A9-4DDD-475A-9414-B613FE84CF53}" srcId="{40CF13B5-1A6E-40A2-851F-285713D844FB}" destId="{B238EEC2-3E32-4414-B1EB-4E6026A4200B}" srcOrd="0" destOrd="0" parTransId="{9FF59C38-CD6A-445F-BDC0-A9156D2006C2}" sibTransId="{8836A179-BEC1-495D-861C-D25CDBB0FA87}"/>
    <dgm:cxn modelId="{B43D9CB5-189A-4662-8AD5-A01840906E22}" srcId="{40CF13B5-1A6E-40A2-851F-285713D844FB}" destId="{B8205A9A-BF98-4B8C-874E-6995D8F6F845}" srcOrd="2" destOrd="0" parTransId="{E619C710-25C6-483C-B589-77A7B37C2371}" sibTransId="{03DA562C-5E3E-4EF7-914C-A2A5D79F68B0}"/>
    <dgm:cxn modelId="{C04B6CBA-4D53-49FF-A5B1-2C03CF31A165}" type="presOf" srcId="{05816FB2-9A8C-4770-81BA-B9E8A7DEC5BE}" destId="{8B025CAC-521B-423C-A39B-557F13129435}" srcOrd="0" destOrd="0" presId="urn:microsoft.com/office/officeart/2005/8/layout/default"/>
    <dgm:cxn modelId="{C11512BB-442E-4B9A-8F3E-4FBF8D62A5A8}" type="presOf" srcId="{B8205A9A-BF98-4B8C-874E-6995D8F6F845}" destId="{A97777DE-54A9-4E5C-8F75-ACB2431A4AEB}" srcOrd="0" destOrd="0" presId="urn:microsoft.com/office/officeart/2005/8/layout/default"/>
    <dgm:cxn modelId="{F8FBEDD4-F592-4D63-BF9B-E50C519DA2A7}" srcId="{40CF13B5-1A6E-40A2-851F-285713D844FB}" destId="{05816FB2-9A8C-4770-81BA-B9E8A7DEC5BE}" srcOrd="1" destOrd="0" parTransId="{AB8B73E6-2EFB-41F1-B4DA-13143783944F}" sibTransId="{AA08C9D7-ACBF-4900-8357-899F910DCDE2}"/>
    <dgm:cxn modelId="{9D12C417-0107-465D-AD93-E333A904ACC8}" type="presParOf" srcId="{04EB53B2-9972-4B88-B30D-F00229CEF82B}" destId="{D10E16A1-2695-4B3E-ADE3-BAE0285DDD84}" srcOrd="0" destOrd="0" presId="urn:microsoft.com/office/officeart/2005/8/layout/default"/>
    <dgm:cxn modelId="{36B456D6-60DC-4C5B-8549-D6344B98FD48}" type="presParOf" srcId="{04EB53B2-9972-4B88-B30D-F00229CEF82B}" destId="{6045EE79-72D8-41C5-853C-C3F32B69B1A1}" srcOrd="1" destOrd="0" presId="urn:microsoft.com/office/officeart/2005/8/layout/default"/>
    <dgm:cxn modelId="{E5746005-AAF2-45D3-B8A0-AA780AE0879F}" type="presParOf" srcId="{04EB53B2-9972-4B88-B30D-F00229CEF82B}" destId="{8B025CAC-521B-423C-A39B-557F13129435}" srcOrd="2" destOrd="0" presId="urn:microsoft.com/office/officeart/2005/8/layout/default"/>
    <dgm:cxn modelId="{8C41D391-9F89-4AB7-AB20-DCD21E9A4438}" type="presParOf" srcId="{04EB53B2-9972-4B88-B30D-F00229CEF82B}" destId="{244051A4-66FF-40A4-9A30-2F1503A3732A}" srcOrd="3" destOrd="0" presId="urn:microsoft.com/office/officeart/2005/8/layout/default"/>
    <dgm:cxn modelId="{B0562457-435E-43D5-B8C7-8D5501A51DDF}" type="presParOf" srcId="{04EB53B2-9972-4B88-B30D-F00229CEF82B}" destId="{A97777DE-54A9-4E5C-8F75-ACB2431A4AEB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0E16A1-2695-4B3E-ADE3-BAE0285DDD84}">
      <dsp:nvSpPr>
        <dsp:cNvPr id="0" name=""/>
        <dsp:cNvSpPr/>
      </dsp:nvSpPr>
      <dsp:spPr>
        <a:xfrm>
          <a:off x="1403188" y="1404"/>
          <a:ext cx="2622099" cy="157325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kern="1200" baseline="0" dirty="0">
              <a:solidFill>
                <a:schemeClr val="bg1"/>
              </a:solidFill>
              <a:latin typeface="Candara" panose="020E0502030303020204" pitchFamily="34" charset="0"/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Faculty Guidebook for Digital Teaching and Learning</a:t>
          </a:r>
          <a:endParaRPr lang="en-US" sz="2400" kern="1200" dirty="0">
            <a:solidFill>
              <a:schemeClr val="bg1"/>
            </a:solidFill>
            <a:latin typeface="Candara" panose="020E0502030303020204" pitchFamily="34" charset="0"/>
          </a:endParaRPr>
        </a:p>
      </dsp:txBody>
      <dsp:txXfrm>
        <a:off x="1403188" y="1404"/>
        <a:ext cx="2622099" cy="1573259"/>
      </dsp:txXfrm>
    </dsp:sp>
    <dsp:sp modelId="{8B025CAC-521B-423C-A39B-557F13129435}">
      <dsp:nvSpPr>
        <dsp:cNvPr id="0" name=""/>
        <dsp:cNvSpPr/>
      </dsp:nvSpPr>
      <dsp:spPr>
        <a:xfrm>
          <a:off x="4378982" y="13282"/>
          <a:ext cx="2622099" cy="1573259"/>
        </a:xfrm>
        <a:prstGeom prst="rect">
          <a:avLst/>
        </a:prstGeom>
        <a:solidFill>
          <a:schemeClr val="accent5">
            <a:hueOff val="-737558"/>
            <a:satOff val="25"/>
            <a:lumOff val="-343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kern="1200" baseline="0" dirty="0">
              <a:solidFill>
                <a:schemeClr val="bg1"/>
              </a:solidFill>
              <a:latin typeface="Candara" panose="020E0502030303020204" pitchFamily="34" charset="0"/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Wellstar College Digital Learning Policy  </a:t>
          </a:r>
          <a:endParaRPr lang="en-US" sz="2800" kern="1200" dirty="0">
            <a:solidFill>
              <a:schemeClr val="bg1"/>
            </a:solidFill>
            <a:latin typeface="Candara" panose="020E0502030303020204" pitchFamily="34" charset="0"/>
          </a:endParaRPr>
        </a:p>
      </dsp:txBody>
      <dsp:txXfrm>
        <a:off x="4378982" y="13282"/>
        <a:ext cx="2622099" cy="1573259"/>
      </dsp:txXfrm>
    </dsp:sp>
    <dsp:sp modelId="{A97777DE-54A9-4E5C-8F75-ACB2431A4AEB}">
      <dsp:nvSpPr>
        <dsp:cNvPr id="0" name=""/>
        <dsp:cNvSpPr/>
      </dsp:nvSpPr>
      <dsp:spPr>
        <a:xfrm>
          <a:off x="2845342" y="1836873"/>
          <a:ext cx="2622099" cy="1573259"/>
        </a:xfrm>
        <a:prstGeom prst="rect">
          <a:avLst/>
        </a:prstGeom>
        <a:solidFill>
          <a:schemeClr val="accent5">
            <a:hueOff val="-1475116"/>
            <a:satOff val="51"/>
            <a:lumOff val="-686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kern="1200" baseline="0" dirty="0">
              <a:solidFill>
                <a:schemeClr val="bg1"/>
              </a:solidFill>
              <a:latin typeface="Candara" panose="020E0502030303020204" pitchFamily="34" charset="0"/>
            </a:rPr>
            <a:t>Databases: </a:t>
          </a:r>
          <a:endParaRPr lang="en-US" sz="2800" kern="1200" dirty="0">
            <a:solidFill>
              <a:schemeClr val="bg1"/>
            </a:solidFill>
            <a:latin typeface="Candara" panose="020E0502030303020204" pitchFamily="34" charset="0"/>
          </a:endParaRPr>
        </a:p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baseline="0">
              <a:solidFill>
                <a:schemeClr val="bg1"/>
              </a:solidFill>
              <a:latin typeface="Candara" panose="020E0502030303020204" pitchFamily="34" charset="0"/>
              <a:hlinkClick xmlns:r="http://schemas.openxmlformats.org/officeDocument/2006/relationships"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Online</a:t>
          </a:r>
          <a:endParaRPr lang="en-US" sz="2800" kern="1200">
            <a:solidFill>
              <a:schemeClr val="bg1"/>
            </a:solidFill>
            <a:latin typeface="Candara" panose="020E0502030303020204" pitchFamily="34" charset="0"/>
          </a:endParaRPr>
        </a:p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baseline="0" dirty="0">
              <a:solidFill>
                <a:schemeClr val="bg1"/>
              </a:solidFill>
              <a:latin typeface="Candara" panose="020E0502030303020204" pitchFamily="34" charset="0"/>
              <a:hlinkClick xmlns:r="http://schemas.openxmlformats.org/officeDocument/2006/relationships"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Hybrid</a:t>
          </a:r>
          <a:r>
            <a:rPr lang="en-US" sz="2800" kern="1200" baseline="0" dirty="0">
              <a:solidFill>
                <a:schemeClr val="bg1"/>
              </a:solidFill>
              <a:latin typeface="Candara" panose="020E0502030303020204" pitchFamily="34" charset="0"/>
            </a:rPr>
            <a:t> </a:t>
          </a:r>
          <a:endParaRPr lang="en-US" sz="2800" kern="1200" dirty="0">
            <a:solidFill>
              <a:schemeClr val="bg1"/>
            </a:solidFill>
            <a:latin typeface="Candara" panose="020E0502030303020204" pitchFamily="34" charset="0"/>
          </a:endParaRPr>
        </a:p>
      </dsp:txBody>
      <dsp:txXfrm>
        <a:off x="2845342" y="1836873"/>
        <a:ext cx="2622099" cy="15732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87761E-3FA8-4DB2-9302-8792F0FB89CC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53C8F2-886D-4A74-9CCE-11A620FF4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125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b="0" baseline="0" dirty="0"/>
              <a:t>Highlights: </a:t>
            </a:r>
            <a:endParaRPr lang="en-US" dirty="0"/>
          </a:p>
          <a:p>
            <a:pPr lvl="1"/>
            <a:r>
              <a:rPr lang="en-US" b="0" baseline="0" dirty="0"/>
              <a:t>Use QM Rubric (Passing score = 85 or above)</a:t>
            </a:r>
            <a:endParaRPr lang="en-US" dirty="0"/>
          </a:p>
          <a:p>
            <a:pPr lvl="1"/>
            <a:r>
              <a:rPr lang="en-US" b="0" baseline="0" dirty="0"/>
              <a:t>Review every 5 years</a:t>
            </a:r>
            <a:endParaRPr lang="en-US" dirty="0"/>
          </a:p>
          <a:p>
            <a:pPr lvl="1"/>
            <a:r>
              <a:rPr lang="en-US" b="0" baseline="0" dirty="0"/>
              <a:t>No more than 20% of the course content can be changed w/out triggering a review</a:t>
            </a:r>
            <a:endParaRPr lang="en-US" dirty="0"/>
          </a:p>
          <a:p>
            <a:pPr lvl="1"/>
            <a:r>
              <a:rPr lang="en-US" b="0" baseline="0" dirty="0"/>
              <a:t>New (all) faculty are encouraged to complete DLI training on course design and/or facilitation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53C8F2-886D-4A74-9CCE-11A620FF455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480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D3B3C7E-BC2D-4436-8B03-AC421FA66787}"/>
              </a:ext>
            </a:extLst>
          </p:cNvPr>
          <p:cNvSpPr/>
          <p:nvPr/>
        </p:nvSpPr>
        <p:spPr>
          <a:xfrm>
            <a:off x="160920" y="157606"/>
            <a:ext cx="11870161" cy="65427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66887E-4265-46F7-9DE0-605FFFC9076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35130" y="1066800"/>
            <a:ext cx="8112369" cy="2073119"/>
          </a:xfrm>
        </p:spPr>
        <p:txBody>
          <a:bodyPr anchor="b">
            <a:normAutofit/>
          </a:bodyPr>
          <a:lstStyle>
            <a:lvl1pPr algn="ctr">
              <a:lnSpc>
                <a:spcPct val="110000"/>
              </a:lnSpc>
              <a:defRPr sz="2800" cap="all" spc="39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DB1A74-54F5-45CA-8922-87FFD57515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75804" y="4876802"/>
            <a:ext cx="7821637" cy="102869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6BE6EF-9D0F-4ABF-B92C-E967FE3F1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4AB150-954C-4F02-89AC-DA7163D75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79965" y="6245352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E16270-CBD7-4ACC-BFC5-9CADE7226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9B5D0C1-066E-4C02-A6B8-59FAE4A19724}"/>
              </a:ext>
            </a:extLst>
          </p:cNvPr>
          <p:cNvGrpSpPr/>
          <p:nvPr/>
        </p:nvGrpSpPr>
        <p:grpSpPr>
          <a:xfrm>
            <a:off x="5662258" y="4240546"/>
            <a:ext cx="867485" cy="115439"/>
            <a:chOff x="8910933" y="1861308"/>
            <a:chExt cx="867485" cy="115439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4386904-AFDC-449E-8D1B-906B305EBDA7}"/>
                </a:ext>
              </a:extLst>
            </p:cNvPr>
            <p:cNvSpPr/>
            <p:nvPr/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70778F2-11E8-428C-8324-479CA9D6FE92}"/>
                </a:ext>
              </a:extLst>
            </p:cNvPr>
            <p:cNvCxnSpPr/>
            <p:nvPr/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A0BE89E-CB2D-48BA-A8D2-533FAAAA725F}"/>
                </a:ext>
              </a:extLst>
            </p:cNvPr>
            <p:cNvCxnSpPr/>
            <p:nvPr/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23288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B1126-542A-43AD-8078-EE3565165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A5F98B-5F32-4561-BFBC-9F6E5DA0A3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28700" y="2161903"/>
            <a:ext cx="10134600" cy="374359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73D0DD-B04E-4E48-8EE1-51E46131A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81352D-F9C0-4442-9601-A09A7655E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FC0801-9C45-40AE-AB33-5742CDA4D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503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E946561-59BF-4566-AD2C-9B05C4771D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96250" y="723899"/>
            <a:ext cx="2271849" cy="54102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DF7870-6CBD-47E2-854C-68141BAA10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23900" y="723899"/>
            <a:ext cx="8302534" cy="54102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12FAF3-C106-49CB-A845-1FC7F7313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4D5CCC-00E8-48FA-91A6-921E7B644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7E1751-E7AA-406D-A977-1ACEF1FBD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8829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9B0F7D69-D93C-4C38-A23D-76E000D691CD}"/>
              </a:ext>
            </a:extLst>
          </p:cNvPr>
          <p:cNvSpPr/>
          <p:nvPr/>
        </p:nvSpPr>
        <p:spPr>
          <a:xfrm>
            <a:off x="0" y="0"/>
            <a:ext cx="3496422" cy="6858000"/>
          </a:xfrm>
          <a:custGeom>
            <a:avLst/>
            <a:gdLst>
              <a:gd name="connsiteX0" fmla="*/ 0 w 3496422"/>
              <a:gd name="connsiteY0" fmla="*/ 0 h 6858000"/>
              <a:gd name="connsiteX1" fmla="*/ 1873399 w 3496422"/>
              <a:gd name="connsiteY1" fmla="*/ 0 h 6858000"/>
              <a:gd name="connsiteX2" fmla="*/ 1895523 w 3496422"/>
              <a:gd name="connsiteY2" fmla="*/ 14997 h 6858000"/>
              <a:gd name="connsiteX3" fmla="*/ 3496422 w 3496422"/>
              <a:gd name="connsiteY3" fmla="*/ 3621656 h 6858000"/>
              <a:gd name="connsiteX4" fmla="*/ 1622072 w 3496422"/>
              <a:gd name="connsiteY4" fmla="*/ 6374814 h 6858000"/>
              <a:gd name="connsiteX5" fmla="*/ 1105424 w 3496422"/>
              <a:gd name="connsiteY5" fmla="*/ 6780599 h 6858000"/>
              <a:gd name="connsiteX6" fmla="*/ 993668 w 3496422"/>
              <a:gd name="connsiteY6" fmla="*/ 6858000 h 6858000"/>
              <a:gd name="connsiteX7" fmla="*/ 0 w 3496422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54295" y="1346268"/>
            <a:ext cx="7060135" cy="3285207"/>
          </a:xfrm>
        </p:spPr>
        <p:txBody>
          <a:bodyPr anchor="b">
            <a:noAutofit/>
          </a:bodyPr>
          <a:lstStyle>
            <a:lvl1pPr algn="l">
              <a:lnSpc>
                <a:spcPct val="120000"/>
              </a:lnSpc>
              <a:defRPr sz="5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2312" y="4631475"/>
            <a:ext cx="7052117" cy="1150200"/>
          </a:xfrm>
        </p:spPr>
        <p:txBody>
          <a:bodyPr lIns="109728" tIns="109728" rIns="109728" bIns="91440"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123E5C65-E22A-4865-9449-10140D62B6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54295" y="617415"/>
            <a:ext cx="7123723" cy="457200"/>
          </a:xfrm>
        </p:spPr>
        <p:txBody>
          <a:bodyPr/>
          <a:lstStyle>
            <a:lvl1pPr algn="l">
              <a:defRPr/>
            </a:lvl1pPr>
          </a:lstStyle>
          <a:p>
            <a:fld id="{12241623-A064-4BED-B073-BA4D61433402}" type="datetime1">
              <a:rPr lang="en-US" smtClean="0"/>
              <a:t>2/2/2023</a:t>
            </a:fld>
            <a:endParaRPr lang="en-US"/>
          </a:p>
        </p:txBody>
      </p: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id="{EF9C3DE0-E7F5-4B4D-B5AF-CDE724CE7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4295" y="6170490"/>
            <a:ext cx="5588349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48C1E146-840A-4217-B63E-62E5CF890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0" y="6170490"/>
            <a:ext cx="1198829" cy="457200"/>
          </a:xfrm>
        </p:spPr>
        <p:txBody>
          <a:bodyPr/>
          <a:lstStyle>
            <a:lvl1pPr algn="r">
              <a:defRPr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8CD419D4-EA9D-42D9-BF62-B07F0B7B672B}"/>
              </a:ext>
            </a:extLst>
          </p:cNvPr>
          <p:cNvSpPr/>
          <p:nvPr/>
        </p:nvSpPr>
        <p:spPr>
          <a:xfrm>
            <a:off x="1375409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1C6FEC9B-9608-4181-A9E5-A1B80E72021C}"/>
              </a:ext>
            </a:extLst>
          </p:cNvPr>
          <p:cNvSpPr/>
          <p:nvPr/>
        </p:nvSpPr>
        <p:spPr>
          <a:xfrm>
            <a:off x="1155402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B1564ED-F26F-451D-97D6-A6EC3E83FD55}"/>
              </a:ext>
            </a:extLst>
          </p:cNvPr>
          <p:cNvSpPr/>
          <p:nvPr/>
        </p:nvSpPr>
        <p:spPr>
          <a:xfrm>
            <a:off x="924161" y="0"/>
            <a:ext cx="2261351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51990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6923EF53-7767-4C94-BEF6-D45292794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3E5F3-28EE-488F-BD53-B744C06C3DEC}" type="datetime1">
              <a:rPr lang="en-US" smtClean="0"/>
              <a:t>2/2/2023</a:t>
            </a:fld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ACF12700-F905-4CFA-970C-C81E05A64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DA1B1EE2-BCA3-432B-A32D-B04C7F1DD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72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2DC87-4B97-4A7C-BC4C-6E7724561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B59FD9-57FD-4ABA-9FCD-7954052534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7BD40E-B0AA-47B8-900F-488A8AEC1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5E623C-1E35-4485-A5B4-A71969BE7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5C6BB9-EF4F-465E-985B-34521F68C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532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7F5577-D71B-4279-B07A-62F703E5D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48367D-C35C-4023-BEBE-F834D033B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BFCF8A-B8C6-496A-98A5-BBB52DB70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CDE45C10-227D-42DF-A888-EEFD3784FA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3900" y="750338"/>
            <a:ext cx="4580642" cy="5494694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58886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37115 w 6096000"/>
              <a:gd name="connsiteY3" fmla="*/ 5889172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3037115" y="5889172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A214944-8898-48BC-AE6F-065DA7BBB8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580478" y="4714704"/>
            <a:ext cx="867485" cy="115439"/>
            <a:chOff x="8910933" y="1861308"/>
            <a:chExt cx="867485" cy="115439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94B3AAB-30C4-441D-B481-D253F8325953}"/>
                </a:ext>
              </a:extLst>
            </p:cNvPr>
            <p:cNvSpPr/>
            <p:nvPr/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DCB6176-5585-40BC-BC9C-CA625F989F1B}"/>
                </a:ext>
              </a:extLst>
            </p:cNvPr>
            <p:cNvCxnSpPr/>
            <p:nvPr/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77C4F1D9-97D8-43DD-A319-C56367F97FCE}"/>
                </a:ext>
              </a:extLst>
            </p:cNvPr>
            <p:cNvCxnSpPr/>
            <p:nvPr/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25E64ED-B373-4866-B5A2-E805D3168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291" y="1274475"/>
            <a:ext cx="3761832" cy="2823913"/>
          </a:xfrm>
        </p:spPr>
        <p:txBody>
          <a:bodyPr anchor="b">
            <a:normAutofit/>
          </a:bodyPr>
          <a:lstStyle>
            <a:lvl1pPr algn="ctr">
              <a:defRPr sz="3200" cap="all" spc="6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6D6168-DDAE-41B2-A0D5-42185A2D02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56756" y="2730304"/>
            <a:ext cx="4383030" cy="139739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7455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825EB-71EE-41B3-89D2-47A0C7C35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662F7D-C4AD-4BD4-AAC8-F0223EE4A3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37305" y="2155369"/>
            <a:ext cx="4953000" cy="399832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0FB088-28C6-4667-8DF2-0DE32AE3EC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55369"/>
            <a:ext cx="4953000" cy="3998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36095F-AE34-4E94-B722-E3A1205AE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06A8E6-BD94-48EA-8F35-DA0DF910A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478AEF-56B8-49F5-81E8-663B1FFA0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84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F873F-001F-4254-97F3-05329E6A7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555171"/>
            <a:ext cx="10134600" cy="113551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37B575-060F-4296-A28A-93DA109F96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37306" y="1801620"/>
            <a:ext cx="4849036" cy="814387"/>
          </a:xfrm>
        </p:spPr>
        <p:txBody>
          <a:bodyPr anchor="b">
            <a:normAutofit/>
          </a:bodyPr>
          <a:lstStyle>
            <a:lvl1pPr marL="0" indent="0">
              <a:buNone/>
              <a:defRPr sz="18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581A51-F4D1-4A02-9918-C416F820B6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37306" y="2619103"/>
            <a:ext cx="4849036" cy="35149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2916D0-3DFE-455D-9888-3FDEFD3DE0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50108" y="1801620"/>
            <a:ext cx="4904585" cy="814387"/>
          </a:xfrm>
        </p:spPr>
        <p:txBody>
          <a:bodyPr anchor="b">
            <a:normAutofit/>
          </a:bodyPr>
          <a:lstStyle>
            <a:lvl1pPr marL="0" indent="0">
              <a:buNone/>
              <a:defRPr sz="18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93D763-0643-4A48-8007-93391C59F6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50108" y="2619103"/>
            <a:ext cx="4904585" cy="35149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A2D07B-3A5D-41C2-83B8-BD1AD6522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2C1367-FE5A-4CDD-B85B-724FFFE5B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2F244-23EB-4E1A-B74F-77F23F879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747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76C0A-BEF4-4DE4-A9D2-C60298FC7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67C0AC-3C98-4D68-AE72-CFFA1638C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A7722A-E2E4-45D2-8A20-4853ED683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6B9201-B20B-4412-B745-F2F6A9148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021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C4889A-9ABE-4409-BAD8-F84C36C1F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DA5A70-FE21-4CB6-A67B-1DC798E9E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84AD11-7FD2-432C-A6AB-395BE9275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980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397CF-9CDD-4E78-8F35-A2FFE7867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57200"/>
            <a:ext cx="37052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194BFE-7A85-4123-B0F7-4DB1C141CE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066800"/>
            <a:ext cx="6172200" cy="483869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1EFD6D-1929-4A73-A860-22A36FF5C1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6800" y="2057400"/>
            <a:ext cx="37052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B399A5-94A1-4452-AFF0-918BDA8B1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9589D8-DD83-406C-A77A-176D23993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E46024-82ED-40EF-8846-F6CC44BC5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85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D12FA-83A4-42AF-98D7-312C4C5A7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57200"/>
            <a:ext cx="37052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6CF1DC8-2932-4C6E-BFBB-8BA1C95984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066800"/>
            <a:ext cx="5942012" cy="48387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6E0000-EF01-46A5-8A71-25FB7EA3F9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6800" y="2057400"/>
            <a:ext cx="37052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1AD40B-9246-4532-9F73-5BA9061C3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E6B9A0-5B1C-4F7B-828A-EF74E5147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2E99FB-C932-4165-A612-8B302D8F7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268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CE7638-D991-46E7-BF2C-67D1AC829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723900"/>
            <a:ext cx="10134600" cy="128848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7C6B9C-4923-4DAB-9748-D5CD289EB9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8700" y="2161903"/>
            <a:ext cx="10134600" cy="39693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578CF6-4B33-40E4-B881-5F4C568378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4765" y="6245032"/>
            <a:ext cx="5244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AE857E-F564-4539-9984-10435B6140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54841" y="6245032"/>
            <a:ext cx="26593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fld id="{C485584D-7D79-4248-9986-4CA35242F944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1EABEF-B998-4B11-A878-8F492F8E39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79964" y="6245033"/>
            <a:ext cx="41122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EB54D17-3792-403D-9127-495845021D2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160920 w 12192000"/>
              <a:gd name="connsiteY0" fmla="*/ 157606 h 6858000"/>
              <a:gd name="connsiteX1" fmla="*/ 160920 w 12192000"/>
              <a:gd name="connsiteY1" fmla="*/ 6700394 h 6858000"/>
              <a:gd name="connsiteX2" fmla="*/ 12031081 w 12192000"/>
              <a:gd name="connsiteY2" fmla="*/ 6700394 h 6858000"/>
              <a:gd name="connsiteX3" fmla="*/ 12031081 w 12192000"/>
              <a:gd name="connsiteY3" fmla="*/ 157606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60920" y="157606"/>
                </a:moveTo>
                <a:lnTo>
                  <a:pt x="160920" y="6700394"/>
                </a:lnTo>
                <a:lnTo>
                  <a:pt x="12031081" y="6700394"/>
                </a:lnTo>
                <a:lnTo>
                  <a:pt x="12031081" y="157606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579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15" r:id="rId6"/>
    <p:sldLayoutId id="2147483711" r:id="rId7"/>
    <p:sldLayoutId id="2147483712" r:id="rId8"/>
    <p:sldLayoutId id="2147483713" r:id="rId9"/>
    <p:sldLayoutId id="2147483714" r:id="rId10"/>
    <p:sldLayoutId id="2147483716" r:id="rId11"/>
  </p:sldLayoutIdLst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3200" kern="1200" cap="none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000"/>
        </a:spcBef>
        <a:buFontTx/>
        <a:buNone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274320" indent="-228600" algn="l" defTabSz="914400" rtl="0" eaLnBrk="1" latinLnBrk="0" hangingPunct="1">
        <a:lnSpc>
          <a:spcPct val="110000"/>
        </a:lnSpc>
        <a:spcBef>
          <a:spcPts val="500"/>
        </a:spcBef>
        <a:buSzPct val="85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274320" indent="0" algn="l" defTabSz="914400" rtl="0" eaLnBrk="1" latinLnBrk="0" hangingPunct="1">
        <a:lnSpc>
          <a:spcPct val="110000"/>
        </a:lnSpc>
        <a:spcBef>
          <a:spcPts val="500"/>
        </a:spcBef>
        <a:buFontTx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54864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548640" indent="0" algn="l" defTabSz="914400" rtl="0" eaLnBrk="1" latinLnBrk="0" hangingPunct="1">
        <a:lnSpc>
          <a:spcPct val="110000"/>
        </a:lnSpc>
        <a:spcBef>
          <a:spcPts val="500"/>
        </a:spcBef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20240" y="442220"/>
            <a:ext cx="8770571" cy="1345269"/>
          </a:xfrm>
          <a:prstGeom prst="rect">
            <a:avLst/>
          </a:prstGeom>
        </p:spPr>
        <p:txBody>
          <a:bodyPr vert="horz" lIns="109728" tIns="109728" rIns="109728" bIns="9144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0" y="2312276"/>
            <a:ext cx="8770571" cy="3651504"/>
          </a:xfrm>
          <a:prstGeom prst="rect">
            <a:avLst/>
          </a:prstGeom>
        </p:spPr>
        <p:txBody>
          <a:bodyPr vert="horz" lIns="109728" tIns="109728" rIns="109728" bIns="9144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50727" y="6170491"/>
            <a:ext cx="2840083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r">
              <a:defRPr sz="11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C4408324-A84C-4A45-93B6-78D079CCE772}" type="datetime1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20240" y="6170490"/>
            <a:ext cx="5667375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1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3744" y="6170490"/>
            <a:ext cx="1188720" cy="457200"/>
          </a:xfrm>
          <a:prstGeom prst="rect">
            <a:avLst/>
          </a:prstGeom>
        </p:spPr>
        <p:txBody>
          <a:bodyPr vert="horz" lIns="109728" tIns="109728" rIns="109728" bIns="91440" rtlCol="0" anchor="b"/>
          <a:lstStyle>
            <a:lvl1pPr algn="r">
              <a:defRPr sz="1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/>
          </a:p>
        </p:txBody>
      </p:sp>
      <p:cxnSp>
        <p:nvCxnSpPr>
          <p:cNvPr id="9" name="Straight Connector 8" title="Rule Line">
            <a:extLst>
              <a:ext uri="{FF2B5EF4-FFF2-40B4-BE49-F238E27FC236}">
                <a16:creationId xmlns:a16="http://schemas.microsoft.com/office/drawing/2014/main" id="{430127AE-B29E-4FDF-99D2-A2F1E7003F74}"/>
              </a:ext>
            </a:extLst>
          </p:cNvPr>
          <p:cNvCxnSpPr/>
          <p:nvPr/>
        </p:nvCxnSpPr>
        <p:spPr>
          <a:xfrm>
            <a:off x="1920240" y="2176009"/>
            <a:ext cx="8770571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956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</p:sldLayoutIdLst>
  <p:hf sldNum="0" hdr="0" ftr="0" dt="0"/>
  <p:txStyles>
    <p:titleStyle>
      <a:lvl1pPr algn="l" defTabSz="914400" rtl="0" eaLnBrk="1" latinLnBrk="0" hangingPunct="1">
        <a:lnSpc>
          <a:spcPct val="130000"/>
        </a:lnSpc>
        <a:spcBef>
          <a:spcPct val="0"/>
        </a:spcBef>
        <a:buNone/>
        <a:defRPr sz="3200" b="1" kern="1200" spc="1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800" b="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6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dli.omni.kennesaw.edu/resources/usefuldocs.php" TargetMode="Externa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hyperlink" Target="https://dli.kennesaw.edu/services/pd/udlex.php" TargetMode="Externa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www.flickr.com/photos/gforsythe/32127789000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accessibility.kennesaw.edu/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vigaweb.net/2016/09/come-scrivere-pdf-con-programmi-gratuiti.html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accessibility.kennesaw.edu/basic_accessibility_solutions/creating_accessible_content/index.php#documents" TargetMode="External"/><Relationship Id="rId5" Type="http://schemas.openxmlformats.org/officeDocument/2006/relationships/hyperlink" Target="https://accessibility.kennesaw.edu/advanced_accessibility_solutions/pdf_accessibility_solutions/index.php" TargetMode="External"/><Relationship Id="rId4" Type="http://schemas.openxmlformats.org/officeDocument/2006/relationships/hyperlink" Target="https://accessibility.kennesaw.edu/advanced_accessibility_solutions/pdf_accessibility_solutions/equidox.php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iteachu.uaf.edu/voice-to-text/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accessibility.kennesaw.edu/basic_accessibility_solutions/creating_accessible_content/accessible_videos.php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https://i.pinimg.com/originals/ab/38/8a/ab388ae9891c76d2d9897458e7203280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s://dli.kennesaw.edu/services/pd/ecfs.php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dli.omni.kennesaw.edu/services/one_on_one_service_request.php" TargetMode="External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otra-educacion.blogspot.com/2015/09/1990-2030-global-education-goals-metas.html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qualitymatters.org/sites/default/files/PDFs/StandardsfromtheQMHigherEducationRubric.pdf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dli.kennesaw.edu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li.kennesaw.edu/services/coursereview/course_review_request_form.php" TargetMode="External"/><Relationship Id="rId2" Type="http://schemas.openxmlformats.org/officeDocument/2006/relationships/hyperlink" Target="https://dli.kennesaw.edu/services/microlearning/index.php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8">
            <a:extLst>
              <a:ext uri="{FF2B5EF4-FFF2-40B4-BE49-F238E27FC236}">
                <a16:creationId xmlns:a16="http://schemas.microsoft.com/office/drawing/2014/main" id="{DF0CAD46-2E46-44EB-A063-C05881768C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Picture 3" descr="Vector background of vibrant colors splashing">
            <a:extLst>
              <a:ext uri="{FF2B5EF4-FFF2-40B4-BE49-F238E27FC236}">
                <a16:creationId xmlns:a16="http://schemas.microsoft.com/office/drawing/2014/main" id="{27A27D6A-5F3F-297B-D53B-2F9F82376F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279"/>
          <a:stretch/>
        </p:blipFill>
        <p:spPr>
          <a:xfrm>
            <a:off x="20" y="-11605"/>
            <a:ext cx="12191980" cy="6857989"/>
          </a:xfrm>
          <a:prstGeom prst="rect">
            <a:avLst/>
          </a:prstGeom>
        </p:spPr>
      </p:pic>
      <p:sp>
        <p:nvSpPr>
          <p:cNvPr id="41" name="Rectangle 10">
            <a:extLst>
              <a:ext uri="{FF2B5EF4-FFF2-40B4-BE49-F238E27FC236}">
                <a16:creationId xmlns:a16="http://schemas.microsoft.com/office/drawing/2014/main" id="{0FDFF237-4369-41A3-9CE4-CD1A68139E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549553"/>
            <a:ext cx="12191999" cy="5320052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47000">
                <a:srgbClr val="000000">
                  <a:alpha val="41000"/>
                </a:srgbClr>
              </a:gs>
              <a:gs pos="81000">
                <a:srgbClr val="000000">
                  <a:alpha val="56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BEAA0C-ED62-050D-4DBF-85CF76EA60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76090" y="2990430"/>
            <a:ext cx="8039818" cy="1643572"/>
          </a:xfrm>
        </p:spPr>
        <p:txBody>
          <a:bodyPr>
            <a:normAutofit fontScale="90000"/>
          </a:bodyPr>
          <a:lstStyle/>
          <a:p>
            <a:br>
              <a:rPr lang="en-US" sz="5400" b="1" dirty="0">
                <a:solidFill>
                  <a:srgbClr val="FFFFFF"/>
                </a:solidFill>
                <a:latin typeface="Candara" panose="020E0502030303020204" pitchFamily="34" charset="0"/>
              </a:rPr>
            </a:br>
            <a:br>
              <a:rPr lang="en-US" sz="5400" b="1" dirty="0">
                <a:solidFill>
                  <a:srgbClr val="FFFFFF"/>
                </a:solidFill>
                <a:latin typeface="Candara" panose="020E0502030303020204" pitchFamily="34" charset="0"/>
              </a:rPr>
            </a:br>
            <a:r>
              <a:rPr lang="en-US" sz="5400" b="1" dirty="0">
                <a:solidFill>
                  <a:srgbClr val="FFFFFF"/>
                </a:solidFill>
                <a:latin typeface="Candara" panose="020E0502030303020204" pitchFamily="34" charset="0"/>
              </a:rPr>
              <a:t>Well Star College Lunch &amp; Learn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5CD0DF-E132-83BA-86EA-39B7931712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57556" y="5272809"/>
            <a:ext cx="8442384" cy="725018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FFFFFF"/>
                </a:solidFill>
                <a:latin typeface="Candara" panose="020E0502030303020204" pitchFamily="34" charset="0"/>
              </a:rPr>
              <a:t>Kandice Porter and Sarah Cooper </a:t>
            </a:r>
          </a:p>
        </p:txBody>
      </p:sp>
      <p:grpSp>
        <p:nvGrpSpPr>
          <p:cNvPr id="42" name="Group 12">
            <a:extLst>
              <a:ext uri="{FF2B5EF4-FFF2-40B4-BE49-F238E27FC236}">
                <a16:creationId xmlns:a16="http://schemas.microsoft.com/office/drawing/2014/main" id="{C3E45FAB-3768-4529-B0E8-A0E9BE5E38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62258" y="4739509"/>
            <a:ext cx="867485" cy="115439"/>
            <a:chOff x="8910933" y="1861308"/>
            <a:chExt cx="867485" cy="115439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FF68CFF-0675-43D9-8EF2-EAC1F19D24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43" name="Straight Connector 14">
              <a:extLst>
                <a:ext uri="{FF2B5EF4-FFF2-40B4-BE49-F238E27FC236}">
                  <a16:creationId xmlns:a16="http://schemas.microsoft.com/office/drawing/2014/main" id="{E1414FA8-D7DF-4B14-AD83-846AB2899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15">
              <a:extLst>
                <a:ext uri="{FF2B5EF4-FFF2-40B4-BE49-F238E27FC236}">
                  <a16:creationId xmlns:a16="http://schemas.microsoft.com/office/drawing/2014/main" id="{638B88A0-A01D-4106-8E09-1AEB09B04E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A721FA80-6332-5F28-1702-9AA58485F6F7}"/>
              </a:ext>
            </a:extLst>
          </p:cNvPr>
          <p:cNvSpPr txBox="1"/>
          <p:nvPr/>
        </p:nvSpPr>
        <p:spPr>
          <a:xfrm>
            <a:off x="475013" y="721965"/>
            <a:ext cx="1104405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andara" panose="020E0502030303020204" pitchFamily="34" charset="0"/>
              </a:rPr>
              <a:t>Getting Digitally Enhanced Courses Approved </a:t>
            </a:r>
          </a:p>
        </p:txBody>
      </p:sp>
    </p:spTree>
    <p:extLst>
      <p:ext uri="{BB962C8B-B14F-4D97-AF65-F5344CB8AC3E}">
        <p14:creationId xmlns:p14="http://schemas.microsoft.com/office/powerpoint/2010/main" val="2649907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C7D26B-A4C1-2CC7-4E00-F81601D6E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0240" y="442220"/>
            <a:ext cx="8770571" cy="1345269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rgbClr val="FFC000"/>
                </a:solidFill>
              </a:rPr>
              <a:t>Online Syllabus </a:t>
            </a:r>
            <a:r>
              <a:rPr lang="en-US" sz="4000" dirty="0">
                <a:solidFill>
                  <a:srgbClr val="FFC000"/>
                </a:solidFill>
                <a:hlinkClick r:id="rId2"/>
              </a:rPr>
              <a:t>Template</a:t>
            </a:r>
            <a:r>
              <a:rPr lang="en-US" sz="4000" dirty="0">
                <a:solidFill>
                  <a:srgbClr val="FFC000"/>
                </a:solidFill>
              </a:rPr>
              <a:t> (Updated)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85DEA08-18CF-C71B-7573-4A3C3E3E3E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54095" y="1938410"/>
            <a:ext cx="6902860" cy="3651250"/>
          </a:xfrm>
        </p:spPr>
      </p:pic>
    </p:spTree>
    <p:extLst>
      <p:ext uri="{BB962C8B-B14F-4D97-AF65-F5344CB8AC3E}">
        <p14:creationId xmlns:p14="http://schemas.microsoft.com/office/powerpoint/2010/main" val="20786318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C0D6E6-C75E-B7EB-033A-8595B86FE2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50763" y="1786731"/>
            <a:ext cx="7158671" cy="3284538"/>
          </a:xfrm>
        </p:spPr>
        <p:txBody>
          <a:bodyPr anchor="b">
            <a:noAutofit/>
          </a:bodyPr>
          <a:lstStyle/>
          <a:p>
            <a:pPr>
              <a:lnSpc>
                <a:spcPct val="110000"/>
              </a:lnSpc>
            </a:pPr>
            <a:r>
              <a:rPr lang="en-US" dirty="0">
                <a:solidFill>
                  <a:srgbClr val="00B050"/>
                </a:solidFill>
                <a:latin typeface="Candara" panose="020E0502030303020204" pitchFamily="34" charset="0"/>
              </a:rPr>
              <a:t>What are Common Issues in Courses Submitted for Review?</a:t>
            </a:r>
          </a:p>
        </p:txBody>
      </p:sp>
      <p:pic>
        <p:nvPicPr>
          <p:cNvPr id="6" name="Picture 5" descr="Magnifying glass and question mark">
            <a:extLst>
              <a:ext uri="{FF2B5EF4-FFF2-40B4-BE49-F238E27FC236}">
                <a16:creationId xmlns:a16="http://schemas.microsoft.com/office/drawing/2014/main" id="{BD56D22B-7BB6-A04F-F93D-F36568D147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183" r="27535"/>
          <a:stretch/>
        </p:blipFill>
        <p:spPr>
          <a:xfrm>
            <a:off x="153" y="10"/>
            <a:ext cx="5033023" cy="6857990"/>
          </a:xfrm>
          <a:custGeom>
            <a:avLst/>
            <a:gdLst/>
            <a:ahLst/>
            <a:cxnLst/>
            <a:rect l="l" t="t" r="r" b="b"/>
            <a:pathLst>
              <a:path w="4710787" h="6858000">
                <a:moveTo>
                  <a:pt x="0" y="0"/>
                </a:moveTo>
                <a:lnTo>
                  <a:pt x="1214365" y="0"/>
                </a:lnTo>
                <a:lnTo>
                  <a:pt x="1994531" y="0"/>
                </a:lnTo>
                <a:lnTo>
                  <a:pt x="3087764" y="0"/>
                </a:lnTo>
                <a:lnTo>
                  <a:pt x="3109888" y="14997"/>
                </a:lnTo>
                <a:cubicBezTo>
                  <a:pt x="4137051" y="754641"/>
                  <a:pt x="4710787" y="2093192"/>
                  <a:pt x="4710787" y="3621656"/>
                </a:cubicBezTo>
                <a:cubicBezTo>
                  <a:pt x="4710787" y="4969131"/>
                  <a:pt x="3782062" y="5602839"/>
                  <a:pt x="2836437" y="6374814"/>
                </a:cubicBezTo>
                <a:cubicBezTo>
                  <a:pt x="2664234" y="6515397"/>
                  <a:pt x="2493607" y="6653108"/>
                  <a:pt x="2319789" y="6780599"/>
                </a:cubicBezTo>
                <a:lnTo>
                  <a:pt x="2208033" y="6858000"/>
                </a:lnTo>
                <a:lnTo>
                  <a:pt x="1994531" y="6858000"/>
                </a:lnTo>
                <a:lnTo>
                  <a:pt x="121436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18820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49BB7E9A-6937-4BF0-9F51-A20F197B55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8B20FE-F9E6-626D-D464-95463563E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017" y="-421384"/>
            <a:ext cx="5295569" cy="1822123"/>
          </a:xfrm>
        </p:spPr>
        <p:txBody>
          <a:bodyPr anchor="b">
            <a:normAutofit/>
          </a:bodyPr>
          <a:lstStyle/>
          <a:p>
            <a:r>
              <a:rPr lang="en-US" sz="4400" dirty="0">
                <a:solidFill>
                  <a:srgbClr val="00B050"/>
                </a:solidFill>
                <a:latin typeface="Candara" panose="020E0502030303020204" pitchFamily="34" charset="0"/>
              </a:rPr>
              <a:t>Course Structures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96BF66C-7BF9-31CA-2C4B-26AC7071D6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565753"/>
            <a:ext cx="5709182" cy="5110619"/>
          </a:xfrm>
        </p:spPr>
        <p:txBody>
          <a:bodyPr anchor="t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Candara" panose="020E0502030303020204" pitchFamily="34" charset="0"/>
              </a:rPr>
              <a:t>Using </a:t>
            </a:r>
            <a:r>
              <a:rPr lang="en-US" sz="2400" dirty="0">
                <a:latin typeface="Candara" panose="020E0502030303020204" pitchFamily="34" charset="0"/>
                <a:hlinkClick r:id="rId2"/>
              </a:rPr>
              <a:t>Universal Design for Learning</a:t>
            </a:r>
            <a:r>
              <a:rPr lang="en-US" sz="2400" dirty="0">
                <a:latin typeface="Candara" panose="020E0502030303020204" pitchFamily="34" charset="0"/>
              </a:rPr>
              <a:t> to develop course maps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Candara" panose="020E0502030303020204" pitchFamily="34" charset="0"/>
              </a:rPr>
              <a:t>Faculty often organize by content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Candara" panose="020E0502030303020204" pitchFamily="34" charset="0"/>
              </a:rPr>
              <a:t>QM is looking for modules (time/theme)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Candara" panose="020E0502030303020204" pitchFamily="34" charset="0"/>
              </a:rPr>
              <a:t>Course objectives -&gt; </a:t>
            </a:r>
            <a:r>
              <a:rPr lang="en-US" sz="2400" i="1" dirty="0">
                <a:latin typeface="Candara" panose="020E0502030303020204" pitchFamily="34" charset="0"/>
              </a:rPr>
              <a:t>Module objectives</a:t>
            </a:r>
            <a:r>
              <a:rPr lang="en-US" sz="2400" dirty="0">
                <a:latin typeface="Candara" panose="020E0502030303020204" pitchFamily="34" charset="0"/>
              </a:rPr>
              <a:t> -&gt; Learning Activities -&gt; </a:t>
            </a:r>
            <a:r>
              <a:rPr lang="en-US" sz="2400" i="1" dirty="0">
                <a:latin typeface="Candara" panose="020E0502030303020204" pitchFamily="34" charset="0"/>
              </a:rPr>
              <a:t>Assessments</a:t>
            </a:r>
            <a:r>
              <a:rPr lang="en-US" sz="2400" dirty="0">
                <a:latin typeface="Candara" panose="020E0502030303020204" pitchFamily="34" charset="0"/>
              </a:rPr>
              <a:t> 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E0939753-89D7-48A8-8441-B9FF25CE8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04167" y="0"/>
            <a:ext cx="5687681" cy="5708856"/>
          </a:xfrm>
          <a:custGeom>
            <a:avLst/>
            <a:gdLst>
              <a:gd name="connsiteX0" fmla="*/ 2787282 w 5687681"/>
              <a:gd name="connsiteY0" fmla="*/ 0 h 5708856"/>
              <a:gd name="connsiteX1" fmla="*/ 3988996 w 5687681"/>
              <a:gd name="connsiteY1" fmla="*/ 0 h 5708856"/>
              <a:gd name="connsiteX2" fmla="*/ 4236253 w 5687681"/>
              <a:gd name="connsiteY2" fmla="*/ 68070 h 5708856"/>
              <a:gd name="connsiteX3" fmla="*/ 4483543 w 5687681"/>
              <a:gd name="connsiteY3" fmla="*/ 168573 h 5708856"/>
              <a:gd name="connsiteX4" fmla="*/ 5265611 w 5687681"/>
              <a:gd name="connsiteY4" fmla="*/ 790441 h 5708856"/>
              <a:gd name="connsiteX5" fmla="*/ 5682608 w 5687681"/>
              <a:gd name="connsiteY5" fmla="*/ 1499885 h 5708856"/>
              <a:gd name="connsiteX6" fmla="*/ 5687681 w 5687681"/>
              <a:gd name="connsiteY6" fmla="*/ 1513862 h 5708856"/>
              <a:gd name="connsiteX7" fmla="*/ 5687681 w 5687681"/>
              <a:gd name="connsiteY7" fmla="*/ 3841322 h 5708856"/>
              <a:gd name="connsiteX8" fmla="*/ 5651147 w 5687681"/>
              <a:gd name="connsiteY8" fmla="*/ 3896489 h 5708856"/>
              <a:gd name="connsiteX9" fmla="*/ 4734255 w 5687681"/>
              <a:gd name="connsiteY9" fmla="*/ 4737639 h 5708856"/>
              <a:gd name="connsiteX10" fmla="*/ 4532663 w 5687681"/>
              <a:gd name="connsiteY10" fmla="*/ 4898543 h 5708856"/>
              <a:gd name="connsiteX11" fmla="*/ 2876165 w 5687681"/>
              <a:gd name="connsiteY11" fmla="*/ 5708856 h 5708856"/>
              <a:gd name="connsiteX12" fmla="*/ 694066 w 5687681"/>
              <a:gd name="connsiteY12" fmla="*/ 4391717 h 5708856"/>
              <a:gd name="connsiteX13" fmla="*/ 461517 w 5687681"/>
              <a:gd name="connsiteY13" fmla="*/ 4054756 h 5708856"/>
              <a:gd name="connsiteX14" fmla="*/ 0 w 5687681"/>
              <a:gd name="connsiteY14" fmla="*/ 2993139 h 5708856"/>
              <a:gd name="connsiteX15" fmla="*/ 278855 w 5687681"/>
              <a:gd name="connsiteY15" fmla="*/ 1849819 h 5708856"/>
              <a:gd name="connsiteX16" fmla="*/ 1047879 w 5687681"/>
              <a:gd name="connsiteY16" fmla="*/ 867400 h 5708856"/>
              <a:gd name="connsiteX17" fmla="*/ 2159714 w 5687681"/>
              <a:gd name="connsiteY17" fmla="*/ 186098 h 5708856"/>
              <a:gd name="connsiteX18" fmla="*/ 2785137 w 5687681"/>
              <a:gd name="connsiteY18" fmla="*/ 372 h 5708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687681" h="5708856">
                <a:moveTo>
                  <a:pt x="2787282" y="0"/>
                </a:moveTo>
                <a:lnTo>
                  <a:pt x="3988996" y="0"/>
                </a:lnTo>
                <a:lnTo>
                  <a:pt x="4236253" y="68070"/>
                </a:lnTo>
                <a:cubicBezTo>
                  <a:pt x="4321147" y="96843"/>
                  <a:pt x="4403628" y="130356"/>
                  <a:pt x="4483543" y="168573"/>
                </a:cubicBezTo>
                <a:cubicBezTo>
                  <a:pt x="4783119" y="311949"/>
                  <a:pt x="5046239" y="521215"/>
                  <a:pt x="5265611" y="790441"/>
                </a:cubicBezTo>
                <a:cubicBezTo>
                  <a:pt x="5433740" y="996857"/>
                  <a:pt x="5573537" y="1235870"/>
                  <a:pt x="5682608" y="1499885"/>
                </a:cubicBezTo>
                <a:lnTo>
                  <a:pt x="5687681" y="1513862"/>
                </a:lnTo>
                <a:lnTo>
                  <a:pt x="5687681" y="3841322"/>
                </a:lnTo>
                <a:lnTo>
                  <a:pt x="5651147" y="3896489"/>
                </a:lnTo>
                <a:cubicBezTo>
                  <a:pt x="5427171" y="4186934"/>
                  <a:pt x="5090625" y="4454446"/>
                  <a:pt x="4734255" y="4737639"/>
                </a:cubicBezTo>
                <a:cubicBezTo>
                  <a:pt x="4668506" y="4789825"/>
                  <a:pt x="4600584" y="4843856"/>
                  <a:pt x="4532663" y="4898543"/>
                </a:cubicBezTo>
                <a:cubicBezTo>
                  <a:pt x="3924681" y="5387974"/>
                  <a:pt x="3480945" y="5708856"/>
                  <a:pt x="2876165" y="5708856"/>
                </a:cubicBezTo>
                <a:cubicBezTo>
                  <a:pt x="1954665" y="5708856"/>
                  <a:pt x="1302047" y="5314966"/>
                  <a:pt x="694066" y="4391717"/>
                </a:cubicBezTo>
                <a:cubicBezTo>
                  <a:pt x="614503" y="4270875"/>
                  <a:pt x="536731" y="4160972"/>
                  <a:pt x="461517" y="4054756"/>
                </a:cubicBezTo>
                <a:cubicBezTo>
                  <a:pt x="149788" y="3614348"/>
                  <a:pt x="0" y="3385316"/>
                  <a:pt x="0" y="2993139"/>
                </a:cubicBezTo>
                <a:cubicBezTo>
                  <a:pt x="0" y="2603731"/>
                  <a:pt x="93889" y="2219065"/>
                  <a:pt x="278855" y="1849819"/>
                </a:cubicBezTo>
                <a:cubicBezTo>
                  <a:pt x="459854" y="1488610"/>
                  <a:pt x="718625" y="1157977"/>
                  <a:pt x="1047879" y="867400"/>
                </a:cubicBezTo>
                <a:cubicBezTo>
                  <a:pt x="1371504" y="581701"/>
                  <a:pt x="1755887" y="346080"/>
                  <a:pt x="2159714" y="186098"/>
                </a:cubicBezTo>
                <a:cubicBezTo>
                  <a:pt x="2367064" y="103803"/>
                  <a:pt x="2576044" y="41801"/>
                  <a:pt x="2785137" y="372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F5CCFC5-858F-4B45-9B10-D49DD0280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25450" y="0"/>
            <a:ext cx="5866550" cy="5788550"/>
          </a:xfrm>
          <a:custGeom>
            <a:avLst/>
            <a:gdLst>
              <a:gd name="connsiteX0" fmla="*/ 2331396 w 5798121"/>
              <a:gd name="connsiteY0" fmla="*/ 0 h 5788550"/>
              <a:gd name="connsiteX1" fmla="*/ 4658651 w 5798121"/>
              <a:gd name="connsiteY1" fmla="*/ 0 h 5788550"/>
              <a:gd name="connsiteX2" fmla="*/ 4682835 w 5798121"/>
              <a:gd name="connsiteY2" fmla="*/ 9816 h 5788550"/>
              <a:gd name="connsiteX3" fmla="*/ 5499667 w 5798121"/>
              <a:gd name="connsiteY3" fmla="*/ 658449 h 5788550"/>
              <a:gd name="connsiteX4" fmla="*/ 5665313 w 5798121"/>
              <a:gd name="connsiteY4" fmla="*/ 884789 h 5788550"/>
              <a:gd name="connsiteX5" fmla="*/ 5798121 w 5798121"/>
              <a:gd name="connsiteY5" fmla="*/ 1110681 h 5788550"/>
              <a:gd name="connsiteX6" fmla="*/ 5798121 w 5798121"/>
              <a:gd name="connsiteY6" fmla="*/ 4016954 h 5788550"/>
              <a:gd name="connsiteX7" fmla="*/ 5706359 w 5798121"/>
              <a:gd name="connsiteY7" fmla="*/ 4121532 h 5788550"/>
              <a:gd name="connsiteX8" fmla="*/ 4944692 w 5798121"/>
              <a:gd name="connsiteY8" fmla="*/ 4775532 h 5788550"/>
              <a:gd name="connsiteX9" fmla="*/ 4734137 w 5798121"/>
              <a:gd name="connsiteY9" fmla="*/ 4943362 h 5788550"/>
              <a:gd name="connsiteX10" fmla="*/ 3004009 w 5798121"/>
              <a:gd name="connsiteY10" fmla="*/ 5788550 h 5788550"/>
              <a:gd name="connsiteX11" fmla="*/ 724917 w 5798121"/>
              <a:gd name="connsiteY11" fmla="*/ 4414722 h 5788550"/>
              <a:gd name="connsiteX12" fmla="*/ 482031 w 5798121"/>
              <a:gd name="connsiteY12" fmla="*/ 4063258 h 5788550"/>
              <a:gd name="connsiteX13" fmla="*/ 0 w 5798121"/>
              <a:gd name="connsiteY13" fmla="*/ 2955950 h 5788550"/>
              <a:gd name="connsiteX14" fmla="*/ 291250 w 5798121"/>
              <a:gd name="connsiteY14" fmla="*/ 1763422 h 5788550"/>
              <a:gd name="connsiteX15" fmla="*/ 1094457 w 5798121"/>
              <a:gd name="connsiteY15" fmla="*/ 738720 h 5788550"/>
              <a:gd name="connsiteX16" fmla="*/ 2255713 w 5798121"/>
              <a:gd name="connsiteY16" fmla="*/ 28095 h 5788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798121" h="5788550">
                <a:moveTo>
                  <a:pt x="2331396" y="0"/>
                </a:moveTo>
                <a:lnTo>
                  <a:pt x="4658651" y="0"/>
                </a:lnTo>
                <a:lnTo>
                  <a:pt x="4682835" y="9816"/>
                </a:lnTo>
                <a:cubicBezTo>
                  <a:pt x="4995727" y="159362"/>
                  <a:pt x="5270543" y="377635"/>
                  <a:pt x="5499667" y="658449"/>
                </a:cubicBezTo>
                <a:cubicBezTo>
                  <a:pt x="5558201" y="730215"/>
                  <a:pt x="5613447" y="805760"/>
                  <a:pt x="5665313" y="884789"/>
                </a:cubicBezTo>
                <a:lnTo>
                  <a:pt x="5798121" y="1110681"/>
                </a:lnTo>
                <a:lnTo>
                  <a:pt x="5798121" y="4016954"/>
                </a:lnTo>
                <a:lnTo>
                  <a:pt x="5706359" y="4121532"/>
                </a:lnTo>
                <a:cubicBezTo>
                  <a:pt x="5491360" y="4341659"/>
                  <a:pt x="5223849" y="4553996"/>
                  <a:pt x="4944692" y="4775532"/>
                </a:cubicBezTo>
                <a:cubicBezTo>
                  <a:pt x="4876021" y="4829964"/>
                  <a:pt x="4805079" y="4886320"/>
                  <a:pt x="4734137" y="4943362"/>
                </a:cubicBezTo>
                <a:cubicBezTo>
                  <a:pt x="4099133" y="5453857"/>
                  <a:pt x="3635672" y="5788550"/>
                  <a:pt x="3004009" y="5788550"/>
                </a:cubicBezTo>
                <a:cubicBezTo>
                  <a:pt x="2041550" y="5788550"/>
                  <a:pt x="1359922" y="5377707"/>
                  <a:pt x="724917" y="4414722"/>
                </a:cubicBezTo>
                <a:cubicBezTo>
                  <a:pt x="641818" y="4288679"/>
                  <a:pt x="560588" y="4174046"/>
                  <a:pt x="482031" y="4063258"/>
                </a:cubicBezTo>
                <a:cubicBezTo>
                  <a:pt x="156446" y="3603895"/>
                  <a:pt x="0" y="3365006"/>
                  <a:pt x="0" y="2955950"/>
                </a:cubicBezTo>
                <a:cubicBezTo>
                  <a:pt x="0" y="2549782"/>
                  <a:pt x="98062" y="2148559"/>
                  <a:pt x="291250" y="1763422"/>
                </a:cubicBezTo>
                <a:cubicBezTo>
                  <a:pt x="480295" y="1386666"/>
                  <a:pt x="750568" y="1041802"/>
                  <a:pt x="1094457" y="738720"/>
                </a:cubicBezTo>
                <a:cubicBezTo>
                  <a:pt x="1432467" y="440725"/>
                  <a:pt x="1833935" y="194963"/>
                  <a:pt x="2255713" y="28095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348ECDC-D455-4B71-90F6-2ECC12B798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3734" y="0"/>
            <a:ext cx="5568114" cy="5577748"/>
          </a:xfrm>
          <a:custGeom>
            <a:avLst/>
            <a:gdLst>
              <a:gd name="connsiteX0" fmla="*/ 2959946 w 5568114"/>
              <a:gd name="connsiteY0" fmla="*/ 0 h 5577748"/>
              <a:gd name="connsiteX1" fmla="*/ 3614224 w 5568114"/>
              <a:gd name="connsiteY1" fmla="*/ 0 h 5577748"/>
              <a:gd name="connsiteX2" fmla="*/ 3844432 w 5568114"/>
              <a:gd name="connsiteY2" fmla="*/ 36392 h 5577748"/>
              <a:gd name="connsiteX3" fmla="*/ 4336826 w 5568114"/>
              <a:gd name="connsiteY3" fmla="*/ 203778 h 5577748"/>
              <a:gd name="connsiteX4" fmla="*/ 5093304 w 5568114"/>
              <a:gd name="connsiteY4" fmla="*/ 806978 h 5577748"/>
              <a:gd name="connsiteX5" fmla="*/ 5496656 w 5568114"/>
              <a:gd name="connsiteY5" fmla="*/ 1495125 h 5577748"/>
              <a:gd name="connsiteX6" fmla="*/ 5568114 w 5568114"/>
              <a:gd name="connsiteY6" fmla="*/ 1692569 h 5577748"/>
              <a:gd name="connsiteX7" fmla="*/ 5568114 w 5568114"/>
              <a:gd name="connsiteY7" fmla="*/ 3665503 h 5577748"/>
              <a:gd name="connsiteX8" fmla="*/ 5466225 w 5568114"/>
              <a:gd name="connsiteY8" fmla="*/ 3819786 h 5577748"/>
              <a:gd name="connsiteX9" fmla="*/ 4579336 w 5568114"/>
              <a:gd name="connsiteY9" fmla="*/ 4635686 h 5577748"/>
              <a:gd name="connsiteX10" fmla="*/ 4384340 w 5568114"/>
              <a:gd name="connsiteY10" fmla="*/ 4791760 h 5577748"/>
              <a:gd name="connsiteX11" fmla="*/ 2782048 w 5568114"/>
              <a:gd name="connsiteY11" fmla="*/ 5577748 h 5577748"/>
              <a:gd name="connsiteX12" fmla="*/ 671354 w 5568114"/>
              <a:gd name="connsiteY12" fmla="*/ 4300148 h 5577748"/>
              <a:gd name="connsiteX13" fmla="*/ 446415 w 5568114"/>
              <a:gd name="connsiteY13" fmla="*/ 3973302 h 5577748"/>
              <a:gd name="connsiteX14" fmla="*/ 0 w 5568114"/>
              <a:gd name="connsiteY14" fmla="*/ 2943554 h 5577748"/>
              <a:gd name="connsiteX15" fmla="*/ 269730 w 5568114"/>
              <a:gd name="connsiteY15" fmla="*/ 1834555 h 5577748"/>
              <a:gd name="connsiteX16" fmla="*/ 1013589 w 5568114"/>
              <a:gd name="connsiteY16" fmla="*/ 881627 h 5577748"/>
              <a:gd name="connsiteX17" fmla="*/ 2089042 w 5568114"/>
              <a:gd name="connsiteY17" fmla="*/ 220777 h 5577748"/>
              <a:gd name="connsiteX18" fmla="*/ 2845684 w 5568114"/>
              <a:gd name="connsiteY18" fmla="*/ 14234 h 5577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568114" h="5577748">
                <a:moveTo>
                  <a:pt x="2959946" y="0"/>
                </a:moveTo>
                <a:lnTo>
                  <a:pt x="3614224" y="0"/>
                </a:lnTo>
                <a:lnTo>
                  <a:pt x="3844432" y="36392"/>
                </a:lnTo>
                <a:cubicBezTo>
                  <a:pt x="4017699" y="73748"/>
                  <a:pt x="4182227" y="129639"/>
                  <a:pt x="4336826" y="203778"/>
                </a:cubicBezTo>
                <a:cubicBezTo>
                  <a:pt x="4626600" y="342850"/>
                  <a:pt x="4881111" y="545834"/>
                  <a:pt x="5093304" y="806978"/>
                </a:cubicBezTo>
                <a:cubicBezTo>
                  <a:pt x="5255931" y="1007198"/>
                  <a:pt x="5391154" y="1239036"/>
                  <a:pt x="5496656" y="1495125"/>
                </a:cubicBezTo>
                <a:lnTo>
                  <a:pt x="5568114" y="1692569"/>
                </a:lnTo>
                <a:lnTo>
                  <a:pt x="5568114" y="3665503"/>
                </a:lnTo>
                <a:lnTo>
                  <a:pt x="5466225" y="3819786"/>
                </a:lnTo>
                <a:cubicBezTo>
                  <a:pt x="5249576" y="4101511"/>
                  <a:pt x="4924044" y="4360994"/>
                  <a:pt x="4579336" y="4635686"/>
                </a:cubicBezTo>
                <a:cubicBezTo>
                  <a:pt x="4515738" y="4686305"/>
                  <a:pt x="4450038" y="4738713"/>
                  <a:pt x="4384340" y="4791760"/>
                </a:cubicBezTo>
                <a:cubicBezTo>
                  <a:pt x="3796254" y="5266498"/>
                  <a:pt x="3367038" y="5577748"/>
                  <a:pt x="2782048" y="5577748"/>
                </a:cubicBezTo>
                <a:cubicBezTo>
                  <a:pt x="1890703" y="5577748"/>
                  <a:pt x="1259439" y="5195682"/>
                  <a:pt x="671354" y="4300148"/>
                </a:cubicBezTo>
                <a:cubicBezTo>
                  <a:pt x="594395" y="4182934"/>
                  <a:pt x="519167" y="4076330"/>
                  <a:pt x="446415" y="3973302"/>
                </a:cubicBezTo>
                <a:cubicBezTo>
                  <a:pt x="144886" y="3546115"/>
                  <a:pt x="0" y="3323958"/>
                  <a:pt x="0" y="2943554"/>
                </a:cubicBezTo>
                <a:cubicBezTo>
                  <a:pt x="0" y="2565835"/>
                  <a:pt x="90816" y="2192716"/>
                  <a:pt x="269730" y="1834555"/>
                </a:cubicBezTo>
                <a:cubicBezTo>
                  <a:pt x="444806" y="1484188"/>
                  <a:pt x="695109" y="1163480"/>
                  <a:pt x="1013589" y="881627"/>
                </a:cubicBezTo>
                <a:cubicBezTo>
                  <a:pt x="1326624" y="604505"/>
                  <a:pt x="1698428" y="375956"/>
                  <a:pt x="2089042" y="220777"/>
                </a:cubicBezTo>
                <a:cubicBezTo>
                  <a:pt x="2339747" y="120996"/>
                  <a:pt x="2592918" y="51971"/>
                  <a:pt x="2845684" y="14234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5" name="Content Placeholder 4" descr="Text">
            <a:extLst>
              <a:ext uri="{FF2B5EF4-FFF2-40B4-BE49-F238E27FC236}">
                <a16:creationId xmlns:a16="http://schemas.microsoft.com/office/drawing/2014/main" id="{80250C4D-E6AE-C248-6E89-4D7BD15AC3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454900" y="1069450"/>
            <a:ext cx="4051300" cy="329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9043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E7B8E1-C6A7-548B-290C-951074AD7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513" y="1445612"/>
            <a:ext cx="8770571" cy="1345269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rgbClr val="00B050"/>
                </a:solidFill>
                <a:latin typeface="Candara" panose="020E0502030303020204" pitchFamily="34" charset="0"/>
              </a:rPr>
              <a:t>Course Map Example </a:t>
            </a:r>
            <a:endParaRPr lang="en-US" sz="48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BF8D1A5-69A3-1C0B-7776-DBB93FEDCC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68315" y="0"/>
            <a:ext cx="5523685" cy="4526998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487F991-CE29-D8FE-E305-E9FA8EE978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102" y="4236493"/>
            <a:ext cx="10699407" cy="2621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4272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C0D6E6-C75E-B7EB-033A-8595B86FE2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50764" y="1246909"/>
            <a:ext cx="6553310" cy="3824360"/>
          </a:xfrm>
        </p:spPr>
        <p:txBody>
          <a:bodyPr anchor="b">
            <a:noAutofit/>
          </a:bodyPr>
          <a:lstStyle/>
          <a:p>
            <a:pPr>
              <a:lnSpc>
                <a:spcPct val="110000"/>
              </a:lnSpc>
            </a:pPr>
            <a:r>
              <a:rPr lang="en-US" dirty="0">
                <a:solidFill>
                  <a:srgbClr val="00B0F0"/>
                </a:solidFill>
                <a:latin typeface="Candara" panose="020E0502030303020204" pitchFamily="34" charset="0"/>
              </a:rPr>
              <a:t>Strategies To Increase Accessibility</a:t>
            </a:r>
          </a:p>
        </p:txBody>
      </p:sp>
      <p:pic>
        <p:nvPicPr>
          <p:cNvPr id="6" name="Picture 5" descr="Magnifying glass and question mark">
            <a:extLst>
              <a:ext uri="{FF2B5EF4-FFF2-40B4-BE49-F238E27FC236}">
                <a16:creationId xmlns:a16="http://schemas.microsoft.com/office/drawing/2014/main" id="{BD56D22B-7BB6-A04F-F93D-F36568D147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183" r="27535"/>
          <a:stretch/>
        </p:blipFill>
        <p:spPr>
          <a:xfrm>
            <a:off x="153" y="10"/>
            <a:ext cx="5033023" cy="6857990"/>
          </a:xfrm>
          <a:custGeom>
            <a:avLst/>
            <a:gdLst/>
            <a:ahLst/>
            <a:cxnLst/>
            <a:rect l="l" t="t" r="r" b="b"/>
            <a:pathLst>
              <a:path w="4710787" h="6858000">
                <a:moveTo>
                  <a:pt x="0" y="0"/>
                </a:moveTo>
                <a:lnTo>
                  <a:pt x="1214365" y="0"/>
                </a:lnTo>
                <a:lnTo>
                  <a:pt x="1994531" y="0"/>
                </a:lnTo>
                <a:lnTo>
                  <a:pt x="3087764" y="0"/>
                </a:lnTo>
                <a:lnTo>
                  <a:pt x="3109888" y="14997"/>
                </a:lnTo>
                <a:cubicBezTo>
                  <a:pt x="4137051" y="754641"/>
                  <a:pt x="4710787" y="2093192"/>
                  <a:pt x="4710787" y="3621656"/>
                </a:cubicBezTo>
                <a:cubicBezTo>
                  <a:pt x="4710787" y="4969131"/>
                  <a:pt x="3782062" y="5602839"/>
                  <a:pt x="2836437" y="6374814"/>
                </a:cubicBezTo>
                <a:cubicBezTo>
                  <a:pt x="2664234" y="6515397"/>
                  <a:pt x="2493607" y="6653108"/>
                  <a:pt x="2319789" y="6780599"/>
                </a:cubicBezTo>
                <a:lnTo>
                  <a:pt x="2208033" y="6858000"/>
                </a:lnTo>
                <a:lnTo>
                  <a:pt x="1994531" y="6858000"/>
                </a:lnTo>
                <a:lnTo>
                  <a:pt x="121436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6268157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9B0F7D69-D93C-4C38-A23D-76E000D691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6422" cy="6858000"/>
          </a:xfrm>
          <a:custGeom>
            <a:avLst/>
            <a:gdLst/>
            <a:ahLst/>
            <a:cxnLst/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8CD419D4-EA9D-42D9-BF62-B07F0B7B67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75409" y="0"/>
            <a:ext cx="2529723" cy="6858000"/>
          </a:xfrm>
          <a:custGeom>
            <a:avLst/>
            <a:gdLst/>
            <a:ahLst/>
            <a:cxnLst/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1C6FEC9B-9608-4181-A9E5-A1B80E720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5402" y="0"/>
            <a:ext cx="2536434" cy="6858000"/>
          </a:xfrm>
          <a:custGeom>
            <a:avLst/>
            <a:gdLst/>
            <a:ahLst/>
            <a:cxnLst/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AB1564ED-F26F-451D-97D6-A6EC3E83FD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4161" y="0"/>
            <a:ext cx="2261351" cy="6858000"/>
          </a:xfrm>
          <a:custGeom>
            <a:avLst/>
            <a:gdLst/>
            <a:ahLst/>
            <a:cxnLst/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56" name="Freeform: Shape 55">
            <a:extLst>
              <a:ext uri="{FF2B5EF4-FFF2-40B4-BE49-F238E27FC236}">
                <a16:creationId xmlns:a16="http://schemas.microsoft.com/office/drawing/2014/main" id="{0CA184B6-3482-4F43-87F0-BC765DCFD8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6422" cy="6858000"/>
          </a:xfrm>
          <a:custGeom>
            <a:avLst/>
            <a:gdLst/>
            <a:ahLst/>
            <a:cxnLst/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6C869923-8380-4244-9548-802C330638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75409" y="0"/>
            <a:ext cx="2529723" cy="6858000"/>
          </a:xfrm>
          <a:custGeom>
            <a:avLst/>
            <a:gdLst/>
            <a:ahLst/>
            <a:cxnLst/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60" name="Freeform: Shape 59">
            <a:extLst>
              <a:ext uri="{FF2B5EF4-FFF2-40B4-BE49-F238E27FC236}">
                <a16:creationId xmlns:a16="http://schemas.microsoft.com/office/drawing/2014/main" id="{C06255F2-BC67-4DDE-B34E-AC4BA21838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5402" y="0"/>
            <a:ext cx="2536434" cy="6858000"/>
          </a:xfrm>
          <a:custGeom>
            <a:avLst/>
            <a:gdLst/>
            <a:ahLst/>
            <a:cxnLst/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55169443-FCCD-4C0A-8C69-18CD3FA096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4161" y="0"/>
            <a:ext cx="2261351" cy="6858000"/>
          </a:xfrm>
          <a:custGeom>
            <a:avLst/>
            <a:gdLst/>
            <a:ahLst/>
            <a:cxnLst/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 useBgFill="1">
        <p:nvSpPr>
          <p:cNvPr id="64" name="Rectangle 63">
            <a:extLst>
              <a:ext uri="{FF2B5EF4-FFF2-40B4-BE49-F238E27FC236}">
                <a16:creationId xmlns:a16="http://schemas.microsoft.com/office/drawing/2014/main" id="{F3E416D2-D994-4F7A-8F62-B28B11BE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42" name="Picture 6" descr="Abstract background of green mesh and nodes">
            <a:extLst>
              <a:ext uri="{FF2B5EF4-FFF2-40B4-BE49-F238E27FC236}">
                <a16:creationId xmlns:a16="http://schemas.microsoft.com/office/drawing/2014/main" id="{B10723F4-FA87-088F-4E90-D386D954B1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" b="15708"/>
          <a:stretch/>
        </p:blipFill>
        <p:spPr>
          <a:xfrm>
            <a:off x="1524" y="10"/>
            <a:ext cx="12188952" cy="6857990"/>
          </a:xfrm>
          <a:prstGeom prst="rect">
            <a:avLst/>
          </a:prstGeom>
        </p:spPr>
      </p:pic>
      <p:sp>
        <p:nvSpPr>
          <p:cNvPr id="66" name="Freeform: Shape 65">
            <a:extLst>
              <a:ext uri="{FF2B5EF4-FFF2-40B4-BE49-F238E27FC236}">
                <a16:creationId xmlns:a16="http://schemas.microsoft.com/office/drawing/2014/main" id="{746D3498-BB0C-4BBC-957B-FC6466C804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715949" y="0"/>
            <a:ext cx="7476051" cy="6858000"/>
          </a:xfrm>
          <a:custGeom>
            <a:avLst/>
            <a:gdLst>
              <a:gd name="connsiteX0" fmla="*/ 0 w 7476051"/>
              <a:gd name="connsiteY0" fmla="*/ 0 h 6858000"/>
              <a:gd name="connsiteX1" fmla="*/ 348024 w 7476051"/>
              <a:gd name="connsiteY1" fmla="*/ 0 h 6858000"/>
              <a:gd name="connsiteX2" fmla="*/ 681975 w 7476051"/>
              <a:gd name="connsiteY2" fmla="*/ 0 h 6858000"/>
              <a:gd name="connsiteX3" fmla="*/ 1555845 w 7476051"/>
              <a:gd name="connsiteY3" fmla="*/ 0 h 6858000"/>
              <a:gd name="connsiteX4" fmla="*/ 1568054 w 7476051"/>
              <a:gd name="connsiteY4" fmla="*/ 0 h 6858000"/>
              <a:gd name="connsiteX5" fmla="*/ 1693495 w 7476051"/>
              <a:gd name="connsiteY5" fmla="*/ 0 h 6858000"/>
              <a:gd name="connsiteX6" fmla="*/ 3186636 w 7476051"/>
              <a:gd name="connsiteY6" fmla="*/ 0 h 6858000"/>
              <a:gd name="connsiteX7" fmla="*/ 5853028 w 7476051"/>
              <a:gd name="connsiteY7" fmla="*/ 0 h 6858000"/>
              <a:gd name="connsiteX8" fmla="*/ 5875152 w 7476051"/>
              <a:gd name="connsiteY8" fmla="*/ 14997 h 6858000"/>
              <a:gd name="connsiteX9" fmla="*/ 7476051 w 7476051"/>
              <a:gd name="connsiteY9" fmla="*/ 3621656 h 6858000"/>
              <a:gd name="connsiteX10" fmla="*/ 5601701 w 7476051"/>
              <a:gd name="connsiteY10" fmla="*/ 6374814 h 6858000"/>
              <a:gd name="connsiteX11" fmla="*/ 5085053 w 7476051"/>
              <a:gd name="connsiteY11" fmla="*/ 6780599 h 6858000"/>
              <a:gd name="connsiteX12" fmla="*/ 4973297 w 7476051"/>
              <a:gd name="connsiteY12" fmla="*/ 6858000 h 6858000"/>
              <a:gd name="connsiteX13" fmla="*/ 3186636 w 7476051"/>
              <a:gd name="connsiteY13" fmla="*/ 6858000 h 6858000"/>
              <a:gd name="connsiteX14" fmla="*/ 1568054 w 7476051"/>
              <a:gd name="connsiteY14" fmla="*/ 6858000 h 6858000"/>
              <a:gd name="connsiteX15" fmla="*/ 1555845 w 7476051"/>
              <a:gd name="connsiteY15" fmla="*/ 6858000 h 6858000"/>
              <a:gd name="connsiteX16" fmla="*/ 1385101 w 7476051"/>
              <a:gd name="connsiteY16" fmla="*/ 6858000 h 6858000"/>
              <a:gd name="connsiteX17" fmla="*/ 681975 w 7476051"/>
              <a:gd name="connsiteY17" fmla="*/ 6858000 h 6858000"/>
              <a:gd name="connsiteX18" fmla="*/ 348024 w 7476051"/>
              <a:gd name="connsiteY18" fmla="*/ 6858000 h 6858000"/>
              <a:gd name="connsiteX19" fmla="*/ 0 w 7476051"/>
              <a:gd name="connsiteY1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476051" h="6858000">
                <a:moveTo>
                  <a:pt x="0" y="0"/>
                </a:moveTo>
                <a:lnTo>
                  <a:pt x="348024" y="0"/>
                </a:lnTo>
                <a:lnTo>
                  <a:pt x="681975" y="0"/>
                </a:lnTo>
                <a:lnTo>
                  <a:pt x="1555845" y="0"/>
                </a:lnTo>
                <a:lnTo>
                  <a:pt x="1568054" y="0"/>
                </a:lnTo>
                <a:lnTo>
                  <a:pt x="1693495" y="0"/>
                </a:lnTo>
                <a:lnTo>
                  <a:pt x="3186636" y="0"/>
                </a:lnTo>
                <a:lnTo>
                  <a:pt x="5853028" y="0"/>
                </a:lnTo>
                <a:lnTo>
                  <a:pt x="5875152" y="14997"/>
                </a:lnTo>
                <a:cubicBezTo>
                  <a:pt x="6902315" y="754641"/>
                  <a:pt x="7476051" y="2093192"/>
                  <a:pt x="7476051" y="3621656"/>
                </a:cubicBezTo>
                <a:cubicBezTo>
                  <a:pt x="7476051" y="4969131"/>
                  <a:pt x="6547326" y="5602839"/>
                  <a:pt x="5601701" y="6374814"/>
                </a:cubicBezTo>
                <a:cubicBezTo>
                  <a:pt x="5429498" y="6515397"/>
                  <a:pt x="5258871" y="6653108"/>
                  <a:pt x="5085053" y="6780599"/>
                </a:cubicBezTo>
                <a:lnTo>
                  <a:pt x="4973297" y="6858000"/>
                </a:lnTo>
                <a:lnTo>
                  <a:pt x="3186636" y="6858000"/>
                </a:lnTo>
                <a:lnTo>
                  <a:pt x="1568054" y="6858000"/>
                </a:lnTo>
                <a:lnTo>
                  <a:pt x="1555845" y="6858000"/>
                </a:lnTo>
                <a:lnTo>
                  <a:pt x="1385101" y="6858000"/>
                </a:lnTo>
                <a:lnTo>
                  <a:pt x="681975" y="6858000"/>
                </a:lnTo>
                <a:lnTo>
                  <a:pt x="34802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8" name="Freeform: Shape 67">
            <a:extLst>
              <a:ext uri="{FF2B5EF4-FFF2-40B4-BE49-F238E27FC236}">
                <a16:creationId xmlns:a16="http://schemas.microsoft.com/office/drawing/2014/main" id="{7539A79B-DFBA-4781-B0DE-4044B07226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297492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70" name="Freeform: Shape 69">
            <a:extLst>
              <a:ext uri="{FF2B5EF4-FFF2-40B4-BE49-F238E27FC236}">
                <a16:creationId xmlns:a16="http://schemas.microsoft.com/office/drawing/2014/main" id="{3D8EFB43-661E-4B15-BA65-39CC17EF71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10788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BAA1F5A-C0BA-2726-7C98-2DDF7F98C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1675" y="1346268"/>
            <a:ext cx="5932755" cy="3285207"/>
          </a:xfrm>
        </p:spPr>
        <p:txBody>
          <a:bodyPr vert="horz" lIns="109728" tIns="109728" rIns="109728" bIns="91440" rtlCol="0" anchor="b"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5400" dirty="0">
                <a:solidFill>
                  <a:schemeClr val="bg1"/>
                </a:solidFill>
              </a:rPr>
              <a:t>Academic Web Accessibility </a:t>
            </a:r>
            <a:r>
              <a:rPr lang="en-US" sz="5400" dirty="0">
                <a:solidFill>
                  <a:schemeClr val="bg1"/>
                </a:solidFill>
                <a:hlinkClick r:id="rId3"/>
              </a:rPr>
              <a:t>(website)</a:t>
            </a:r>
            <a:endParaRPr lang="en-US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8233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D5FBB81-B61B-416A-8F5D-A8DDF62530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5" name="Picture 4" descr="Timeline&#10;&#10;Description automatically generated with low confidence">
            <a:extLst>
              <a:ext uri="{FF2B5EF4-FFF2-40B4-BE49-F238E27FC236}">
                <a16:creationId xmlns:a16="http://schemas.microsoft.com/office/drawing/2014/main" id="{CD7C0272-F289-F9FE-ED93-4CDF04EEC0F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7416" r="15162"/>
          <a:stretch/>
        </p:blipFill>
        <p:spPr>
          <a:xfrm>
            <a:off x="4691118" y="1"/>
            <a:ext cx="7500882" cy="6857999"/>
          </a:xfrm>
          <a:custGeom>
            <a:avLst/>
            <a:gdLst/>
            <a:ahLst/>
            <a:cxnLst/>
            <a:rect l="l" t="t" r="r" b="b"/>
            <a:pathLst>
              <a:path w="7500882" h="6857999">
                <a:moveTo>
                  <a:pt x="898230" y="0"/>
                </a:moveTo>
                <a:lnTo>
                  <a:pt x="7500882" y="0"/>
                </a:lnTo>
                <a:lnTo>
                  <a:pt x="7500882" y="6857999"/>
                </a:lnTo>
                <a:lnTo>
                  <a:pt x="0" y="6857999"/>
                </a:lnTo>
                <a:lnTo>
                  <a:pt x="114106" y="6780598"/>
                </a:lnTo>
                <a:cubicBezTo>
                  <a:pt x="291579" y="6653107"/>
                  <a:pt x="465794" y="6515396"/>
                  <a:pt x="641619" y="6374813"/>
                </a:cubicBezTo>
                <a:cubicBezTo>
                  <a:pt x="1607125" y="5602838"/>
                  <a:pt x="2555378" y="4969130"/>
                  <a:pt x="2555378" y="3621655"/>
                </a:cubicBezTo>
                <a:cubicBezTo>
                  <a:pt x="2555378" y="2093191"/>
                  <a:pt x="1969579" y="754640"/>
                  <a:pt x="920818" y="14996"/>
                </a:cubicBezTo>
                <a:close/>
              </a:path>
            </a:pathLst>
          </a:cu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0C0D7D4-D83D-4C58-87D1-955F0A9173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476051" cy="6858000"/>
          </a:xfrm>
          <a:custGeom>
            <a:avLst/>
            <a:gdLst>
              <a:gd name="connsiteX0" fmla="*/ 0 w 7476051"/>
              <a:gd name="connsiteY0" fmla="*/ 0 h 6858000"/>
              <a:gd name="connsiteX1" fmla="*/ 5853028 w 7476051"/>
              <a:gd name="connsiteY1" fmla="*/ 0 h 6858000"/>
              <a:gd name="connsiteX2" fmla="*/ 5875152 w 7476051"/>
              <a:gd name="connsiteY2" fmla="*/ 14997 h 6858000"/>
              <a:gd name="connsiteX3" fmla="*/ 7476051 w 7476051"/>
              <a:gd name="connsiteY3" fmla="*/ 3621656 h 6858000"/>
              <a:gd name="connsiteX4" fmla="*/ 5601702 w 7476051"/>
              <a:gd name="connsiteY4" fmla="*/ 6374814 h 6858000"/>
              <a:gd name="connsiteX5" fmla="*/ 5085053 w 7476051"/>
              <a:gd name="connsiteY5" fmla="*/ 6780599 h 6858000"/>
              <a:gd name="connsiteX6" fmla="*/ 4973297 w 7476051"/>
              <a:gd name="connsiteY6" fmla="*/ 6858000 h 6858000"/>
              <a:gd name="connsiteX7" fmla="*/ 0 w 7476051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76051" h="6858000">
                <a:moveTo>
                  <a:pt x="0" y="0"/>
                </a:moveTo>
                <a:lnTo>
                  <a:pt x="5853028" y="0"/>
                </a:lnTo>
                <a:lnTo>
                  <a:pt x="5875152" y="14997"/>
                </a:lnTo>
                <a:cubicBezTo>
                  <a:pt x="6902315" y="754641"/>
                  <a:pt x="7476051" y="2093192"/>
                  <a:pt x="7476051" y="3621656"/>
                </a:cubicBezTo>
                <a:cubicBezTo>
                  <a:pt x="7476051" y="4969131"/>
                  <a:pt x="6547326" y="5602839"/>
                  <a:pt x="5601702" y="6374814"/>
                </a:cubicBezTo>
                <a:cubicBezTo>
                  <a:pt x="5429499" y="6515397"/>
                  <a:pt x="5258871" y="6653108"/>
                  <a:pt x="5085053" y="6780599"/>
                </a:cubicBezTo>
                <a:lnTo>
                  <a:pt x="4973297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 useBgFill="1">
        <p:nvSpPr>
          <p:cNvPr id="15" name="Freeform: Shape 14">
            <a:extLst>
              <a:ext uri="{FF2B5EF4-FFF2-40B4-BE49-F238E27FC236}">
                <a16:creationId xmlns:a16="http://schemas.microsoft.com/office/drawing/2014/main" id="{0BA56A81-C9DD-4EBA-9E13-32FFB51CF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3" y="0"/>
            <a:ext cx="7307402" cy="6858000"/>
          </a:xfrm>
          <a:custGeom>
            <a:avLst/>
            <a:gdLst>
              <a:gd name="connsiteX0" fmla="*/ 0 w 7097265"/>
              <a:gd name="connsiteY0" fmla="*/ 0 h 6858000"/>
              <a:gd name="connsiteX1" fmla="*/ 5474242 w 7097265"/>
              <a:gd name="connsiteY1" fmla="*/ 0 h 6858000"/>
              <a:gd name="connsiteX2" fmla="*/ 5496366 w 7097265"/>
              <a:gd name="connsiteY2" fmla="*/ 14997 h 6858000"/>
              <a:gd name="connsiteX3" fmla="*/ 7097265 w 7097265"/>
              <a:gd name="connsiteY3" fmla="*/ 3621656 h 6858000"/>
              <a:gd name="connsiteX4" fmla="*/ 5222916 w 7097265"/>
              <a:gd name="connsiteY4" fmla="*/ 6374814 h 6858000"/>
              <a:gd name="connsiteX5" fmla="*/ 4706267 w 7097265"/>
              <a:gd name="connsiteY5" fmla="*/ 6780599 h 6858000"/>
              <a:gd name="connsiteX6" fmla="*/ 4594511 w 7097265"/>
              <a:gd name="connsiteY6" fmla="*/ 6858000 h 6858000"/>
              <a:gd name="connsiteX7" fmla="*/ 0 w 7097265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97265" h="6858000">
                <a:moveTo>
                  <a:pt x="0" y="0"/>
                </a:moveTo>
                <a:lnTo>
                  <a:pt x="5474242" y="0"/>
                </a:lnTo>
                <a:lnTo>
                  <a:pt x="5496366" y="14997"/>
                </a:lnTo>
                <a:cubicBezTo>
                  <a:pt x="6523529" y="754641"/>
                  <a:pt x="7097265" y="2093192"/>
                  <a:pt x="7097265" y="3621656"/>
                </a:cubicBezTo>
                <a:cubicBezTo>
                  <a:pt x="7097265" y="4969131"/>
                  <a:pt x="6168540" y="5602839"/>
                  <a:pt x="5222916" y="6374814"/>
                </a:cubicBezTo>
                <a:cubicBezTo>
                  <a:pt x="5050713" y="6515397"/>
                  <a:pt x="4880085" y="6653108"/>
                  <a:pt x="4706267" y="6780599"/>
                </a:cubicBezTo>
                <a:lnTo>
                  <a:pt x="4594511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15F9A324-404E-4C5D-AFF0-C5D0D84182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9034" y="-1"/>
            <a:ext cx="2535264" cy="6858001"/>
          </a:xfrm>
          <a:custGeom>
            <a:avLst/>
            <a:gdLst>
              <a:gd name="connsiteX0" fmla="*/ 1218585 w 2535264"/>
              <a:gd name="connsiteY0" fmla="*/ 0 h 6858001"/>
              <a:gd name="connsiteX1" fmla="*/ 1236561 w 2535264"/>
              <a:gd name="connsiteY1" fmla="*/ 0 h 6858001"/>
              <a:gd name="connsiteX2" fmla="*/ 1264452 w 2535264"/>
              <a:gd name="connsiteY2" fmla="*/ 24550 h 6858001"/>
              <a:gd name="connsiteX3" fmla="*/ 2528121 w 2535264"/>
              <a:gd name="connsiteY3" fmla="*/ 3710502 h 6858001"/>
              <a:gd name="connsiteX4" fmla="*/ 492890 w 2535264"/>
              <a:gd name="connsiteY4" fmla="*/ 6507511 h 6858001"/>
              <a:gd name="connsiteX5" fmla="*/ 221418 w 2535264"/>
              <a:gd name="connsiteY5" fmla="*/ 6713387 h 6858001"/>
              <a:gd name="connsiteX6" fmla="*/ 20100 w 2535264"/>
              <a:gd name="connsiteY6" fmla="*/ 6858001 h 6858001"/>
              <a:gd name="connsiteX7" fmla="*/ 0 w 2535264"/>
              <a:gd name="connsiteY7" fmla="*/ 6858001 h 6858001"/>
              <a:gd name="connsiteX8" fmla="*/ 202488 w 2535264"/>
              <a:gd name="connsiteY8" fmla="*/ 6712547 h 6858001"/>
              <a:gd name="connsiteX9" fmla="*/ 473961 w 2535264"/>
              <a:gd name="connsiteY9" fmla="*/ 6506670 h 6858001"/>
              <a:gd name="connsiteX10" fmla="*/ 2509192 w 2535264"/>
              <a:gd name="connsiteY10" fmla="*/ 3709662 h 6858001"/>
              <a:gd name="connsiteX11" fmla="*/ 1245521 w 2535264"/>
              <a:gd name="connsiteY11" fmla="*/ 23708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5264" h="6858001">
                <a:moveTo>
                  <a:pt x="1218585" y="0"/>
                </a:moveTo>
                <a:lnTo>
                  <a:pt x="1236561" y="0"/>
                </a:lnTo>
                <a:lnTo>
                  <a:pt x="1264452" y="24550"/>
                </a:lnTo>
                <a:cubicBezTo>
                  <a:pt x="2149109" y="863108"/>
                  <a:pt x="2598329" y="2210814"/>
                  <a:pt x="2528121" y="3710502"/>
                </a:cubicBezTo>
                <a:cubicBezTo>
                  <a:pt x="2462100" y="5120751"/>
                  <a:pt x="1489450" y="5742158"/>
                  <a:pt x="492890" y="6507511"/>
                </a:cubicBezTo>
                <a:cubicBezTo>
                  <a:pt x="402151" y="6577199"/>
                  <a:pt x="311847" y="6646154"/>
                  <a:pt x="221418" y="6713387"/>
                </a:cubicBezTo>
                <a:lnTo>
                  <a:pt x="20100" y="6858001"/>
                </a:lnTo>
                <a:lnTo>
                  <a:pt x="0" y="6858001"/>
                </a:lnTo>
                <a:lnTo>
                  <a:pt x="202488" y="6712547"/>
                </a:lnTo>
                <a:cubicBezTo>
                  <a:pt x="292917" y="6645314"/>
                  <a:pt x="383222" y="6576359"/>
                  <a:pt x="473961" y="6506670"/>
                </a:cubicBezTo>
                <a:cubicBezTo>
                  <a:pt x="1470520" y="5741317"/>
                  <a:pt x="2443170" y="5119911"/>
                  <a:pt x="2509192" y="3709662"/>
                </a:cubicBezTo>
                <a:cubicBezTo>
                  <a:pt x="2579400" y="2209973"/>
                  <a:pt x="2130178" y="862268"/>
                  <a:pt x="1245521" y="2370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19AFC3-6C1A-0EE2-E3A8-FA2759025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594" y="-688382"/>
            <a:ext cx="4780129" cy="1639888"/>
          </a:xfrm>
        </p:spPr>
        <p:txBody>
          <a:bodyPr anchor="b">
            <a:normAutofit/>
          </a:bodyPr>
          <a:lstStyle/>
          <a:p>
            <a:r>
              <a:rPr lang="en-US" dirty="0">
                <a:solidFill>
                  <a:srgbClr val="00B0F0"/>
                </a:solidFill>
                <a:latin typeface="Candara" panose="020E0502030303020204" pitchFamily="34" charset="0"/>
              </a:rPr>
              <a:t>Document Revision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C4A4EB-4A0B-042B-F0C9-6F8EE7DF66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809" y="1180730"/>
            <a:ext cx="6542843" cy="3963564"/>
          </a:xfrm>
        </p:spPr>
        <p:txBody>
          <a:bodyPr>
            <a:normAutofit fontScale="25000" lnSpcReduction="20000"/>
          </a:bodyPr>
          <a:lstStyle/>
          <a:p>
            <a:pPr marL="342900" marR="0" indent="-342900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9600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best way to tackle issues with PDFs is to find alternatives to them! </a:t>
            </a:r>
          </a:p>
          <a:p>
            <a:pPr marL="342900" marR="0" indent="-342900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9600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Original document are more accessible </a:t>
            </a:r>
          </a:p>
          <a:p>
            <a:pPr marL="342900" marR="0" indent="-342900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9600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Check to see if they have a more screen reader friendly version is available </a:t>
            </a:r>
          </a:p>
          <a:p>
            <a:pPr marL="342900" marR="0" indent="-342900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9600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Specify what information you need and copy that into a more accessible format</a:t>
            </a:r>
            <a:endParaRPr lang="en-US" sz="9600" u="sng" dirty="0">
              <a:effectLst/>
              <a:latin typeface="Candara" panose="020E0502030303020204" pitchFamily="34" charset="0"/>
              <a:ea typeface="Calibri" panose="020F0502020204030204" pitchFamily="34" charset="0"/>
              <a:cs typeface="Times New Roman" panose="02020603050405020304" pitchFamily="18" charset="0"/>
              <a:hlinkClick r:id="rId4"/>
            </a:endParaRPr>
          </a:p>
          <a:p>
            <a:pPr marL="342900" marR="0" lvl="0" indent="-3429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9600" u="sng" dirty="0" err="1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Equidox</a:t>
            </a:r>
            <a:r>
              <a:rPr lang="en-US" sz="9600" u="sng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 PDF Accessibility Remediation</a:t>
            </a:r>
            <a:endParaRPr lang="en-US" sz="9600" dirty="0">
              <a:effectLst/>
              <a:latin typeface="Candara" panose="020E05020303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9600" u="sng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PDF Accessibility Solutions Resource</a:t>
            </a:r>
            <a:endParaRPr lang="en-US" sz="9600" dirty="0">
              <a:effectLst/>
              <a:latin typeface="Candara" panose="020E05020303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9600" u="sng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Creating Accessible Documents</a:t>
            </a:r>
            <a:endParaRPr lang="en-US" sz="9600" dirty="0">
              <a:effectLst/>
              <a:latin typeface="Candara" panose="020E05020303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endParaRPr lang="en-US" sz="700" dirty="0"/>
          </a:p>
        </p:txBody>
      </p:sp>
    </p:spTree>
    <p:extLst>
      <p:ext uri="{BB962C8B-B14F-4D97-AF65-F5344CB8AC3E}">
        <p14:creationId xmlns:p14="http://schemas.microsoft.com/office/powerpoint/2010/main" val="28157779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181FC64-B306-4821-98E2-780662EFC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5" name="Picture 4" descr="A picture containing text, person, holding, hand&#10;&#10;Description automatically generated">
            <a:extLst>
              <a:ext uri="{FF2B5EF4-FFF2-40B4-BE49-F238E27FC236}">
                <a16:creationId xmlns:a16="http://schemas.microsoft.com/office/drawing/2014/main" id="{A73F528D-1777-1F38-2D4F-7282EA8B5D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8789" r="2" b="12268"/>
          <a:stretch/>
        </p:blipFill>
        <p:spPr>
          <a:xfrm>
            <a:off x="20" y="10"/>
            <a:ext cx="9947062" cy="6857990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5871FC61-DD4E-47D4-81FD-8A7E7D12B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86049" y="0"/>
            <a:ext cx="5205951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 useBgFill="1">
        <p:nvSpPr>
          <p:cNvPr id="15" name="Freeform: Shape 14">
            <a:extLst>
              <a:ext uri="{FF2B5EF4-FFF2-40B4-BE49-F238E27FC236}">
                <a16:creationId xmlns:a16="http://schemas.microsoft.com/office/drawing/2014/main" id="{8B598134-D292-43E6-9C55-1171980469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11834" y="0"/>
            <a:ext cx="4980168" cy="6858000"/>
          </a:xfrm>
          <a:custGeom>
            <a:avLst/>
            <a:gdLst>
              <a:gd name="connsiteX0" fmla="*/ 1623023 w 4901771"/>
              <a:gd name="connsiteY0" fmla="*/ 0 h 6858000"/>
              <a:gd name="connsiteX1" fmla="*/ 2716256 w 4901771"/>
              <a:gd name="connsiteY1" fmla="*/ 0 h 6858000"/>
              <a:gd name="connsiteX2" fmla="*/ 3496422 w 4901771"/>
              <a:gd name="connsiteY2" fmla="*/ 0 h 6858000"/>
              <a:gd name="connsiteX3" fmla="*/ 4544484 w 4901771"/>
              <a:gd name="connsiteY3" fmla="*/ 0 h 6858000"/>
              <a:gd name="connsiteX4" fmla="*/ 4710787 w 4901771"/>
              <a:gd name="connsiteY4" fmla="*/ 0 h 6858000"/>
              <a:gd name="connsiteX5" fmla="*/ 4901771 w 4901771"/>
              <a:gd name="connsiteY5" fmla="*/ 0 h 6858000"/>
              <a:gd name="connsiteX6" fmla="*/ 4901771 w 4901771"/>
              <a:gd name="connsiteY6" fmla="*/ 6858000 h 6858000"/>
              <a:gd name="connsiteX7" fmla="*/ 4710787 w 4901771"/>
              <a:gd name="connsiteY7" fmla="*/ 6858000 h 6858000"/>
              <a:gd name="connsiteX8" fmla="*/ 4544484 w 4901771"/>
              <a:gd name="connsiteY8" fmla="*/ 6858000 h 6858000"/>
              <a:gd name="connsiteX9" fmla="*/ 3496422 w 4901771"/>
              <a:gd name="connsiteY9" fmla="*/ 6858000 h 6858000"/>
              <a:gd name="connsiteX10" fmla="*/ 2716256 w 4901771"/>
              <a:gd name="connsiteY10" fmla="*/ 6858000 h 6858000"/>
              <a:gd name="connsiteX11" fmla="*/ 2502754 w 4901771"/>
              <a:gd name="connsiteY11" fmla="*/ 6858000 h 6858000"/>
              <a:gd name="connsiteX12" fmla="*/ 2390998 w 4901771"/>
              <a:gd name="connsiteY12" fmla="*/ 6780599 h 6858000"/>
              <a:gd name="connsiteX13" fmla="*/ 1874350 w 4901771"/>
              <a:gd name="connsiteY13" fmla="*/ 6374814 h 6858000"/>
              <a:gd name="connsiteX14" fmla="*/ 0 w 4901771"/>
              <a:gd name="connsiteY14" fmla="*/ 3621656 h 6858000"/>
              <a:gd name="connsiteX15" fmla="*/ 1600899 w 4901771"/>
              <a:gd name="connsiteY15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901771" h="6858000">
                <a:moveTo>
                  <a:pt x="1623023" y="0"/>
                </a:moveTo>
                <a:lnTo>
                  <a:pt x="2716256" y="0"/>
                </a:lnTo>
                <a:lnTo>
                  <a:pt x="3496422" y="0"/>
                </a:lnTo>
                <a:lnTo>
                  <a:pt x="4544484" y="0"/>
                </a:lnTo>
                <a:lnTo>
                  <a:pt x="4710787" y="0"/>
                </a:lnTo>
                <a:lnTo>
                  <a:pt x="4901771" y="0"/>
                </a:lnTo>
                <a:lnTo>
                  <a:pt x="4901771" y="6858000"/>
                </a:lnTo>
                <a:lnTo>
                  <a:pt x="4710787" y="6858000"/>
                </a:lnTo>
                <a:lnTo>
                  <a:pt x="4544484" y="6858000"/>
                </a:lnTo>
                <a:lnTo>
                  <a:pt x="3496422" y="6858000"/>
                </a:lnTo>
                <a:lnTo>
                  <a:pt x="2716256" y="6858000"/>
                </a:lnTo>
                <a:lnTo>
                  <a:pt x="2502754" y="6858000"/>
                </a:lnTo>
                <a:lnTo>
                  <a:pt x="2390998" y="6780599"/>
                </a:lnTo>
                <a:cubicBezTo>
                  <a:pt x="2217180" y="6653108"/>
                  <a:pt x="2046553" y="6515397"/>
                  <a:pt x="1874350" y="6374814"/>
                </a:cubicBezTo>
                <a:cubicBezTo>
                  <a:pt x="928725" y="5602839"/>
                  <a:pt x="0" y="4969131"/>
                  <a:pt x="0" y="3621656"/>
                </a:cubicBezTo>
                <a:cubicBezTo>
                  <a:pt x="0" y="2093192"/>
                  <a:pt x="573736" y="754641"/>
                  <a:pt x="1600899" y="149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829A1E2C-5AC8-40FC-99E9-832069D39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97013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A207D8-7D7E-0377-FB8D-C32DB0339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0" y="1045596"/>
            <a:ext cx="3689406" cy="1944371"/>
          </a:xfrm>
        </p:spPr>
        <p:txBody>
          <a:bodyPr anchor="b">
            <a:normAutofit/>
          </a:bodyPr>
          <a:lstStyle/>
          <a:p>
            <a:r>
              <a:rPr lang="en-US" dirty="0">
                <a:solidFill>
                  <a:srgbClr val="00B0F0"/>
                </a:solidFill>
                <a:latin typeface="Candara" panose="020E0502030303020204" pitchFamily="34" charset="0"/>
              </a:rPr>
              <a:t>Video and Audio Files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3F0C87-B987-57F5-5A26-C878298714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19" y="3220278"/>
            <a:ext cx="3633747" cy="2592125"/>
          </a:xfrm>
        </p:spPr>
        <p:txBody>
          <a:bodyPr>
            <a:normAutofit/>
          </a:bodyPr>
          <a:lstStyle/>
          <a:p>
            <a:pPr marL="0" marR="0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 videos need to be accurately captioned and all audio has an accompanying transcript. </a:t>
            </a:r>
          </a:p>
          <a:p>
            <a:pPr marL="0" marR="0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</a:pPr>
            <a:endParaRPr lang="en-US" sz="1400" dirty="0">
              <a:latin typeface="Candara" panose="020E05020303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Learn more from the following link:</a:t>
            </a:r>
          </a:p>
          <a:p>
            <a:pPr marL="342900" marR="0" lvl="0" indent="-342900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400" u="sng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Media Accessibility</a:t>
            </a:r>
            <a:endParaRPr lang="en-US" sz="1400" dirty="0">
              <a:effectLst/>
              <a:latin typeface="Candara" panose="020E05020303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7379204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695102-F107-3C1A-DA78-323723837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4253" y="15251"/>
            <a:ext cx="8770571" cy="1345269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B0F0"/>
                </a:solidFill>
                <a:latin typeface="Candara" panose="020E0502030303020204" pitchFamily="34" charset="0"/>
              </a:rPr>
              <a:t>Creating Heading Structures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62176EF-1E0E-EFE5-A556-0C0D2271E7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360520"/>
            <a:ext cx="12070080" cy="1909537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B7F886D-9501-CB4B-E203-07BBB62C1D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7865" y="3566160"/>
            <a:ext cx="8806015" cy="329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1661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C8420A-B568-3EE4-E59A-0039E5943F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0240" y="442220"/>
            <a:ext cx="8770571" cy="961707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00B0F0"/>
                </a:solidFill>
                <a:latin typeface="Candara" panose="020E0502030303020204" pitchFamily="34" charset="0"/>
              </a:rPr>
              <a:t>Data Tables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D26735-3464-D6FB-A123-54E14F4822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80" y="1403927"/>
            <a:ext cx="12070080" cy="241791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27E9A84-32D8-0C1F-7189-D5BF536183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4232" y="3046189"/>
            <a:ext cx="7042321" cy="347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9933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D595E318-547E-344E-8E5F-581ADC423F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2784" y="301877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48C73DD-3C1A-C14F-BF7A-D6656CBF49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267" y="2419625"/>
            <a:ext cx="7470788" cy="4314341"/>
          </a:xfrm>
        </p:spPr>
        <p:txBody>
          <a:bodyPr>
            <a:normAutofit/>
          </a:bodyPr>
          <a:lstStyle/>
          <a:p>
            <a:pPr marL="571500" indent="-5715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70C0"/>
                </a:solidFill>
                <a:latin typeface="Candara" panose="020E0502030303020204" pitchFamily="34" charset="0"/>
              </a:rPr>
              <a:t>How familiar are you developing digitally enhanced courses?</a:t>
            </a:r>
            <a:br>
              <a:rPr lang="en-US" sz="3600" dirty="0">
                <a:solidFill>
                  <a:srgbClr val="0070C0"/>
                </a:solidFill>
                <a:latin typeface="Candara" panose="020E0502030303020204" pitchFamily="34" charset="0"/>
              </a:rPr>
            </a:br>
            <a:endParaRPr lang="en-US" sz="3600" dirty="0">
              <a:solidFill>
                <a:srgbClr val="0070C0"/>
              </a:solidFill>
              <a:latin typeface="Candara" panose="020E0502030303020204" pitchFamily="34" charset="0"/>
            </a:endParaRPr>
          </a:p>
          <a:p>
            <a:pPr marL="571500" indent="-5715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70C0"/>
                </a:solidFill>
                <a:latin typeface="Candara" panose="020E0502030303020204" pitchFamily="34" charset="0"/>
              </a:rPr>
              <a:t>How comfortable are you with teaching digitally enhanced courses?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07711893-97DE-9743-AF91-8F254B76B8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878" y="209581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" name="Picture 2" descr="9 Emoji Classroom ideas | emoji classroom, emoji classroom theme, classroom  themes">
            <a:extLst>
              <a:ext uri="{FF2B5EF4-FFF2-40B4-BE49-F238E27FC236}">
                <a16:creationId xmlns:a16="http://schemas.microsoft.com/office/drawing/2014/main" id="{E9FD77BD-A6C5-AD47-AEBE-BF5284C887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6992" y="1046566"/>
            <a:ext cx="4191000" cy="5432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Nordic Dairy Congress | Welcome to nordicdairycongress.com">
            <a:extLst>
              <a:ext uri="{FF2B5EF4-FFF2-40B4-BE49-F238E27FC236}">
                <a16:creationId xmlns:a16="http://schemas.microsoft.com/office/drawing/2014/main" id="{8C801281-AB5D-86D3-A63F-C392AEB90E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306" y="0"/>
            <a:ext cx="6284315" cy="241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66698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C154CF-00ED-3550-318B-CC0321FAF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279920"/>
            <a:ext cx="10134600" cy="1288489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00B0F0"/>
                </a:solidFill>
                <a:latin typeface="Candara" panose="020E0502030303020204" pitchFamily="34" charset="0"/>
              </a:rPr>
              <a:t>Descriptive Link Text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01473AA-69F0-E990-C8B8-5D8698A3AC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4870" y="2097520"/>
            <a:ext cx="4946402" cy="448056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523F678-B303-C886-094B-4305256387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8691" y="2202007"/>
            <a:ext cx="6410325" cy="295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6045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39A6-73B4-E003-3916-E710A82CA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B0F0"/>
                </a:solidFill>
                <a:latin typeface="Candara" panose="020E0502030303020204" pitchFamily="34" charset="0"/>
              </a:rPr>
              <a:t>Descriptive Link Text in D2L 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172CF6F-CE3C-DC88-4EDE-5116AA2A77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1832" y="2282248"/>
            <a:ext cx="7879392" cy="396875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46D0AEF-4FEC-9E4B-37E5-EF0B2C8227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5803" y="2714880"/>
            <a:ext cx="5486400" cy="213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1511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443A0-938E-A813-C48E-2B8B8E0D2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C000"/>
                </a:solidFill>
                <a:latin typeface="Candara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Help!</a:t>
            </a:r>
            <a:r>
              <a:rPr lang="en-US" b="1" dirty="0">
                <a:solidFill>
                  <a:schemeClr val="tx2">
                    <a:lumMod val="75000"/>
                    <a:lumOff val="25000"/>
                  </a:schemeClr>
                </a:solidFill>
                <a:latin typeface="Candara"/>
              </a:rPr>
              <a:t> I'm teaching an online class I did not develop.... </a:t>
            </a:r>
          </a:p>
        </p:txBody>
      </p:sp>
      <p:pic>
        <p:nvPicPr>
          <p:cNvPr id="4" name="Picture 4" descr="Diagram&#10;&#10;Description automatically generated">
            <a:extLst>
              <a:ext uri="{FF2B5EF4-FFF2-40B4-BE49-F238E27FC236}">
                <a16:creationId xmlns:a16="http://schemas.microsoft.com/office/drawing/2014/main" id="{55469048-3984-0861-6BCB-876DC37FE6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22709" y="2347756"/>
            <a:ext cx="7346581" cy="3783489"/>
          </a:xfrm>
        </p:spPr>
      </p:pic>
    </p:spTree>
    <p:extLst>
      <p:ext uri="{BB962C8B-B14F-4D97-AF65-F5344CB8AC3E}">
        <p14:creationId xmlns:p14="http://schemas.microsoft.com/office/powerpoint/2010/main" val="2805406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51A01047-632B-4F57-9CDB-AA680D5BBB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Quizzical burrowing owl looking forward">
            <a:extLst>
              <a:ext uri="{FF2B5EF4-FFF2-40B4-BE49-F238E27FC236}">
                <a16:creationId xmlns:a16="http://schemas.microsoft.com/office/drawing/2014/main" id="{CCDB24F3-2105-F6F0-857D-4092FE7704D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94" b="14871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14" name="Rectangle 5">
            <a:extLst>
              <a:ext uri="{FF2B5EF4-FFF2-40B4-BE49-F238E27FC236}">
                <a16:creationId xmlns:a16="http://schemas.microsoft.com/office/drawing/2014/main" id="{48EF695B-E7DE-4164-862A-9CD06DFB0E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7458" y="723900"/>
            <a:ext cx="4580642" cy="5494694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58886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37115 w 6096000"/>
              <a:gd name="connsiteY3" fmla="*/ 5889172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3037115" y="5889172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1A2AF2-425D-963D-6D26-F27FB9F7D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2441" y="1000366"/>
            <a:ext cx="3995397" cy="1239627"/>
          </a:xfrm>
        </p:spPr>
        <p:txBody>
          <a:bodyPr anchor="b">
            <a:normAutofit/>
          </a:bodyPr>
          <a:lstStyle/>
          <a:p>
            <a:pPr algn="ctr"/>
            <a:r>
              <a:rPr lang="en-US" dirty="0">
                <a:latin typeface="Candara" panose="020E0502030303020204" pitchFamily="34" charset="0"/>
              </a:rPr>
              <a:t>Questions? </a:t>
            </a:r>
            <a:endParaRPr lang="en-US">
              <a:latin typeface="Candara" panose="020E0502030303020204" pitchFamily="34" charset="0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F96C12D-78E8-6DC7-D80F-8840DF2C15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2441" y="2884395"/>
            <a:ext cx="3950677" cy="2469140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hlinkClick r:id="rId3"/>
              </a:rPr>
              <a:t>One-On-One Service Request - Digital Learning Innovations (kennesaw.edu)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5ADB088-C125-457F-9C61-DFE21DCEF4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744037" y="2543656"/>
            <a:ext cx="867485" cy="115439"/>
            <a:chOff x="8910933" y="1861308"/>
            <a:chExt cx="867485" cy="115439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DE177E3-7A50-4A27-B466-79375BA19D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6F53D207-3550-41FA-BBC0-A5220E7346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6EF5A581-4EC8-4E1B-BF64-8A1FE8530F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629910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C41CA37-8DB2-4AC6-A837-06F07F25B7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606171" y="427535"/>
            <a:ext cx="6979657" cy="1816172"/>
          </a:xfr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D93EE96-E189-453C-9FD9-E32AC4AA6C5C}"/>
              </a:ext>
            </a:extLst>
          </p:cNvPr>
          <p:cNvSpPr txBox="1"/>
          <p:nvPr/>
        </p:nvSpPr>
        <p:spPr>
          <a:xfrm>
            <a:off x="139873" y="2711641"/>
            <a:ext cx="1191225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Candara" panose="020E0502030303020204" pitchFamily="34" charset="0"/>
              </a:rPr>
              <a:t>Provide overview of </a:t>
            </a:r>
            <a:r>
              <a:rPr lang="en-US" sz="3200" dirty="0">
                <a:solidFill>
                  <a:srgbClr val="FF0000"/>
                </a:solidFill>
                <a:latin typeface="Candara" panose="020E0502030303020204" pitchFamily="34" charset="0"/>
              </a:rPr>
              <a:t>Wellstar College Digitally Enhanced Learning Policy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Candara" panose="020E0502030303020204" pitchFamily="34" charset="0"/>
              </a:rPr>
              <a:t>Review how/where to </a:t>
            </a:r>
            <a:r>
              <a:rPr lang="en-US" sz="3200" dirty="0">
                <a:solidFill>
                  <a:srgbClr val="EB8224"/>
                </a:solidFill>
                <a:latin typeface="Candara" panose="020E0502030303020204" pitchFamily="34" charset="0"/>
              </a:rPr>
              <a:t>Start Developing Classes</a:t>
            </a:r>
            <a:endParaRPr lang="en-US" sz="3200" dirty="0">
              <a:latin typeface="Candara" panose="020E0502030303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Candara" panose="020E0502030303020204" pitchFamily="34" charset="0"/>
              </a:rPr>
              <a:t>Discuss </a:t>
            </a:r>
            <a:r>
              <a:rPr lang="en-US" sz="3200" dirty="0">
                <a:solidFill>
                  <a:srgbClr val="00B050"/>
                </a:solidFill>
                <a:latin typeface="Candara" panose="020E0502030303020204" pitchFamily="34" charset="0"/>
              </a:rPr>
              <a:t>Common Issues in Submitted Courses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Candara" panose="020E0502030303020204" pitchFamily="34" charset="0"/>
              </a:rPr>
              <a:t>Develop </a:t>
            </a:r>
            <a:r>
              <a:rPr lang="en-US" sz="3200" dirty="0">
                <a:solidFill>
                  <a:srgbClr val="FFC000"/>
                </a:solidFill>
                <a:latin typeface="Candara" panose="020E0502030303020204" pitchFamily="34" charset="0"/>
              </a:rPr>
              <a:t>Course Maps and Structures to Promote Learning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Candara" panose="020E0502030303020204" pitchFamily="34" charset="0"/>
              </a:rPr>
              <a:t>Examine </a:t>
            </a:r>
            <a:r>
              <a:rPr lang="en-US" sz="3200" dirty="0">
                <a:solidFill>
                  <a:srgbClr val="00B0F0"/>
                </a:solidFill>
                <a:latin typeface="Candara" panose="020E0502030303020204" pitchFamily="34" charset="0"/>
              </a:rPr>
              <a:t>Strategies to Increase Accessibility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Candara" panose="020E0502030303020204" pitchFamily="34" charset="0"/>
              </a:rPr>
              <a:t>Introduce steps for </a:t>
            </a:r>
            <a:r>
              <a:rPr lang="en-US" sz="3200" dirty="0">
                <a:solidFill>
                  <a:srgbClr val="7030A0"/>
                </a:solidFill>
                <a:latin typeface="Candara" panose="020E0502030303020204" pitchFamily="34" charset="0"/>
              </a:rPr>
              <a:t>Partially Approved Courses Moving Forward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126212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C0D6E6-C75E-B7EB-033A-8595B86FE2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13394" y="2403987"/>
            <a:ext cx="7158671" cy="3284538"/>
          </a:xfrm>
        </p:spPr>
        <p:txBody>
          <a:bodyPr anchor="b">
            <a:noAutofit/>
          </a:bodyPr>
          <a:lstStyle/>
          <a:p>
            <a:pPr>
              <a:lnSpc>
                <a:spcPct val="110000"/>
              </a:lnSpc>
            </a:pPr>
            <a:r>
              <a:rPr lang="en-US" dirty="0">
                <a:solidFill>
                  <a:srgbClr val="7030A0"/>
                </a:solidFill>
                <a:latin typeface="Candara" panose="020E0502030303020204" pitchFamily="34" charset="0"/>
              </a:rPr>
              <a:t>What Policies and Standards Drive Digitally Enhanced Learning in the Wellstar College?</a:t>
            </a:r>
          </a:p>
        </p:txBody>
      </p:sp>
      <p:pic>
        <p:nvPicPr>
          <p:cNvPr id="6" name="Picture 5" descr="Magnifying glass and question mark">
            <a:extLst>
              <a:ext uri="{FF2B5EF4-FFF2-40B4-BE49-F238E27FC236}">
                <a16:creationId xmlns:a16="http://schemas.microsoft.com/office/drawing/2014/main" id="{BD56D22B-7BB6-A04F-F93D-F36568D147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183" r="27535"/>
          <a:stretch/>
        </p:blipFill>
        <p:spPr>
          <a:xfrm>
            <a:off x="153" y="10"/>
            <a:ext cx="5033023" cy="6857990"/>
          </a:xfrm>
          <a:custGeom>
            <a:avLst/>
            <a:gdLst/>
            <a:ahLst/>
            <a:cxnLst/>
            <a:rect l="l" t="t" r="r" b="b"/>
            <a:pathLst>
              <a:path w="4710787" h="6858000">
                <a:moveTo>
                  <a:pt x="0" y="0"/>
                </a:moveTo>
                <a:lnTo>
                  <a:pt x="1214365" y="0"/>
                </a:lnTo>
                <a:lnTo>
                  <a:pt x="1994531" y="0"/>
                </a:lnTo>
                <a:lnTo>
                  <a:pt x="3087764" y="0"/>
                </a:lnTo>
                <a:lnTo>
                  <a:pt x="3109888" y="14997"/>
                </a:lnTo>
                <a:cubicBezTo>
                  <a:pt x="4137051" y="754641"/>
                  <a:pt x="4710787" y="2093192"/>
                  <a:pt x="4710787" y="3621656"/>
                </a:cubicBezTo>
                <a:cubicBezTo>
                  <a:pt x="4710787" y="4969131"/>
                  <a:pt x="3782062" y="5602839"/>
                  <a:pt x="2836437" y="6374814"/>
                </a:cubicBezTo>
                <a:cubicBezTo>
                  <a:pt x="2664234" y="6515397"/>
                  <a:pt x="2493607" y="6653108"/>
                  <a:pt x="2319789" y="6780599"/>
                </a:cubicBezTo>
                <a:lnTo>
                  <a:pt x="2208033" y="6858000"/>
                </a:lnTo>
                <a:lnTo>
                  <a:pt x="1994531" y="6858000"/>
                </a:lnTo>
                <a:lnTo>
                  <a:pt x="121436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4750280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7FC6A8B-34F9-40FB-AA2D-E34168F528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1EC86DB4-572A-4F71-AF8A-2395B4CA77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756583" y="0"/>
            <a:ext cx="11435265" cy="6858000"/>
          </a:xfrm>
          <a:custGeom>
            <a:avLst/>
            <a:gdLst>
              <a:gd name="connsiteX0" fmla="*/ 9925983 w 11435265"/>
              <a:gd name="connsiteY0" fmla="*/ 6858000 h 6858000"/>
              <a:gd name="connsiteX1" fmla="*/ 0 w 11435265"/>
              <a:gd name="connsiteY1" fmla="*/ 6858000 h 6858000"/>
              <a:gd name="connsiteX2" fmla="*/ 0 w 11435265"/>
              <a:gd name="connsiteY2" fmla="*/ 0 h 6858000"/>
              <a:gd name="connsiteX3" fmla="*/ 996904 w 11435265"/>
              <a:gd name="connsiteY3" fmla="*/ 0 h 6858000"/>
              <a:gd name="connsiteX4" fmla="*/ 2426875 w 11435265"/>
              <a:gd name="connsiteY4" fmla="*/ 0 h 6858000"/>
              <a:gd name="connsiteX5" fmla="*/ 4014127 w 11435265"/>
              <a:gd name="connsiteY5" fmla="*/ 0 h 6858000"/>
              <a:gd name="connsiteX6" fmla="*/ 4359595 w 11435265"/>
              <a:gd name="connsiteY6" fmla="*/ 0 h 6858000"/>
              <a:gd name="connsiteX7" fmla="*/ 4647960 w 11435265"/>
              <a:gd name="connsiteY7" fmla="*/ 0 h 6858000"/>
              <a:gd name="connsiteX8" fmla="*/ 4691093 w 11435265"/>
              <a:gd name="connsiteY8" fmla="*/ 0 h 6858000"/>
              <a:gd name="connsiteX9" fmla="*/ 5558544 w 11435265"/>
              <a:gd name="connsiteY9" fmla="*/ 0 h 6858000"/>
              <a:gd name="connsiteX10" fmla="*/ 5570664 w 11435265"/>
              <a:gd name="connsiteY10" fmla="*/ 0 h 6858000"/>
              <a:gd name="connsiteX11" fmla="*/ 5695183 w 11435265"/>
              <a:gd name="connsiteY11" fmla="*/ 0 h 6858000"/>
              <a:gd name="connsiteX12" fmla="*/ 7177357 w 11435265"/>
              <a:gd name="connsiteY12" fmla="*/ 0 h 6858000"/>
              <a:gd name="connsiteX13" fmla="*/ 9824163 w 11435265"/>
              <a:gd name="connsiteY13" fmla="*/ 0 h 6858000"/>
              <a:gd name="connsiteX14" fmla="*/ 9846125 w 11435265"/>
              <a:gd name="connsiteY14" fmla="*/ 16892 h 6858000"/>
              <a:gd name="connsiteX15" fmla="*/ 11435265 w 11435265"/>
              <a:gd name="connsiteY15" fmla="*/ 4079318 h 6858000"/>
              <a:gd name="connsiteX16" fmla="*/ 10261404 w 11435265"/>
              <a:gd name="connsiteY16" fmla="*/ 654244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1435265" h="6858000">
                <a:moveTo>
                  <a:pt x="9925983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996904" y="0"/>
                </a:lnTo>
                <a:lnTo>
                  <a:pt x="2426875" y="0"/>
                </a:lnTo>
                <a:lnTo>
                  <a:pt x="4014127" y="0"/>
                </a:lnTo>
                <a:lnTo>
                  <a:pt x="4359595" y="0"/>
                </a:lnTo>
                <a:lnTo>
                  <a:pt x="4647960" y="0"/>
                </a:lnTo>
                <a:lnTo>
                  <a:pt x="4691093" y="0"/>
                </a:lnTo>
                <a:lnTo>
                  <a:pt x="5558544" y="0"/>
                </a:lnTo>
                <a:lnTo>
                  <a:pt x="5570664" y="0"/>
                </a:lnTo>
                <a:lnTo>
                  <a:pt x="5695183" y="0"/>
                </a:lnTo>
                <a:lnTo>
                  <a:pt x="7177357" y="0"/>
                </a:lnTo>
                <a:lnTo>
                  <a:pt x="9824163" y="0"/>
                </a:lnTo>
                <a:lnTo>
                  <a:pt x="9846125" y="16892"/>
                </a:lnTo>
                <a:cubicBezTo>
                  <a:pt x="10865743" y="850004"/>
                  <a:pt x="11435265" y="2357705"/>
                  <a:pt x="11435265" y="4079318"/>
                </a:cubicBezTo>
                <a:cubicBezTo>
                  <a:pt x="11435265" y="5217633"/>
                  <a:pt x="10916694" y="5903717"/>
                  <a:pt x="10261404" y="6542447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71BA53A4-C4B7-4189-9FC1-6350B1AB5D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341199" y="0"/>
            <a:ext cx="1518348" cy="6858000"/>
          </a:xfrm>
          <a:custGeom>
            <a:avLst/>
            <a:gdLst>
              <a:gd name="connsiteX0" fmla="*/ 19178 w 1518348"/>
              <a:gd name="connsiteY0" fmla="*/ 6858000 h 6858000"/>
              <a:gd name="connsiteX1" fmla="*/ 0 w 1518348"/>
              <a:gd name="connsiteY1" fmla="*/ 6858000 h 6858000"/>
              <a:gd name="connsiteX2" fmla="*/ 241394 w 1518348"/>
              <a:gd name="connsiteY2" fmla="*/ 6638611 h 6858000"/>
              <a:gd name="connsiteX3" fmla="*/ 1493356 w 1518348"/>
              <a:gd name="connsiteY3" fmla="*/ 4142424 h 6858000"/>
              <a:gd name="connsiteX4" fmla="*/ 282053 w 1518348"/>
              <a:gd name="connsiteY4" fmla="*/ 26474 h 6858000"/>
              <a:gd name="connsiteX5" fmla="*/ 256233 w 1518348"/>
              <a:gd name="connsiteY5" fmla="*/ 0 h 6858000"/>
              <a:gd name="connsiteX6" fmla="*/ 273463 w 1518348"/>
              <a:gd name="connsiteY6" fmla="*/ 0 h 6858000"/>
              <a:gd name="connsiteX7" fmla="*/ 300199 w 1518348"/>
              <a:gd name="connsiteY7" fmla="*/ 27414 h 6858000"/>
              <a:gd name="connsiteX8" fmla="*/ 1511501 w 1518348"/>
              <a:gd name="connsiteY8" fmla="*/ 4143362 h 6858000"/>
              <a:gd name="connsiteX9" fmla="*/ 259539 w 1518348"/>
              <a:gd name="connsiteY9" fmla="*/ 663954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18348" h="6858000">
                <a:moveTo>
                  <a:pt x="19178" y="6858000"/>
                </a:moveTo>
                <a:lnTo>
                  <a:pt x="0" y="6858000"/>
                </a:lnTo>
                <a:lnTo>
                  <a:pt x="241394" y="6638611"/>
                </a:lnTo>
                <a:cubicBezTo>
                  <a:pt x="909582" y="6009084"/>
                  <a:pt x="1445892" y="5323498"/>
                  <a:pt x="1493356" y="4142424"/>
                </a:cubicBezTo>
                <a:cubicBezTo>
                  <a:pt x="1560655" y="2467784"/>
                  <a:pt x="1130049" y="962858"/>
                  <a:pt x="282053" y="26474"/>
                </a:cubicBezTo>
                <a:lnTo>
                  <a:pt x="256233" y="0"/>
                </a:lnTo>
                <a:lnTo>
                  <a:pt x="273463" y="0"/>
                </a:lnTo>
                <a:lnTo>
                  <a:pt x="300199" y="27414"/>
                </a:lnTo>
                <a:cubicBezTo>
                  <a:pt x="1148195" y="963796"/>
                  <a:pt x="1578800" y="2468723"/>
                  <a:pt x="1511501" y="4143362"/>
                </a:cubicBezTo>
                <a:cubicBezTo>
                  <a:pt x="1464037" y="5324436"/>
                  <a:pt x="927728" y="6010023"/>
                  <a:pt x="259539" y="663954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5558AD6E-B070-4640-AA07-87E208983E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552928" y="0"/>
            <a:ext cx="1644534" cy="6858000"/>
          </a:xfrm>
          <a:custGeom>
            <a:avLst/>
            <a:gdLst>
              <a:gd name="connsiteX0" fmla="*/ 135252 w 1644534"/>
              <a:gd name="connsiteY0" fmla="*/ 6858000 h 6858000"/>
              <a:gd name="connsiteX1" fmla="*/ 101819 w 1644534"/>
              <a:gd name="connsiteY1" fmla="*/ 6858000 h 6858000"/>
              <a:gd name="connsiteX2" fmla="*/ 437240 w 1644534"/>
              <a:gd name="connsiteY2" fmla="*/ 6542447 h 6858000"/>
              <a:gd name="connsiteX3" fmla="*/ 1611101 w 1644534"/>
              <a:gd name="connsiteY3" fmla="*/ 4079318 h 6858000"/>
              <a:gd name="connsiteX4" fmla="*/ 21961 w 1644534"/>
              <a:gd name="connsiteY4" fmla="*/ 16892 h 6858000"/>
              <a:gd name="connsiteX5" fmla="*/ 0 w 1644534"/>
              <a:gd name="connsiteY5" fmla="*/ 0 h 6858000"/>
              <a:gd name="connsiteX6" fmla="*/ 33433 w 1644534"/>
              <a:gd name="connsiteY6" fmla="*/ 0 h 6858000"/>
              <a:gd name="connsiteX7" fmla="*/ 55394 w 1644534"/>
              <a:gd name="connsiteY7" fmla="*/ 16892 h 6858000"/>
              <a:gd name="connsiteX8" fmla="*/ 1644534 w 1644534"/>
              <a:gd name="connsiteY8" fmla="*/ 4079318 h 6858000"/>
              <a:gd name="connsiteX9" fmla="*/ 470673 w 1644534"/>
              <a:gd name="connsiteY9" fmla="*/ 654244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44534" h="6858000">
                <a:moveTo>
                  <a:pt x="135252" y="6858000"/>
                </a:moveTo>
                <a:lnTo>
                  <a:pt x="101819" y="6858000"/>
                </a:lnTo>
                <a:lnTo>
                  <a:pt x="437240" y="6542447"/>
                </a:lnTo>
                <a:cubicBezTo>
                  <a:pt x="1092531" y="5903717"/>
                  <a:pt x="1611101" y="5217633"/>
                  <a:pt x="1611101" y="4079318"/>
                </a:cubicBezTo>
                <a:cubicBezTo>
                  <a:pt x="1611101" y="2357705"/>
                  <a:pt x="1041580" y="850004"/>
                  <a:pt x="21961" y="16892"/>
                </a:cubicBezTo>
                <a:lnTo>
                  <a:pt x="0" y="0"/>
                </a:lnTo>
                <a:lnTo>
                  <a:pt x="33433" y="0"/>
                </a:lnTo>
                <a:lnTo>
                  <a:pt x="55394" y="16892"/>
                </a:lnTo>
                <a:cubicBezTo>
                  <a:pt x="1075012" y="850004"/>
                  <a:pt x="1644534" y="2357705"/>
                  <a:pt x="1644534" y="4079318"/>
                </a:cubicBezTo>
                <a:cubicBezTo>
                  <a:pt x="1644534" y="5217633"/>
                  <a:pt x="1125963" y="5903717"/>
                  <a:pt x="470673" y="654244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6ACFB69-D148-449E-AC5A-C55AA20A7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988858" y="0"/>
            <a:ext cx="1461546" cy="6858000"/>
          </a:xfrm>
          <a:custGeom>
            <a:avLst/>
            <a:gdLst>
              <a:gd name="connsiteX0" fmla="*/ 107940 w 1461546"/>
              <a:gd name="connsiteY0" fmla="*/ 6858000 h 6858000"/>
              <a:gd name="connsiteX1" fmla="*/ 91317 w 1461546"/>
              <a:gd name="connsiteY1" fmla="*/ 6858000 h 6858000"/>
              <a:gd name="connsiteX2" fmla="*/ 392141 w 1461546"/>
              <a:gd name="connsiteY2" fmla="*/ 6542447 h 6858000"/>
              <a:gd name="connsiteX3" fmla="*/ 1444924 w 1461546"/>
              <a:gd name="connsiteY3" fmla="*/ 4079318 h 6858000"/>
              <a:gd name="connsiteX4" fmla="*/ 19696 w 1461546"/>
              <a:gd name="connsiteY4" fmla="*/ 16892 h 6858000"/>
              <a:gd name="connsiteX5" fmla="*/ 0 w 1461546"/>
              <a:gd name="connsiteY5" fmla="*/ 0 h 6858000"/>
              <a:gd name="connsiteX6" fmla="*/ 16622 w 1461546"/>
              <a:gd name="connsiteY6" fmla="*/ 0 h 6858000"/>
              <a:gd name="connsiteX7" fmla="*/ 36319 w 1461546"/>
              <a:gd name="connsiteY7" fmla="*/ 16892 h 6858000"/>
              <a:gd name="connsiteX8" fmla="*/ 1461546 w 1461546"/>
              <a:gd name="connsiteY8" fmla="*/ 4079318 h 6858000"/>
              <a:gd name="connsiteX9" fmla="*/ 408763 w 1461546"/>
              <a:gd name="connsiteY9" fmla="*/ 654244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61546" h="6858000">
                <a:moveTo>
                  <a:pt x="107940" y="6858000"/>
                </a:moveTo>
                <a:lnTo>
                  <a:pt x="91317" y="6858000"/>
                </a:lnTo>
                <a:lnTo>
                  <a:pt x="392141" y="6542447"/>
                </a:lnTo>
                <a:cubicBezTo>
                  <a:pt x="979841" y="5903717"/>
                  <a:pt x="1444924" y="5217633"/>
                  <a:pt x="1444924" y="4079318"/>
                </a:cubicBezTo>
                <a:cubicBezTo>
                  <a:pt x="1444924" y="2357705"/>
                  <a:pt x="934146" y="850004"/>
                  <a:pt x="19696" y="16892"/>
                </a:cubicBezTo>
                <a:lnTo>
                  <a:pt x="0" y="0"/>
                </a:lnTo>
                <a:lnTo>
                  <a:pt x="16622" y="0"/>
                </a:lnTo>
                <a:lnTo>
                  <a:pt x="36319" y="16892"/>
                </a:lnTo>
                <a:cubicBezTo>
                  <a:pt x="950768" y="850004"/>
                  <a:pt x="1461546" y="2357705"/>
                  <a:pt x="1461546" y="4079318"/>
                </a:cubicBezTo>
                <a:cubicBezTo>
                  <a:pt x="1461546" y="5217633"/>
                  <a:pt x="996464" y="5903717"/>
                  <a:pt x="408763" y="654244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E6EFF72-6568-8538-ED5E-353BE441D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5221" y="792949"/>
            <a:ext cx="8397987" cy="1345269"/>
          </a:xfrm>
        </p:spPr>
        <p:txBody>
          <a:bodyPr anchor="b">
            <a:normAutofit fontScale="90000"/>
          </a:bodyPr>
          <a:lstStyle/>
          <a:p>
            <a:pPr algn="ctr"/>
            <a:r>
              <a:rPr lang="en-US" sz="5400" dirty="0">
                <a:solidFill>
                  <a:srgbClr val="7030A0"/>
                </a:solidFill>
                <a:latin typeface="Candara" panose="020E0502030303020204" pitchFamily="34" charset="0"/>
              </a:rPr>
              <a:t>Wellstar College Information and Resources </a:t>
            </a:r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A085003E-713B-3808-C697-4D1F663D73D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6624799"/>
              </p:ext>
            </p:extLst>
          </p:nvPr>
        </p:nvGraphicFramePr>
        <p:xfrm>
          <a:off x="2197462" y="2360489"/>
          <a:ext cx="8312785" cy="34115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280170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8181FC64-B306-4821-98E2-780662EFC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DB047D8-27AD-BFB0-B1C5-F4F2F27E8C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558" r="1" b="14649"/>
          <a:stretch/>
        </p:blipFill>
        <p:spPr>
          <a:xfrm>
            <a:off x="20" y="10"/>
            <a:ext cx="9947062" cy="6857990"/>
          </a:xfrm>
          <a:prstGeom prst="rect">
            <a:avLst/>
          </a:prstGeom>
        </p:spPr>
      </p:pic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5871FC61-DD4E-47D4-81FD-8A7E7D12B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86049" y="0"/>
            <a:ext cx="5205951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 useBgFill="1">
        <p:nvSpPr>
          <p:cNvPr id="27" name="Freeform: Shape 26">
            <a:extLst>
              <a:ext uri="{FF2B5EF4-FFF2-40B4-BE49-F238E27FC236}">
                <a16:creationId xmlns:a16="http://schemas.microsoft.com/office/drawing/2014/main" id="{8B598134-D292-43E6-9C55-1171980469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11834" y="0"/>
            <a:ext cx="4980168" cy="6858000"/>
          </a:xfrm>
          <a:custGeom>
            <a:avLst/>
            <a:gdLst>
              <a:gd name="connsiteX0" fmla="*/ 1623023 w 4901771"/>
              <a:gd name="connsiteY0" fmla="*/ 0 h 6858000"/>
              <a:gd name="connsiteX1" fmla="*/ 2716256 w 4901771"/>
              <a:gd name="connsiteY1" fmla="*/ 0 h 6858000"/>
              <a:gd name="connsiteX2" fmla="*/ 3496422 w 4901771"/>
              <a:gd name="connsiteY2" fmla="*/ 0 h 6858000"/>
              <a:gd name="connsiteX3" fmla="*/ 4544484 w 4901771"/>
              <a:gd name="connsiteY3" fmla="*/ 0 h 6858000"/>
              <a:gd name="connsiteX4" fmla="*/ 4710787 w 4901771"/>
              <a:gd name="connsiteY4" fmla="*/ 0 h 6858000"/>
              <a:gd name="connsiteX5" fmla="*/ 4901771 w 4901771"/>
              <a:gd name="connsiteY5" fmla="*/ 0 h 6858000"/>
              <a:gd name="connsiteX6" fmla="*/ 4901771 w 4901771"/>
              <a:gd name="connsiteY6" fmla="*/ 6858000 h 6858000"/>
              <a:gd name="connsiteX7" fmla="*/ 4710787 w 4901771"/>
              <a:gd name="connsiteY7" fmla="*/ 6858000 h 6858000"/>
              <a:gd name="connsiteX8" fmla="*/ 4544484 w 4901771"/>
              <a:gd name="connsiteY8" fmla="*/ 6858000 h 6858000"/>
              <a:gd name="connsiteX9" fmla="*/ 3496422 w 4901771"/>
              <a:gd name="connsiteY9" fmla="*/ 6858000 h 6858000"/>
              <a:gd name="connsiteX10" fmla="*/ 2716256 w 4901771"/>
              <a:gd name="connsiteY10" fmla="*/ 6858000 h 6858000"/>
              <a:gd name="connsiteX11" fmla="*/ 2502754 w 4901771"/>
              <a:gd name="connsiteY11" fmla="*/ 6858000 h 6858000"/>
              <a:gd name="connsiteX12" fmla="*/ 2390998 w 4901771"/>
              <a:gd name="connsiteY12" fmla="*/ 6780599 h 6858000"/>
              <a:gd name="connsiteX13" fmla="*/ 1874350 w 4901771"/>
              <a:gd name="connsiteY13" fmla="*/ 6374814 h 6858000"/>
              <a:gd name="connsiteX14" fmla="*/ 0 w 4901771"/>
              <a:gd name="connsiteY14" fmla="*/ 3621656 h 6858000"/>
              <a:gd name="connsiteX15" fmla="*/ 1600899 w 4901771"/>
              <a:gd name="connsiteY15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901771" h="6858000">
                <a:moveTo>
                  <a:pt x="1623023" y="0"/>
                </a:moveTo>
                <a:lnTo>
                  <a:pt x="2716256" y="0"/>
                </a:lnTo>
                <a:lnTo>
                  <a:pt x="3496422" y="0"/>
                </a:lnTo>
                <a:lnTo>
                  <a:pt x="4544484" y="0"/>
                </a:lnTo>
                <a:lnTo>
                  <a:pt x="4710787" y="0"/>
                </a:lnTo>
                <a:lnTo>
                  <a:pt x="4901771" y="0"/>
                </a:lnTo>
                <a:lnTo>
                  <a:pt x="4901771" y="6858000"/>
                </a:lnTo>
                <a:lnTo>
                  <a:pt x="4710787" y="6858000"/>
                </a:lnTo>
                <a:lnTo>
                  <a:pt x="4544484" y="6858000"/>
                </a:lnTo>
                <a:lnTo>
                  <a:pt x="3496422" y="6858000"/>
                </a:lnTo>
                <a:lnTo>
                  <a:pt x="2716256" y="6858000"/>
                </a:lnTo>
                <a:lnTo>
                  <a:pt x="2502754" y="6858000"/>
                </a:lnTo>
                <a:lnTo>
                  <a:pt x="2390998" y="6780599"/>
                </a:lnTo>
                <a:cubicBezTo>
                  <a:pt x="2217180" y="6653108"/>
                  <a:pt x="2046553" y="6515397"/>
                  <a:pt x="1874350" y="6374814"/>
                </a:cubicBezTo>
                <a:cubicBezTo>
                  <a:pt x="928725" y="5602839"/>
                  <a:pt x="0" y="4969131"/>
                  <a:pt x="0" y="3621656"/>
                </a:cubicBezTo>
                <a:cubicBezTo>
                  <a:pt x="0" y="2093192"/>
                  <a:pt x="573736" y="754641"/>
                  <a:pt x="1600899" y="149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829A1E2C-5AC8-40FC-99E9-832069D39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97013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60D878-DD45-3C43-7146-17E90212B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0" y="1045596"/>
            <a:ext cx="3689406" cy="1944371"/>
          </a:xfrm>
        </p:spPr>
        <p:txBody>
          <a:bodyPr anchor="b">
            <a:normAutofit/>
          </a:bodyPr>
          <a:lstStyle/>
          <a:p>
            <a:r>
              <a:rPr lang="en-US">
                <a:latin typeface="Candara" panose="020E0502030303020204" pitchFamily="34" charset="0"/>
              </a:rPr>
              <a:t>Quality Matters </a:t>
            </a:r>
            <a:r>
              <a:rPr lang="en-US">
                <a:latin typeface="Candara" panose="020E0502030303020204" pitchFamily="34" charset="0"/>
                <a:hlinkClick r:id="rId3"/>
              </a:rPr>
              <a:t>Rubric</a:t>
            </a:r>
            <a:r>
              <a:rPr lang="en-US">
                <a:latin typeface="Candara" panose="020E0502030303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313054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C0D6E6-C75E-B7EB-033A-8595B86FE2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8342" y="424875"/>
            <a:ext cx="7158671" cy="3284538"/>
          </a:xfrm>
        </p:spPr>
        <p:txBody>
          <a:bodyPr anchor="b">
            <a:noAutofit/>
          </a:bodyPr>
          <a:lstStyle/>
          <a:p>
            <a:pPr>
              <a:lnSpc>
                <a:spcPct val="110000"/>
              </a:lnSpc>
            </a:pPr>
            <a:r>
              <a:rPr lang="en-US" dirty="0">
                <a:solidFill>
                  <a:srgbClr val="FFC000"/>
                </a:solidFill>
                <a:latin typeface="Candara" panose="020E0502030303020204" pitchFamily="34" charset="0"/>
              </a:rPr>
              <a:t>Where Do I Start?</a:t>
            </a:r>
          </a:p>
        </p:txBody>
      </p:sp>
      <p:pic>
        <p:nvPicPr>
          <p:cNvPr id="6" name="Picture 5" descr="Magnifying glass and question mark">
            <a:extLst>
              <a:ext uri="{FF2B5EF4-FFF2-40B4-BE49-F238E27FC236}">
                <a16:creationId xmlns:a16="http://schemas.microsoft.com/office/drawing/2014/main" id="{BD56D22B-7BB6-A04F-F93D-F36568D147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183" r="27535"/>
          <a:stretch/>
        </p:blipFill>
        <p:spPr>
          <a:xfrm>
            <a:off x="153" y="10"/>
            <a:ext cx="5033023" cy="6857990"/>
          </a:xfrm>
          <a:custGeom>
            <a:avLst/>
            <a:gdLst/>
            <a:ahLst/>
            <a:cxnLst/>
            <a:rect l="l" t="t" r="r" b="b"/>
            <a:pathLst>
              <a:path w="4710787" h="6858000">
                <a:moveTo>
                  <a:pt x="0" y="0"/>
                </a:moveTo>
                <a:lnTo>
                  <a:pt x="1214365" y="0"/>
                </a:lnTo>
                <a:lnTo>
                  <a:pt x="1994531" y="0"/>
                </a:lnTo>
                <a:lnTo>
                  <a:pt x="3087764" y="0"/>
                </a:lnTo>
                <a:lnTo>
                  <a:pt x="3109888" y="14997"/>
                </a:lnTo>
                <a:cubicBezTo>
                  <a:pt x="4137051" y="754641"/>
                  <a:pt x="4710787" y="2093192"/>
                  <a:pt x="4710787" y="3621656"/>
                </a:cubicBezTo>
                <a:cubicBezTo>
                  <a:pt x="4710787" y="4969131"/>
                  <a:pt x="3782062" y="5602839"/>
                  <a:pt x="2836437" y="6374814"/>
                </a:cubicBezTo>
                <a:cubicBezTo>
                  <a:pt x="2664234" y="6515397"/>
                  <a:pt x="2493607" y="6653108"/>
                  <a:pt x="2319789" y="6780599"/>
                </a:cubicBezTo>
                <a:lnTo>
                  <a:pt x="2208033" y="6858000"/>
                </a:lnTo>
                <a:lnTo>
                  <a:pt x="1994531" y="6858000"/>
                </a:lnTo>
                <a:lnTo>
                  <a:pt x="121436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4954549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9B0F7D69-D93C-4C38-A23D-76E000D691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6422" cy="6858000"/>
          </a:xfrm>
          <a:custGeom>
            <a:avLst/>
            <a:gdLst/>
            <a:ahLst/>
            <a:cxnLst/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CD419D4-EA9D-42D9-BF62-B07F0B7B67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75409" y="0"/>
            <a:ext cx="2529723" cy="6858000"/>
          </a:xfrm>
          <a:custGeom>
            <a:avLst/>
            <a:gdLst/>
            <a:ahLst/>
            <a:cxnLst/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C6FEC9B-9608-4181-A9E5-A1B80E720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5402" y="0"/>
            <a:ext cx="2536434" cy="6858000"/>
          </a:xfrm>
          <a:custGeom>
            <a:avLst/>
            <a:gdLst/>
            <a:ahLst/>
            <a:cxnLst/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AB1564ED-F26F-451D-97D6-A6EC3E83FD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4161" y="0"/>
            <a:ext cx="2261351" cy="6858000"/>
          </a:xfrm>
          <a:custGeom>
            <a:avLst/>
            <a:gdLst/>
            <a:ahLst/>
            <a:cxnLst/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0CA184B6-3482-4F43-87F0-BC765DCFD8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6422" cy="6858000"/>
          </a:xfrm>
          <a:custGeom>
            <a:avLst/>
            <a:gdLst/>
            <a:ahLst/>
            <a:cxnLst/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6C869923-8380-4244-9548-802C330638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75409" y="0"/>
            <a:ext cx="2529723" cy="6858000"/>
          </a:xfrm>
          <a:custGeom>
            <a:avLst/>
            <a:gdLst/>
            <a:ahLst/>
            <a:cxnLst/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C06255F2-BC67-4DDE-B34E-AC4BA21838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5402" y="0"/>
            <a:ext cx="2536434" cy="6858000"/>
          </a:xfrm>
          <a:custGeom>
            <a:avLst/>
            <a:gdLst/>
            <a:ahLst/>
            <a:cxnLst/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55169443-FCCD-4C0A-8C69-18CD3FA096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4161" y="0"/>
            <a:ext cx="2261351" cy="6858000"/>
          </a:xfrm>
          <a:custGeom>
            <a:avLst/>
            <a:gdLst/>
            <a:ahLst/>
            <a:cxnLst/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E217F32C-75AA-4B97-ADFB-5E2C3C7EC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13A0E08-4F79-6278-67CC-10C46CEF8E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2474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4D76AAEA-AF3A-4616-9F99-E9AA131A51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23360" y="0"/>
            <a:ext cx="8168639" cy="6858000"/>
          </a:xfrm>
          <a:prstGeom prst="rect">
            <a:avLst/>
          </a:prstGeom>
          <a:gradFill>
            <a:gsLst>
              <a:gs pos="58000">
                <a:schemeClr val="tx1">
                  <a:alpha val="55000"/>
                </a:schemeClr>
              </a:gs>
              <a:gs pos="33000">
                <a:schemeClr val="tx1">
                  <a:alpha val="40000"/>
                </a:schemeClr>
              </a:gs>
              <a:gs pos="3000">
                <a:schemeClr val="tx1">
                  <a:alpha val="0"/>
                </a:schemeClr>
              </a:gs>
              <a:gs pos="100000">
                <a:schemeClr val="tx1">
                  <a:alpha val="5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F83E6F-B047-CE56-F236-533CC4DFA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3430" y="0"/>
            <a:ext cx="6139275" cy="1114816"/>
          </a:xfrm>
        </p:spPr>
        <p:txBody>
          <a:bodyPr vert="horz" lIns="109728" tIns="109728" rIns="109728" bIns="91440" rtlCol="0" anchor="b">
            <a:normAutofit fontScale="90000"/>
          </a:bodyPr>
          <a:lstStyle/>
          <a:p>
            <a:pPr>
              <a:lnSpc>
                <a:spcPct val="120000"/>
              </a:lnSpc>
            </a:pPr>
            <a:r>
              <a:rPr lang="en-US" dirty="0">
                <a:solidFill>
                  <a:schemeClr val="bg1"/>
                </a:solidFill>
                <a:latin typeface="Candara" panose="020E0502030303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Virtual Field Trip - Digital Learning Innovations </a:t>
            </a:r>
            <a:endParaRPr lang="en-US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26541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8">
            <a:extLst>
              <a:ext uri="{FF2B5EF4-FFF2-40B4-BE49-F238E27FC236}">
                <a16:creationId xmlns:a16="http://schemas.microsoft.com/office/drawing/2014/main" id="{8181FC64-B306-4821-98E2-780662EFC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E93648-6898-2C85-7493-560F55597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468" y="442913"/>
            <a:ext cx="6352016" cy="1639888"/>
          </a:xfrm>
        </p:spPr>
        <p:txBody>
          <a:bodyPr anchor="b">
            <a:noAutofit/>
          </a:bodyPr>
          <a:lstStyle/>
          <a:p>
            <a:r>
              <a:rPr lang="en-US" sz="4400" dirty="0">
                <a:solidFill>
                  <a:srgbClr val="FFC000"/>
                </a:solidFill>
              </a:rPr>
              <a:t>Resources You’ll Want to Bookmark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9F2D9E-F9FB-03DF-CAF1-3B37A05253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2519" y="2312988"/>
            <a:ext cx="5584966" cy="3651250"/>
          </a:xfrm>
        </p:spPr>
        <p:txBody>
          <a:bodyPr>
            <a:noAutofit/>
          </a:bodyPr>
          <a:lstStyle/>
          <a:p>
            <a:r>
              <a:rPr lang="en-US" sz="2800" dirty="0">
                <a:latin typeface="Candara" panose="020E0502030303020204" pitchFamily="34" charset="0"/>
                <a:hlinkClick r:id="rId2"/>
              </a:rPr>
              <a:t>Microlearning </a:t>
            </a:r>
            <a:endParaRPr lang="en-US" sz="2800" dirty="0">
              <a:latin typeface="Candara" panose="020E0502030303020204" pitchFamily="34" charset="0"/>
            </a:endParaRPr>
          </a:p>
          <a:p>
            <a:r>
              <a:rPr lang="en-US" sz="2800" dirty="0">
                <a:latin typeface="Candara" panose="020E0502030303020204" pitchFamily="34" charset="0"/>
              </a:rPr>
              <a:t>Course Shell Request (link not working)</a:t>
            </a:r>
          </a:p>
          <a:p>
            <a:r>
              <a:rPr lang="en-US" sz="2800" dirty="0">
                <a:latin typeface="Candara" panose="020E0502030303020204" pitchFamily="34" charset="0"/>
                <a:hlinkClick r:id="rId3"/>
              </a:rPr>
              <a:t>DLI Course Review Request </a:t>
            </a:r>
            <a:endParaRPr lang="en-US" sz="2800" dirty="0">
              <a:latin typeface="Candara" panose="020E0502030303020204" pitchFamily="34" charset="0"/>
            </a:endParaRPr>
          </a:p>
        </p:txBody>
      </p:sp>
      <p:sp>
        <p:nvSpPr>
          <p:cNvPr id="24" name="Freeform: Shape 10">
            <a:extLst>
              <a:ext uri="{FF2B5EF4-FFF2-40B4-BE49-F238E27FC236}">
                <a16:creationId xmlns:a16="http://schemas.microsoft.com/office/drawing/2014/main" id="{5871FC61-DD4E-47D4-81FD-8A7E7D12B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86049" y="0"/>
            <a:ext cx="5205951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5" name="Freeform: Shape 12">
            <a:extLst>
              <a:ext uri="{FF2B5EF4-FFF2-40B4-BE49-F238E27FC236}">
                <a16:creationId xmlns:a16="http://schemas.microsoft.com/office/drawing/2014/main" id="{829A1E2C-5AC8-40FC-99E9-832069D39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77485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6" name="Freeform: Shape 14">
            <a:extLst>
              <a:ext uri="{FF2B5EF4-FFF2-40B4-BE49-F238E27FC236}">
                <a16:creationId xmlns:a16="http://schemas.microsoft.com/office/drawing/2014/main" id="{55C54A75-E44A-4147-B9D0-FF46CFD316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54925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27" name="Picture 4" descr="Person writing on a notepad">
            <a:extLst>
              <a:ext uri="{FF2B5EF4-FFF2-40B4-BE49-F238E27FC236}">
                <a16:creationId xmlns:a16="http://schemas.microsoft.com/office/drawing/2014/main" id="{DE5563F4-5E2C-327C-50C3-35C5FFF6960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871" r="17487"/>
          <a:stretch/>
        </p:blipFill>
        <p:spPr>
          <a:xfrm>
            <a:off x="7203882" y="10"/>
            <a:ext cx="4988118" cy="6857990"/>
          </a:xfrm>
          <a:custGeom>
            <a:avLst/>
            <a:gdLst/>
            <a:ahLst/>
            <a:cxnLst/>
            <a:rect l="l" t="t" r="r" b="b"/>
            <a:pathLst>
              <a:path w="4901771" h="6858000">
                <a:moveTo>
                  <a:pt x="1623023" y="0"/>
                </a:moveTo>
                <a:lnTo>
                  <a:pt x="2716256" y="0"/>
                </a:lnTo>
                <a:lnTo>
                  <a:pt x="3496422" y="0"/>
                </a:lnTo>
                <a:lnTo>
                  <a:pt x="4544484" y="0"/>
                </a:lnTo>
                <a:lnTo>
                  <a:pt x="4710787" y="0"/>
                </a:lnTo>
                <a:lnTo>
                  <a:pt x="4901771" y="0"/>
                </a:lnTo>
                <a:lnTo>
                  <a:pt x="4901771" y="6858000"/>
                </a:lnTo>
                <a:lnTo>
                  <a:pt x="4710787" y="6858000"/>
                </a:lnTo>
                <a:lnTo>
                  <a:pt x="4544484" y="6858000"/>
                </a:lnTo>
                <a:lnTo>
                  <a:pt x="3496422" y="6858000"/>
                </a:lnTo>
                <a:lnTo>
                  <a:pt x="2716256" y="6858000"/>
                </a:lnTo>
                <a:lnTo>
                  <a:pt x="2502754" y="6858000"/>
                </a:lnTo>
                <a:lnTo>
                  <a:pt x="2390998" y="6780599"/>
                </a:lnTo>
                <a:cubicBezTo>
                  <a:pt x="2217180" y="6653108"/>
                  <a:pt x="2046553" y="6515397"/>
                  <a:pt x="1874350" y="6374814"/>
                </a:cubicBezTo>
                <a:cubicBezTo>
                  <a:pt x="928725" y="5602839"/>
                  <a:pt x="0" y="4969131"/>
                  <a:pt x="0" y="3621656"/>
                </a:cubicBezTo>
                <a:cubicBezTo>
                  <a:pt x="0" y="2093192"/>
                  <a:pt x="573736" y="754641"/>
                  <a:pt x="1600899" y="14997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58701578"/>
      </p:ext>
    </p:extLst>
  </p:cSld>
  <p:clrMapOvr>
    <a:masterClrMapping/>
  </p:clrMapOvr>
</p:sld>
</file>

<file path=ppt/theme/theme1.xml><?xml version="1.0" encoding="utf-8"?>
<a:theme xmlns:a="http://schemas.openxmlformats.org/drawingml/2006/main" name="AdornVTI">
  <a:themeElements>
    <a:clrScheme name="AnalogousFromRegularSeedRightStep">
      <a:dk1>
        <a:srgbClr val="000000"/>
      </a:dk1>
      <a:lt1>
        <a:srgbClr val="FFFFFF"/>
      </a:lt1>
      <a:dk2>
        <a:srgbClr val="1C2732"/>
      </a:dk2>
      <a:lt2>
        <a:srgbClr val="F3F0F1"/>
      </a:lt2>
      <a:accent1>
        <a:srgbClr val="21B782"/>
      </a:accent1>
      <a:accent2>
        <a:srgbClr val="14B1BC"/>
      </a:accent2>
      <a:accent3>
        <a:srgbClr val="298CE7"/>
      </a:accent3>
      <a:accent4>
        <a:srgbClr val="2E40D9"/>
      </a:accent4>
      <a:accent5>
        <a:srgbClr val="6529E7"/>
      </a:accent5>
      <a:accent6>
        <a:srgbClr val="A217D5"/>
      </a:accent6>
      <a:hlink>
        <a:srgbClr val="BF3F6C"/>
      </a:hlink>
      <a:folHlink>
        <a:srgbClr val="7F7F7F"/>
      </a:folHlink>
    </a:clrScheme>
    <a:fontScheme name="Bembo">
      <a:majorFont>
        <a:latin typeface="Bembo"/>
        <a:ea typeface=""/>
        <a:cs typeface=""/>
      </a:majorFont>
      <a:minorFont>
        <a:latin typeface="Bemb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dornVTI" id="{497E3FA9-5A27-4D12-9D04-917BEF3D1303}" vid="{34192A01-61CA-4566-9818-841C607496F7}"/>
    </a:ext>
  </a:extLst>
</a:theme>
</file>

<file path=ppt/theme/theme2.xml><?xml version="1.0" encoding="utf-8"?>
<a:theme xmlns:a="http://schemas.openxmlformats.org/drawingml/2006/main" name="SketchLinesVTI">
  <a:themeElements>
    <a:clrScheme name="AnalogousFromLightSeedLeftStep">
      <a:dk1>
        <a:srgbClr val="000000"/>
      </a:dk1>
      <a:lt1>
        <a:srgbClr val="FFFFFF"/>
      </a:lt1>
      <a:dk2>
        <a:srgbClr val="1B2F2C"/>
      </a:dk2>
      <a:lt2>
        <a:srgbClr val="F0F0F3"/>
      </a:lt2>
      <a:accent1>
        <a:srgbClr val="A7A259"/>
      </a:accent1>
      <a:accent2>
        <a:srgbClr val="D99147"/>
      </a:accent2>
      <a:accent3>
        <a:srgbClr val="E38379"/>
      </a:accent3>
      <a:accent4>
        <a:srgbClr val="DD5C85"/>
      </a:accent4>
      <a:accent5>
        <a:srgbClr val="E379C8"/>
      </a:accent5>
      <a:accent6>
        <a:srgbClr val="C95CDD"/>
      </a:accent6>
      <a:hlink>
        <a:srgbClr val="6C71B0"/>
      </a:hlink>
      <a:folHlink>
        <a:srgbClr val="7F7F7F"/>
      </a:folHlink>
    </a:clrScheme>
    <a:fontScheme name="Custom 7">
      <a:majorFont>
        <a:latin typeface="Meiryo"/>
        <a:ea typeface=""/>
        <a:cs typeface=""/>
      </a:majorFont>
      <a:minorFont>
        <a:latin typeface="Meiryo"/>
        <a:ea typeface=""/>
        <a:cs typeface="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LinesVTI" id="{8C0B0F05-C8D0-4078-9615-83E590287484}" vid="{43A7BC57-C1E3-4EE6-BDBC-5422DD574AF2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1870</TotalTime>
  <Words>383</Words>
  <Application>Microsoft Office PowerPoint</Application>
  <PresentationFormat>Widescreen</PresentationFormat>
  <Paragraphs>60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AdornVTI</vt:lpstr>
      <vt:lpstr>SketchLinesVTI</vt:lpstr>
      <vt:lpstr>  Well Star College Lunch &amp; Learn </vt:lpstr>
      <vt:lpstr>PowerPoint Presentation</vt:lpstr>
      <vt:lpstr>PowerPoint Presentation</vt:lpstr>
      <vt:lpstr>What Policies and Standards Drive Digitally Enhanced Learning in the Wellstar College?</vt:lpstr>
      <vt:lpstr>Wellstar College Information and Resources </vt:lpstr>
      <vt:lpstr>Quality Matters Rubric </vt:lpstr>
      <vt:lpstr>Where Do I Start?</vt:lpstr>
      <vt:lpstr>Virtual Field Trip - Digital Learning Innovations </vt:lpstr>
      <vt:lpstr>Resources You’ll Want to Bookmark</vt:lpstr>
      <vt:lpstr>Online Syllabus Template (Updated)</vt:lpstr>
      <vt:lpstr>What are Common Issues in Courses Submitted for Review?</vt:lpstr>
      <vt:lpstr>Course Structures</vt:lpstr>
      <vt:lpstr>Course Map Example </vt:lpstr>
      <vt:lpstr>Strategies To Increase Accessibility</vt:lpstr>
      <vt:lpstr>Academic Web Accessibility (website)</vt:lpstr>
      <vt:lpstr>Document Revision </vt:lpstr>
      <vt:lpstr>Video and Audio Files </vt:lpstr>
      <vt:lpstr>Creating Heading Structures </vt:lpstr>
      <vt:lpstr>Data Tables </vt:lpstr>
      <vt:lpstr>Descriptive Link Text </vt:lpstr>
      <vt:lpstr>Descriptive Link Text in D2L </vt:lpstr>
      <vt:lpstr>Help! I'm teaching an online class I did not develop.... </vt:lpstr>
      <vt:lpstr>Questions?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Well Star College Lunch &amp; Learn </dc:title>
  <dc:creator>Kandice Porter</dc:creator>
  <cp:lastModifiedBy>Kandice Porter</cp:lastModifiedBy>
  <cp:revision>17</cp:revision>
  <dcterms:created xsi:type="dcterms:W3CDTF">2023-01-31T14:58:38Z</dcterms:created>
  <dcterms:modified xsi:type="dcterms:W3CDTF">2023-02-02T22:15:58Z</dcterms:modified>
</cp:coreProperties>
</file>